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4cbbfb90a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4cbbfb90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dfab06d7f_0_2: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2dfab06d7f_0_2: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52" name="Google Shape;152;g22dfab06d7f_0_2: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dfab06d7f_0_9: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2dfab06d7f_0_9: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59" name="Google Shape;159;g22dfab06d7f_0_9: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3894b4e90_0_10: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e3894b4e90_0_10: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66" name="Google Shape;166;g1e3894b4e90_0_10: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3894b4e90_0_16: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e3894b4e90_0_16: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73" name="Google Shape;173;g1e3894b4e90_0_16: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cbbfb90ab_0_103: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4cbbfb90ab_0_103: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80" name="Google Shape;180;g24cbbfb90ab_0_103: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3894b4e9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6" name="Google Shape;186;g1e3894b4e9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d952a6e99_0_40: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2d952a6e99_0_40: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92" name="Google Shape;192;g22d952a6e99_0_40: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e036404409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1e036404409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e03640440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1e03640440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114221ac5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23114221ac5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d9d55e9717_0_586: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1d9d55e9717_0_586:notes"/>
          <p:cNvSpPr txBox="1">
            <a:spLocks noGrp="1"/>
          </p:cNvSpPr>
          <p:nvPr>
            <p:ph type="body" idx="1"/>
          </p:nvPr>
        </p:nvSpPr>
        <p:spPr>
          <a:xfrm>
            <a:off x="685008" y="4025282"/>
            <a:ext cx="5480100" cy="3293400"/>
          </a:xfrm>
          <a:prstGeom prst="rect">
            <a:avLst/>
          </a:prstGeom>
          <a:noFill/>
          <a:ln>
            <a:noFill/>
          </a:ln>
        </p:spPr>
        <p:txBody>
          <a:bodyPr spcFirstLastPara="1" wrap="square" lIns="88750" tIns="44375" rIns="88750" bIns="44375" anchor="t" anchorCtr="0">
            <a:noAutofit/>
          </a:bodyPr>
          <a:lstStyle/>
          <a:p>
            <a:pPr marL="0" lvl="0" indent="0" algn="l" rtl="0">
              <a:lnSpc>
                <a:spcPct val="100000"/>
              </a:lnSpc>
              <a:spcBef>
                <a:spcPts val="0"/>
              </a:spcBef>
              <a:spcAft>
                <a:spcPts val="0"/>
              </a:spcAft>
              <a:buSzPts val="1100"/>
              <a:buNone/>
            </a:pPr>
            <a:endParaRPr dirty="0"/>
          </a:p>
        </p:txBody>
      </p:sp>
      <p:sp>
        <p:nvSpPr>
          <p:cNvPr id="94" name="Google Shape;94;g1d9d55e9717_0_586:notes"/>
          <p:cNvSpPr txBox="1">
            <a:spLocks noGrp="1"/>
          </p:cNvSpPr>
          <p:nvPr>
            <p:ph type="sldNum" idx="12"/>
          </p:nvPr>
        </p:nvSpPr>
        <p:spPr>
          <a:xfrm>
            <a:off x="3880129" y="7944559"/>
            <a:ext cx="2968500" cy="4197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0364044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1e0364044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01671d56fe_0_0: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01671d56fe_0_0:notes"/>
          <p:cNvSpPr txBox="1">
            <a:spLocks noGrp="1"/>
          </p:cNvSpPr>
          <p:nvPr>
            <p:ph type="body" idx="1"/>
          </p:nvPr>
        </p:nvSpPr>
        <p:spPr>
          <a:xfrm>
            <a:off x="685008" y="4025282"/>
            <a:ext cx="5480100" cy="3293400"/>
          </a:xfrm>
          <a:prstGeom prst="rect">
            <a:avLst/>
          </a:prstGeom>
          <a:noFill/>
          <a:ln>
            <a:noFill/>
          </a:ln>
        </p:spPr>
        <p:txBody>
          <a:bodyPr spcFirstLastPara="1" wrap="square" lIns="88750" tIns="44375" rIns="88750" bIns="44375" anchor="t" anchorCtr="0">
            <a:noAutofit/>
          </a:bodyPr>
          <a:lstStyle/>
          <a:p>
            <a:pPr marL="0" lvl="0" indent="0" algn="l" rtl="0">
              <a:lnSpc>
                <a:spcPct val="100000"/>
              </a:lnSpc>
              <a:spcBef>
                <a:spcPts val="0"/>
              </a:spcBef>
              <a:spcAft>
                <a:spcPts val="0"/>
              </a:spcAft>
              <a:buSzPts val="1100"/>
              <a:buNone/>
            </a:pPr>
            <a:endParaRPr dirty="0"/>
          </a:p>
        </p:txBody>
      </p:sp>
      <p:sp>
        <p:nvSpPr>
          <p:cNvPr id="106" name="Google Shape;106;g201671d56fe_0_0:notes"/>
          <p:cNvSpPr txBox="1">
            <a:spLocks noGrp="1"/>
          </p:cNvSpPr>
          <p:nvPr>
            <p:ph type="sldNum" idx="12"/>
          </p:nvPr>
        </p:nvSpPr>
        <p:spPr>
          <a:xfrm>
            <a:off x="3880129" y="7944559"/>
            <a:ext cx="2968500" cy="419700"/>
          </a:xfrm>
          <a:prstGeom prst="rect">
            <a:avLst/>
          </a:prstGeom>
          <a:noFill/>
          <a:ln>
            <a:noFill/>
          </a:ln>
        </p:spPr>
        <p:txBody>
          <a:bodyPr spcFirstLastPara="1" wrap="square" lIns="88750" tIns="44375" rIns="88750" bIns="443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e036404409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1e036404409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d9d55e9717_0_14: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d9d55e9717_0_14: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400" dirty="0"/>
          </a:p>
        </p:txBody>
      </p:sp>
      <p:sp>
        <p:nvSpPr>
          <p:cNvPr id="131" name="Google Shape;131;g1d9d55e9717_0_14: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e3894b4e90_0_27: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e3894b4e90_0_27: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38" name="Google Shape;138;g1e3894b4e90_0_27: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d952a6e99_0_0:notes"/>
          <p:cNvSpPr>
            <a:spLocks noGrp="1" noRot="1" noChangeAspect="1"/>
          </p:cNvSpPr>
          <p:nvPr>
            <p:ph type="sldImg" idx="2"/>
          </p:nvPr>
        </p:nvSpPr>
        <p:spPr>
          <a:xfrm>
            <a:off x="917575" y="1046163"/>
            <a:ext cx="5016500" cy="2822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2d952a6e99_0_0:notes"/>
          <p:cNvSpPr txBox="1">
            <a:spLocks noGrp="1"/>
          </p:cNvSpPr>
          <p:nvPr>
            <p:ph type="body" idx="1"/>
          </p:nvPr>
        </p:nvSpPr>
        <p:spPr>
          <a:xfrm>
            <a:off x="685008" y="4025282"/>
            <a:ext cx="5480100" cy="3293400"/>
          </a:xfrm>
          <a:prstGeom prst="rect">
            <a:avLst/>
          </a:prstGeom>
          <a:noFill/>
          <a:ln>
            <a:noFill/>
          </a:ln>
        </p:spPr>
        <p:txBody>
          <a:bodyPr spcFirstLastPara="1" wrap="square" lIns="88900" tIns="44475" rIns="88900" bIns="44475" anchor="t" anchorCtr="0">
            <a:noAutofit/>
          </a:bodyPr>
          <a:lstStyle/>
          <a:p>
            <a:pPr marL="0" lvl="0" indent="0" algn="l" rtl="0">
              <a:lnSpc>
                <a:spcPct val="100000"/>
              </a:lnSpc>
              <a:spcBef>
                <a:spcPts val="0"/>
              </a:spcBef>
              <a:spcAft>
                <a:spcPts val="0"/>
              </a:spcAft>
              <a:buSzPts val="1100"/>
              <a:buNone/>
            </a:pPr>
            <a:endParaRPr sz="1400" dirty="0"/>
          </a:p>
        </p:txBody>
      </p:sp>
      <p:sp>
        <p:nvSpPr>
          <p:cNvPr id="145" name="Google Shape;145;g22d952a6e99_0_0:notes"/>
          <p:cNvSpPr txBox="1">
            <a:spLocks noGrp="1"/>
          </p:cNvSpPr>
          <p:nvPr>
            <p:ph type="sldNum" idx="12"/>
          </p:nvPr>
        </p:nvSpPr>
        <p:spPr>
          <a:xfrm>
            <a:off x="3880129" y="7944559"/>
            <a:ext cx="2968500" cy="419700"/>
          </a:xfrm>
          <a:prstGeom prst="rect">
            <a:avLst/>
          </a:prstGeom>
          <a:noFill/>
          <a:ln>
            <a:noFill/>
          </a:ln>
        </p:spPr>
        <p:txBody>
          <a:bodyPr spcFirstLastPara="1" wrap="square" lIns="88900" tIns="44475" rIns="88900" bIns="444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8"/>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2" name="Google Shape;52;p8"/>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3" name="Google Shape;53;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9"/>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 name="Google Shape;60;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github.com/InteractiveAdvertisingBureau/GDPR-Transparency-and-Consent-Framework/blob/master/TCFv2/IAB%20Tech%20Lab%20-%20CMP%20API%20v2.md#addeventlisten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framework@iabeurope.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docs.google.com/document/d/1Xvw-PGptZYxRwLosgaEtlXwHh5vzBdgLGk_hwWGYo_U/edit#heading=h.hxd0seonalw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docs.google.com/document/d/1Xvw-PGptZYxRwLosgaEtlXwHh5vzBdgLGk_hwWGYo_U/edit#heading=h.ivk8gfivh4wy" TargetMode="External"/><Relationship Id="rId5" Type="http://schemas.openxmlformats.org/officeDocument/2006/relationships/hyperlink" Target="https://docs.google.com/document/d/1Xvw-PGptZYxRwLosgaEtlXwHh5vzBdgLGk_hwWGYo_U/edit#heading=h.e8jy2ylxj9pl" TargetMode="External"/><Relationship Id="rId4" Type="http://schemas.openxmlformats.org/officeDocument/2006/relationships/hyperlink" Target="https://docs.google.com/document/d/1Xvw-PGptZYxRwLosgaEtlXwHh5vzBdgLGk_hwWGYo_U/edit#heading=h.76jz6gm7t0l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2"/>
          <p:cNvSpPr txBox="1"/>
          <p:nvPr/>
        </p:nvSpPr>
        <p:spPr>
          <a:xfrm>
            <a:off x="597524" y="1519675"/>
            <a:ext cx="4123200" cy="11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sz="2900" b="1">
                <a:solidFill>
                  <a:schemeClr val="lt1"/>
                </a:solidFill>
                <a:latin typeface="Open Sans"/>
                <a:ea typeface="Open Sans"/>
                <a:cs typeface="Open Sans"/>
                <a:sym typeface="Open Sans"/>
              </a:rPr>
              <a:t>IAB Europe TCF v.2.2 - changes for Vendors </a:t>
            </a:r>
            <a:endParaRPr sz="1700"/>
          </a:p>
        </p:txBody>
      </p:sp>
      <p:sp>
        <p:nvSpPr>
          <p:cNvPr id="80" name="Google Shape;80;p12"/>
          <p:cNvSpPr txBox="1"/>
          <p:nvPr/>
        </p:nvSpPr>
        <p:spPr>
          <a:xfrm>
            <a:off x="597525" y="1049550"/>
            <a:ext cx="1880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b="1">
                <a:solidFill>
                  <a:srgbClr val="FF00FF"/>
                </a:solidFill>
                <a:latin typeface="Open Sans"/>
                <a:ea typeface="Open Sans"/>
                <a:cs typeface="Open Sans"/>
                <a:sym typeface="Open Sans"/>
              </a:rPr>
              <a:t>WEBINAR</a:t>
            </a:r>
            <a:endParaRPr sz="1800" b="1">
              <a:solidFill>
                <a:srgbClr val="FF00FF"/>
              </a:solidFill>
              <a:latin typeface="Open Sans"/>
              <a:ea typeface="Open Sans"/>
              <a:cs typeface="Open Sans"/>
              <a:sym typeface="Open Sans"/>
            </a:endParaRPr>
          </a:p>
        </p:txBody>
      </p:sp>
      <p:sp>
        <p:nvSpPr>
          <p:cNvPr id="81" name="Google Shape;81;p12"/>
          <p:cNvSpPr txBox="1"/>
          <p:nvPr/>
        </p:nvSpPr>
        <p:spPr>
          <a:xfrm>
            <a:off x="588925" y="2901825"/>
            <a:ext cx="398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b="1">
                <a:solidFill>
                  <a:srgbClr val="FF00FF"/>
                </a:solidFill>
                <a:latin typeface="Open Sans"/>
                <a:ea typeface="Open Sans"/>
                <a:cs typeface="Open Sans"/>
                <a:sym typeface="Open Sans"/>
              </a:rPr>
              <a:t>THURSDAY 8TH JUNE | 3 PM CET</a:t>
            </a:r>
            <a:endParaRPr sz="1800" b="1">
              <a:solidFill>
                <a:srgbClr val="FF00FF"/>
              </a:solidFill>
              <a:latin typeface="Open Sans"/>
              <a:ea typeface="Open Sans"/>
              <a:cs typeface="Open Sans"/>
              <a:sym typeface="Open Sans"/>
            </a:endParaRPr>
          </a:p>
        </p:txBody>
      </p:sp>
      <p:sp>
        <p:nvSpPr>
          <p:cNvPr id="82" name="Google Shape;82;p12"/>
          <p:cNvSpPr txBox="1"/>
          <p:nvPr/>
        </p:nvSpPr>
        <p:spPr>
          <a:xfrm>
            <a:off x="6402075" y="137725"/>
            <a:ext cx="2621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100" b="1">
                <a:solidFill>
                  <a:srgbClr val="FF00FF"/>
                </a:solidFill>
                <a:latin typeface="Open Sans"/>
                <a:ea typeface="Open Sans"/>
                <a:cs typeface="Open Sans"/>
                <a:sym typeface="Open Sans"/>
              </a:rPr>
              <a:t>IAB Europe Transparency and Consent Framework (TCF)</a:t>
            </a:r>
            <a:endParaRPr sz="2100" b="1">
              <a:solidFill>
                <a:srgbClr val="FF00FF"/>
              </a:solidFill>
              <a:latin typeface="Open Sans"/>
              <a:ea typeface="Open Sans"/>
              <a:cs typeface="Open Sans"/>
              <a:sym typeface="Open Sans"/>
            </a:endParaRPr>
          </a:p>
        </p:txBody>
      </p:sp>
      <p:pic>
        <p:nvPicPr>
          <p:cNvPr id="83" name="Google Shape;83;p12"/>
          <p:cNvPicPr preferRelativeResize="0"/>
          <p:nvPr/>
        </p:nvPicPr>
        <p:blipFill>
          <a:blip r:embed="rId4">
            <a:alphaModFix/>
          </a:blip>
          <a:stretch>
            <a:fillRect/>
          </a:stretch>
        </p:blipFill>
        <p:spPr>
          <a:xfrm>
            <a:off x="1" y="0"/>
            <a:ext cx="9009314" cy="5143501"/>
          </a:xfrm>
          <a:prstGeom prst="rect">
            <a:avLst/>
          </a:prstGeom>
          <a:noFill/>
          <a:ln>
            <a:noFill/>
          </a:ln>
        </p:spPr>
      </p:pic>
      <p:pic>
        <p:nvPicPr>
          <p:cNvPr id="84" name="Google Shape;84;p12"/>
          <p:cNvPicPr preferRelativeResize="0"/>
          <p:nvPr/>
        </p:nvPicPr>
        <p:blipFill>
          <a:blip r:embed="rId5">
            <a:alphaModFix/>
          </a:blip>
          <a:stretch>
            <a:fillRect/>
          </a:stretch>
        </p:blipFill>
        <p:spPr>
          <a:xfrm>
            <a:off x="597525" y="3812125"/>
            <a:ext cx="8137575" cy="1037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1"/>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300" b="1">
                <a:solidFill>
                  <a:srgbClr val="8240FF"/>
                </a:solidFill>
                <a:latin typeface="Open Sans"/>
                <a:ea typeface="Open Sans"/>
                <a:cs typeface="Open Sans"/>
                <a:sym typeface="Open Sans"/>
              </a:rPr>
              <a:t>3. Standardisation of new information about Vendors</a:t>
            </a:r>
            <a:endParaRPr sz="2300" b="1">
              <a:solidFill>
                <a:srgbClr val="8240FF"/>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900"/>
              <a:buFont typeface="Arial"/>
              <a:buNone/>
            </a:pPr>
            <a:endParaRPr sz="2300" b="1">
              <a:solidFill>
                <a:srgbClr val="8240FF"/>
              </a:solidFill>
              <a:latin typeface="Open Sans"/>
              <a:ea typeface="Open Sans"/>
              <a:cs typeface="Open Sans"/>
              <a:sym typeface="Open Sans"/>
            </a:endParaRPr>
          </a:p>
        </p:txBody>
      </p:sp>
      <p:sp>
        <p:nvSpPr>
          <p:cNvPr id="155" name="Google Shape;155;p21"/>
          <p:cNvSpPr txBox="1"/>
          <p:nvPr/>
        </p:nvSpPr>
        <p:spPr>
          <a:xfrm>
            <a:off x="278100" y="838900"/>
            <a:ext cx="8551500" cy="33477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Open Sans"/>
              <a:buChar char="●"/>
            </a:pPr>
            <a:r>
              <a:rPr lang="fr-FR" b="1">
                <a:solidFill>
                  <a:schemeClr val="dk1"/>
                </a:solidFill>
                <a:latin typeface="Open Sans"/>
                <a:ea typeface="Open Sans"/>
                <a:cs typeface="Open Sans"/>
                <a:sym typeface="Open Sans"/>
              </a:rPr>
              <a:t>Categories of data collected and processed by Vendors</a:t>
            </a:r>
            <a:endParaRPr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The categories of data commonly collected and processed by Vendors has been standardised through a </a:t>
            </a:r>
            <a:r>
              <a:rPr lang="fr-FR" u="sng">
                <a:solidFill>
                  <a:schemeClr val="dk1"/>
                </a:solidFill>
                <a:latin typeface="Open Sans"/>
                <a:ea typeface="Open Sans"/>
                <a:cs typeface="Open Sans"/>
                <a:sym typeface="Open Sans"/>
              </a:rPr>
              <a:t>dedicated taxonomy</a:t>
            </a:r>
            <a:r>
              <a:rPr lang="fr-FR">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11 categories have been created, such as “IP addresses”, “device identifiers”, “browsing and interaction data”.</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Vendors must select which categories of data they collect or already hold in the context of their TCF registrations - using the </a:t>
            </a:r>
            <a:r>
              <a:rPr lang="fr-FR" u="sng">
                <a:solidFill>
                  <a:schemeClr val="dk1"/>
                </a:solidFill>
                <a:latin typeface="Open Sans"/>
                <a:ea typeface="Open Sans"/>
                <a:cs typeface="Open Sans"/>
                <a:sym typeface="Open Sans"/>
              </a:rPr>
              <a:t>dedicated vendor guidance</a:t>
            </a:r>
            <a:r>
              <a:rPr lang="fr-FR">
                <a:solidFill>
                  <a:schemeClr val="dk1"/>
                </a:solidFill>
                <a:latin typeface="Open Sans"/>
                <a:ea typeface="Open Sans"/>
                <a:cs typeface="Open Sans"/>
                <a:sym typeface="Open Sans"/>
              </a:rPr>
              <a:t>.</a:t>
            </a: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2"/>
          <p:cNvSpPr txBox="1"/>
          <p:nvPr/>
        </p:nvSpPr>
        <p:spPr>
          <a:xfrm>
            <a:off x="278100" y="838900"/>
            <a:ext cx="8551500" cy="25689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Open Sans"/>
              <a:buChar char="●"/>
            </a:pPr>
            <a:r>
              <a:rPr lang="fr-FR" b="1">
                <a:solidFill>
                  <a:schemeClr val="dk1"/>
                </a:solidFill>
                <a:latin typeface="Open Sans"/>
                <a:ea typeface="Open Sans"/>
                <a:cs typeface="Open Sans"/>
                <a:sym typeface="Open Sans"/>
              </a:rPr>
              <a:t>Data retention periods on a per-purpose basis</a:t>
            </a:r>
            <a:endParaRPr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b="1">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Vendors must declare how long they retain data in connection with </a:t>
            </a:r>
            <a:r>
              <a:rPr lang="fr-FR" u="sng">
                <a:solidFill>
                  <a:schemeClr val="dk1"/>
                </a:solidFill>
                <a:latin typeface="Open Sans"/>
                <a:ea typeface="Open Sans"/>
                <a:cs typeface="Open Sans"/>
                <a:sym typeface="Open Sans"/>
              </a:rPr>
              <a:t>each purpose</a:t>
            </a:r>
            <a:r>
              <a:rPr lang="fr-FR">
                <a:solidFill>
                  <a:schemeClr val="dk1"/>
                </a:solidFill>
                <a:latin typeface="Open Sans"/>
                <a:ea typeface="Open Sans"/>
                <a:cs typeface="Open Sans"/>
                <a:sym typeface="Open Sans"/>
              </a:rPr>
              <a:t> they select.</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The declaration must be in </a:t>
            </a:r>
            <a:r>
              <a:rPr lang="fr-FR" b="1" u="sng">
                <a:solidFill>
                  <a:schemeClr val="dk1"/>
                </a:solidFill>
                <a:latin typeface="Open Sans"/>
                <a:ea typeface="Open Sans"/>
                <a:cs typeface="Open Sans"/>
                <a:sym typeface="Open Sans"/>
              </a:rPr>
              <a:t>days</a:t>
            </a:r>
            <a:r>
              <a:rPr lang="fr-FR">
                <a:solidFill>
                  <a:schemeClr val="dk1"/>
                </a:solidFill>
                <a:latin typeface="Open Sans"/>
                <a:ea typeface="Open Sans"/>
                <a:cs typeface="Open Sans"/>
                <a:sym typeface="Open Sans"/>
              </a:rPr>
              <a:t>. If the retention is less than 1 day (or the data is only maintained during the session) then Vendors enter a declaration of 0.</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Requirement is not applicable to Purpose 1 which is not a data processing purpose in itself but corresponds to the obligation of Article 5(3) of the ePrivacy Directive. </a:t>
            </a: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p:txBody>
      </p:sp>
      <p:sp>
        <p:nvSpPr>
          <p:cNvPr id="162" name="Google Shape;162;p22"/>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300" b="1">
                <a:solidFill>
                  <a:srgbClr val="8240FF"/>
                </a:solidFill>
                <a:latin typeface="Open Sans"/>
                <a:ea typeface="Open Sans"/>
                <a:cs typeface="Open Sans"/>
                <a:sym typeface="Open Sans"/>
              </a:rPr>
              <a:t>3. Standardisation of new information about Vendors</a:t>
            </a:r>
            <a:endParaRPr sz="2300" b="1">
              <a:solidFill>
                <a:srgbClr val="8240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3"/>
          <p:cNvSpPr txBox="1"/>
          <p:nvPr/>
        </p:nvSpPr>
        <p:spPr>
          <a:xfrm>
            <a:off x="278100" y="838900"/>
            <a:ext cx="8551500" cy="22503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Open Sans"/>
              <a:buChar char="●"/>
            </a:pPr>
            <a:r>
              <a:rPr lang="fr-FR" b="1">
                <a:solidFill>
                  <a:schemeClr val="dk1"/>
                </a:solidFill>
                <a:latin typeface="Open Sans"/>
                <a:ea typeface="Open Sans"/>
                <a:cs typeface="Open Sans"/>
                <a:sym typeface="Open Sans"/>
              </a:rPr>
              <a:t>Legitimate Interests at stake</a:t>
            </a:r>
            <a:endParaRPr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b="1">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When Vendors indicate they pursue </a:t>
            </a:r>
            <a:r>
              <a:rPr lang="fr-FR" u="sng">
                <a:solidFill>
                  <a:schemeClr val="dk1"/>
                </a:solidFill>
                <a:latin typeface="Open Sans"/>
                <a:ea typeface="Open Sans"/>
                <a:cs typeface="Open Sans"/>
                <a:sym typeface="Open Sans"/>
              </a:rPr>
              <a:t>at least one purpose or special purpose on the basis of their legitimate interests</a:t>
            </a:r>
            <a:r>
              <a:rPr lang="fr-FR">
                <a:solidFill>
                  <a:schemeClr val="dk1"/>
                </a:solidFill>
                <a:latin typeface="Open Sans"/>
                <a:ea typeface="Open Sans"/>
                <a:cs typeface="Open Sans"/>
                <a:sym typeface="Open Sans"/>
              </a:rPr>
              <a:t> (including through flexibility) - they must provide a dedicated URL that redirects to an explanation their legitimate interest(s) at stake.</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This URL can be a bookmark/anchor within Vendors’ privacy policies or standalone web page.</a:t>
            </a:r>
            <a:endParaRPr>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p:txBody>
      </p:sp>
      <p:sp>
        <p:nvSpPr>
          <p:cNvPr id="169" name="Google Shape;169;p23"/>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300" b="1">
                <a:solidFill>
                  <a:srgbClr val="8240FF"/>
                </a:solidFill>
                <a:latin typeface="Open Sans"/>
                <a:ea typeface="Open Sans"/>
                <a:cs typeface="Open Sans"/>
                <a:sym typeface="Open Sans"/>
              </a:rPr>
              <a:t>3. Standardisation of new information about Vendors</a:t>
            </a:r>
            <a:endParaRPr sz="2300" b="1">
              <a:solidFill>
                <a:srgbClr val="8240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4"/>
          <p:cNvSpPr txBox="1"/>
          <p:nvPr/>
        </p:nvSpPr>
        <p:spPr>
          <a:xfrm>
            <a:off x="278100" y="838900"/>
            <a:ext cx="8551500" cy="30645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Open Sans"/>
              <a:buChar char="●"/>
            </a:pPr>
            <a:r>
              <a:rPr lang="fr-FR" b="1">
                <a:solidFill>
                  <a:schemeClr val="dk1"/>
                </a:solidFill>
                <a:latin typeface="Open Sans"/>
                <a:ea typeface="Open Sans"/>
                <a:cs typeface="Open Sans"/>
                <a:sym typeface="Open Sans"/>
              </a:rPr>
              <a:t>Support for multiple languages URLs</a:t>
            </a:r>
            <a:endParaRPr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b="1">
              <a:solidFill>
                <a:schemeClr val="dk1"/>
              </a:solidFill>
              <a:latin typeface="Open Sans"/>
              <a:ea typeface="Open Sans"/>
              <a:cs typeface="Open Sans"/>
              <a:sym typeface="Open Sans"/>
            </a:endParaRPr>
          </a:p>
          <a:p>
            <a:pPr marL="457200" marR="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TCF v2.2 enables Vendors to declare URLs to their privacy policies and legitimate interest(s) at stake explanation </a:t>
            </a:r>
            <a:r>
              <a:rPr lang="fr-FR" u="sng">
                <a:solidFill>
                  <a:schemeClr val="dk1"/>
                </a:solidFill>
                <a:latin typeface="Open Sans"/>
                <a:ea typeface="Open Sans"/>
                <a:cs typeface="Open Sans"/>
                <a:sym typeface="Open Sans"/>
              </a:rPr>
              <a:t>on a per-language basis</a:t>
            </a:r>
            <a:r>
              <a:rPr lang="fr-FR">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marR="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This enables CMPs to provide users with link(s) to Vendors’ privacy documentations in the same language as the one used in their UIs (which for example corresponds to the language of the publisher’s digital property or the language of the user’s browser).</a:t>
            </a:r>
            <a:endParaRPr>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marR="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Publishers may choose not to work with Vendors that do not maintain privacy documentations in the language of their users.</a:t>
            </a:r>
            <a:endParaRPr sz="10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000" b="1">
              <a:solidFill>
                <a:schemeClr val="dk1"/>
              </a:solidFill>
              <a:latin typeface="Open Sans"/>
              <a:ea typeface="Open Sans"/>
              <a:cs typeface="Open Sans"/>
              <a:sym typeface="Open Sans"/>
            </a:endParaRPr>
          </a:p>
        </p:txBody>
      </p:sp>
      <p:sp>
        <p:nvSpPr>
          <p:cNvPr id="176" name="Google Shape;176;p24"/>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300" b="1">
                <a:solidFill>
                  <a:srgbClr val="8240FF"/>
                </a:solidFill>
                <a:latin typeface="Open Sans"/>
                <a:ea typeface="Open Sans"/>
                <a:cs typeface="Open Sans"/>
                <a:sym typeface="Open Sans"/>
              </a:rPr>
              <a:t>3. Standardisation of new information about Vendors</a:t>
            </a:r>
            <a:endParaRPr sz="2300" b="1">
              <a:solidFill>
                <a:srgbClr val="8240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5"/>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8240FF"/>
                </a:solidFill>
                <a:latin typeface="Open Sans"/>
                <a:ea typeface="Open Sans"/>
                <a:cs typeface="Open Sans"/>
                <a:sym typeface="Open Sans"/>
              </a:rPr>
              <a:t>4. Use of </a:t>
            </a:r>
            <a:r>
              <a:rPr lang="fr-FR" sz="2300" b="1">
                <a:solidFill>
                  <a:srgbClr val="8240FF"/>
                </a:solidFill>
                <a:highlight>
                  <a:schemeClr val="lt1"/>
                </a:highlight>
                <a:latin typeface="Open Sans"/>
                <a:ea typeface="Open Sans"/>
                <a:cs typeface="Open Sans"/>
                <a:sym typeface="Open Sans"/>
              </a:rPr>
              <a:t>eventListeners</a:t>
            </a:r>
            <a:endParaRPr sz="2300" b="1" i="0" u="none" strike="noStrike" cap="none">
              <a:solidFill>
                <a:srgbClr val="8240FF"/>
              </a:solidFill>
              <a:latin typeface="Open Sans"/>
              <a:ea typeface="Open Sans"/>
              <a:cs typeface="Open Sans"/>
              <a:sym typeface="Open Sans"/>
            </a:endParaRPr>
          </a:p>
        </p:txBody>
      </p:sp>
      <p:sp>
        <p:nvSpPr>
          <p:cNvPr id="183" name="Google Shape;183;p25"/>
          <p:cNvSpPr txBox="1"/>
          <p:nvPr/>
        </p:nvSpPr>
        <p:spPr>
          <a:xfrm>
            <a:off x="278100" y="838900"/>
            <a:ext cx="8551500" cy="1887000"/>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Deprecation of the getTCData command in the TCF API specifications </a:t>
            </a:r>
            <a:endParaRPr>
              <a:solidFill>
                <a:schemeClr val="dk1"/>
              </a:solidFill>
              <a:latin typeface="Open Sans"/>
              <a:ea typeface="Open Sans"/>
              <a:cs typeface="Open Sans"/>
              <a:sym typeface="Open Sans"/>
            </a:endParaRPr>
          </a:p>
          <a:p>
            <a:pPr marL="45720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marR="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(Web) Vendors’ calling scripts with access to Javascript must register an event listener function via </a:t>
            </a:r>
            <a:r>
              <a:rPr lang="fr-FR">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addEventListener</a:t>
            </a:r>
            <a:r>
              <a:rPr lang="fr-FR">
                <a:solidFill>
                  <a:schemeClr val="dk1"/>
                </a:solidFill>
                <a:latin typeface="Open Sans"/>
                <a:ea typeface="Open Sans"/>
                <a:cs typeface="Open Sans"/>
                <a:sym typeface="Open Sans"/>
              </a:rPr>
              <a:t> instead of using getTCData</a:t>
            </a:r>
            <a:endParaRPr>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marR="0" lvl="0" indent="-317500" algn="just" rtl="0">
              <a:lnSpc>
                <a:spcPct val="115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(App) Vendors’ SDK must listen to IABTCF_* key updates to retrieve the TC String from NSUserDefaults (iOS) or SharedPreferences (Android)</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6"/>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Open Sans"/>
                <a:ea typeface="Open Sans"/>
                <a:cs typeface="Open Sans"/>
                <a:sym typeface="Open Sans"/>
              </a:rPr>
              <a:t>Updates to the TCF Compliance programmes</a:t>
            </a:r>
            <a:endParaRPr sz="2300" b="1">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7"/>
          <p:cNvSpPr txBox="1"/>
          <p:nvPr/>
        </p:nvSpPr>
        <p:spPr>
          <a:xfrm>
            <a:off x="278100" y="164175"/>
            <a:ext cx="88659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8240FF"/>
                </a:solidFill>
                <a:latin typeface="Open Sans"/>
                <a:ea typeface="Open Sans"/>
                <a:cs typeface="Open Sans"/>
                <a:sym typeface="Open Sans"/>
              </a:rPr>
              <a:t>Updates to the TCF Compliance programmes</a:t>
            </a:r>
            <a:endParaRPr sz="2300" b="1" i="0" u="none" strike="noStrike" cap="none">
              <a:solidFill>
                <a:srgbClr val="8240FF"/>
              </a:solidFill>
              <a:latin typeface="Open Sans"/>
              <a:ea typeface="Open Sans"/>
              <a:cs typeface="Open Sans"/>
              <a:sym typeface="Open Sans"/>
            </a:endParaRPr>
          </a:p>
        </p:txBody>
      </p:sp>
      <p:sp>
        <p:nvSpPr>
          <p:cNvPr id="195" name="Google Shape;195;p27"/>
          <p:cNvSpPr txBox="1"/>
          <p:nvPr/>
        </p:nvSpPr>
        <p:spPr>
          <a:xfrm>
            <a:off x="278100" y="838900"/>
            <a:ext cx="8551500" cy="249360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“Controls catalogue” that maps requirements of the Policies and corresponding Technical Specifications to auditable elements that </a:t>
            </a:r>
            <a:r>
              <a:rPr lang="fr-FR" sz="1200" u="sng">
                <a:solidFill>
                  <a:schemeClr val="dk1"/>
                </a:solidFill>
                <a:latin typeface="Open Sans"/>
                <a:ea typeface="Open Sans"/>
                <a:cs typeface="Open Sans"/>
                <a:sym typeface="Open Sans"/>
              </a:rPr>
              <a:t>describes IAB Europe’s auditing of Vendors’ live installations</a:t>
            </a:r>
            <a:endParaRPr sz="1200" u="sng">
              <a:solidFill>
                <a:schemeClr val="dk1"/>
              </a:solidFill>
              <a:latin typeface="Open Sans"/>
              <a:ea typeface="Open Sans"/>
              <a:cs typeface="Open Sans"/>
              <a:sym typeface="Open Sans"/>
            </a:endParaRPr>
          </a:p>
          <a:p>
            <a:pPr marL="457200" lvl="0" indent="0" algn="just" rtl="0">
              <a:lnSpc>
                <a:spcPct val="115000"/>
              </a:lnSpc>
              <a:spcBef>
                <a:spcPts val="0"/>
              </a:spcBef>
              <a:spcAft>
                <a:spcPts val="0"/>
              </a:spcAft>
              <a:buNone/>
            </a:pPr>
            <a:endParaRPr sz="1200" u="sng">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b="1">
                <a:solidFill>
                  <a:srgbClr val="8240FF"/>
                </a:solidFill>
                <a:latin typeface="Open Sans"/>
                <a:ea typeface="Open Sans"/>
                <a:cs typeface="Open Sans"/>
                <a:sym typeface="Open Sans"/>
              </a:rPr>
              <a:t>-&gt; Vendors can self-test their live installations to verify compliance with the TCF using the catalogue</a:t>
            </a:r>
            <a:endParaRPr sz="1200" b="1">
              <a:solidFill>
                <a:srgbClr val="8240FF"/>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“Vendor compliance form” that needs to be completed at registration </a:t>
            </a:r>
            <a:r>
              <a:rPr lang="fr-FR" sz="1200" b="1">
                <a:solidFill>
                  <a:schemeClr val="dk1"/>
                </a:solidFill>
                <a:latin typeface="Open Sans"/>
                <a:ea typeface="Open Sans"/>
                <a:cs typeface="Open Sans"/>
                <a:sym typeface="Open Sans"/>
              </a:rPr>
              <a:t>before July 31st</a:t>
            </a:r>
            <a:endParaRPr sz="1200" b="1">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b="1">
                <a:solidFill>
                  <a:srgbClr val="8240FF"/>
                </a:solidFill>
                <a:latin typeface="Open Sans"/>
                <a:ea typeface="Open Sans"/>
                <a:cs typeface="Open Sans"/>
                <a:sym typeface="Open Sans"/>
              </a:rPr>
              <a:t>-&gt; Vendors must fulfill a compliance form and provide details over their TCF implementation (TC String handling, integrations with publishers and other vendors</a:t>
            </a:r>
            <a:endParaRPr sz="1200" b="1">
              <a:solidFill>
                <a:srgbClr val="8240FF"/>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b="1">
              <a:solidFill>
                <a:srgbClr val="8240FF"/>
              </a:solidFill>
              <a:latin typeface="Open Sans"/>
              <a:ea typeface="Open Sans"/>
              <a:cs typeface="Open Sans"/>
              <a:sym typeface="Open Sans"/>
            </a:endParaRPr>
          </a:p>
          <a:p>
            <a:pPr marL="457200" lvl="0" indent="-292100" algn="just" rtl="0">
              <a:lnSpc>
                <a:spcPct val="115000"/>
              </a:lnSpc>
              <a:spcBef>
                <a:spcPts val="0"/>
              </a:spcBef>
              <a:spcAft>
                <a:spcPts val="0"/>
              </a:spcAft>
              <a:buClr>
                <a:schemeClr val="dk1"/>
              </a:buClr>
              <a:buSzPts val="1000"/>
              <a:buFont typeface="Open Sans"/>
              <a:buChar char="-"/>
            </a:pPr>
            <a:r>
              <a:rPr lang="fr-FR" sz="1200">
                <a:solidFill>
                  <a:schemeClr val="dk1"/>
                </a:solidFill>
                <a:latin typeface="Open Sans"/>
                <a:ea typeface="Open Sans"/>
                <a:cs typeface="Open Sans"/>
                <a:sym typeface="Open Sans"/>
              </a:rPr>
              <a:t>There is a dedicated section at IAB Europe’s website explaining the TCF Compliance Programmes</a:t>
            </a:r>
            <a:endParaRPr sz="12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8"/>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Roboto"/>
                <a:ea typeface="Roboto"/>
                <a:cs typeface="Roboto"/>
                <a:sym typeface="Roboto"/>
              </a:rPr>
              <a:t>Q&amp;A</a:t>
            </a:r>
            <a:endParaRPr sz="2300" b="1">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2300"/>
              <a:buFont typeface="Open Sans"/>
              <a:buNone/>
            </a:pPr>
            <a:endParaRPr sz="2300" b="1">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9"/>
          <p:cNvSpPr txBox="1"/>
          <p:nvPr/>
        </p:nvSpPr>
        <p:spPr>
          <a:xfrm>
            <a:off x="4797075" y="2220150"/>
            <a:ext cx="4073700" cy="64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000"/>
              <a:buFont typeface="Open Sans"/>
              <a:buNone/>
            </a:pPr>
            <a:r>
              <a:rPr lang="fr-FR" sz="3700" b="1">
                <a:solidFill>
                  <a:srgbClr val="FFFFFF"/>
                </a:solidFill>
                <a:latin typeface="Open Sans"/>
                <a:ea typeface="Open Sans"/>
                <a:cs typeface="Open Sans"/>
                <a:sym typeface="Open Sans"/>
              </a:rPr>
              <a:t>Thank you! </a:t>
            </a:r>
            <a:endParaRPr sz="3700" b="1">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p:nvPr/>
        </p:nvSpPr>
        <p:spPr>
          <a:xfrm>
            <a:off x="2141474" y="1481144"/>
            <a:ext cx="67962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300"/>
              <a:buFont typeface="Open Sans"/>
              <a:buNone/>
            </a:pPr>
            <a:r>
              <a:rPr lang="fr-FR" sz="2300" b="1">
                <a:solidFill>
                  <a:srgbClr val="FFFFFF"/>
                </a:solidFill>
                <a:latin typeface="Open Sans"/>
                <a:ea typeface="Open Sans"/>
                <a:cs typeface="Open Sans"/>
                <a:sym typeface="Open Sans"/>
              </a:rPr>
              <a:t>Speakers:</a:t>
            </a:r>
            <a:endParaRPr sz="2300" b="1" i="0" u="none" strike="noStrike" cap="none">
              <a:solidFill>
                <a:srgbClr val="FFFFFF"/>
              </a:solidFill>
              <a:latin typeface="Open Sans"/>
              <a:ea typeface="Open Sans"/>
              <a:cs typeface="Open Sans"/>
              <a:sym typeface="Open Sans"/>
            </a:endParaRPr>
          </a:p>
        </p:txBody>
      </p:sp>
      <p:sp>
        <p:nvSpPr>
          <p:cNvPr id="90" name="Google Shape;90;p13"/>
          <p:cNvSpPr txBox="1"/>
          <p:nvPr/>
        </p:nvSpPr>
        <p:spPr>
          <a:xfrm>
            <a:off x="1182875" y="2006100"/>
            <a:ext cx="7968000" cy="13023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chemeClr val="lt1"/>
              </a:buClr>
              <a:buSzPts val="1800"/>
              <a:buFont typeface="Open Sans"/>
              <a:buChar char="●"/>
            </a:pPr>
            <a:r>
              <a:rPr lang="fr-FR" sz="1800" b="1">
                <a:solidFill>
                  <a:schemeClr val="lt1"/>
                </a:solidFill>
                <a:latin typeface="Open Sans"/>
                <a:ea typeface="Open Sans"/>
                <a:cs typeface="Open Sans"/>
                <a:sym typeface="Open Sans"/>
              </a:rPr>
              <a:t>Elena Turtureanu, </a:t>
            </a:r>
            <a:r>
              <a:rPr lang="fr-FR" sz="1800" b="1">
                <a:solidFill>
                  <a:srgbClr val="74DEFF"/>
                </a:solidFill>
                <a:latin typeface="Open Sans"/>
                <a:ea typeface="Open Sans"/>
                <a:cs typeface="Open Sans"/>
                <a:sym typeface="Open Sans"/>
              </a:rPr>
              <a:t>VP Legal and Privacy Compliance, Adform</a:t>
            </a:r>
            <a:endParaRPr sz="1800" b="1">
              <a:solidFill>
                <a:srgbClr val="74DEFF"/>
              </a:solidFill>
              <a:latin typeface="Open Sans"/>
              <a:ea typeface="Open Sans"/>
              <a:cs typeface="Open Sans"/>
              <a:sym typeface="Open Sans"/>
            </a:endParaRPr>
          </a:p>
          <a:p>
            <a:pPr marL="457200" lvl="0" indent="-342900" algn="l" rtl="0">
              <a:lnSpc>
                <a:spcPct val="115000"/>
              </a:lnSpc>
              <a:spcBef>
                <a:spcPts val="0"/>
              </a:spcBef>
              <a:spcAft>
                <a:spcPts val="0"/>
              </a:spcAft>
              <a:buClr>
                <a:schemeClr val="lt1"/>
              </a:buClr>
              <a:buSzPts val="1800"/>
              <a:buFont typeface="Open Sans"/>
              <a:buChar char="●"/>
            </a:pPr>
            <a:r>
              <a:rPr lang="fr-FR" sz="1800" b="1">
                <a:solidFill>
                  <a:schemeClr val="lt1"/>
                </a:solidFill>
                <a:latin typeface="Open Sans"/>
                <a:ea typeface="Open Sans"/>
                <a:cs typeface="Open Sans"/>
                <a:sym typeface="Open Sans"/>
              </a:rPr>
              <a:t>Rafael Marti,</a:t>
            </a:r>
            <a:r>
              <a:rPr lang="fr-FR" sz="1800" b="1">
                <a:solidFill>
                  <a:srgbClr val="74DEFF"/>
                </a:solidFill>
                <a:latin typeface="Open Sans"/>
                <a:ea typeface="Open Sans"/>
                <a:cs typeface="Open Sans"/>
                <a:sym typeface="Open Sans"/>
              </a:rPr>
              <a:t> Head of Legal, ID5</a:t>
            </a:r>
            <a:endParaRPr sz="1800" b="1">
              <a:solidFill>
                <a:srgbClr val="74DEFF"/>
              </a:solidFill>
              <a:latin typeface="Open Sans"/>
              <a:ea typeface="Open Sans"/>
              <a:cs typeface="Open Sans"/>
              <a:sym typeface="Open Sans"/>
            </a:endParaRPr>
          </a:p>
          <a:p>
            <a:pPr marL="457200" lvl="0" indent="-342900" algn="l" rtl="0">
              <a:lnSpc>
                <a:spcPct val="115000"/>
              </a:lnSpc>
              <a:spcBef>
                <a:spcPts val="0"/>
              </a:spcBef>
              <a:spcAft>
                <a:spcPts val="0"/>
              </a:spcAft>
              <a:buClr>
                <a:schemeClr val="lt1"/>
              </a:buClr>
              <a:buSzPts val="1800"/>
              <a:buFont typeface="Open Sans"/>
              <a:buChar char="●"/>
            </a:pPr>
            <a:r>
              <a:rPr lang="fr-FR" sz="1800" b="1">
                <a:solidFill>
                  <a:schemeClr val="lt1"/>
                </a:solidFill>
                <a:latin typeface="Open Sans"/>
                <a:ea typeface="Open Sans"/>
                <a:cs typeface="Open Sans"/>
                <a:sym typeface="Open Sans"/>
              </a:rPr>
              <a:t>Will Howard, </a:t>
            </a:r>
            <a:r>
              <a:rPr lang="fr-FR" sz="1800" b="1">
                <a:solidFill>
                  <a:srgbClr val="74DEFF"/>
                </a:solidFill>
                <a:latin typeface="Open Sans"/>
                <a:ea typeface="Open Sans"/>
                <a:cs typeface="Open Sans"/>
                <a:sym typeface="Open Sans"/>
              </a:rPr>
              <a:t>Legal Counsel, Commercial, Google</a:t>
            </a:r>
            <a:endParaRPr sz="1800" b="1">
              <a:solidFill>
                <a:srgbClr val="74DEFF"/>
              </a:solidFill>
              <a:latin typeface="Open Sans"/>
              <a:ea typeface="Open Sans"/>
              <a:cs typeface="Open Sans"/>
              <a:sym typeface="Open Sans"/>
            </a:endParaRPr>
          </a:p>
          <a:p>
            <a:pPr marL="457200" lvl="0" indent="-342900" algn="l" rtl="0">
              <a:lnSpc>
                <a:spcPct val="115000"/>
              </a:lnSpc>
              <a:spcBef>
                <a:spcPts val="0"/>
              </a:spcBef>
              <a:spcAft>
                <a:spcPts val="0"/>
              </a:spcAft>
              <a:buClr>
                <a:schemeClr val="lt1"/>
              </a:buClr>
              <a:buSzPts val="1800"/>
              <a:buFont typeface="Open Sans"/>
              <a:buChar char="●"/>
            </a:pPr>
            <a:r>
              <a:rPr lang="fr-FR" sz="1800" b="1">
                <a:solidFill>
                  <a:schemeClr val="lt1"/>
                </a:solidFill>
                <a:latin typeface="Open Sans"/>
                <a:ea typeface="Open Sans"/>
                <a:cs typeface="Open Sans"/>
                <a:sym typeface="Open Sans"/>
              </a:rPr>
              <a:t>Peter Craddock,</a:t>
            </a:r>
            <a:r>
              <a:rPr lang="fr-FR" sz="1800" b="1">
                <a:solidFill>
                  <a:srgbClr val="74DEFF"/>
                </a:solidFill>
                <a:latin typeface="Open Sans"/>
                <a:ea typeface="Open Sans"/>
                <a:cs typeface="Open Sans"/>
                <a:sym typeface="Open Sans"/>
              </a:rPr>
              <a:t> Partner, Keller and Heckman LLP</a:t>
            </a:r>
            <a:endParaRPr sz="1800" b="1">
              <a:solidFill>
                <a:srgbClr val="74DE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4"/>
          <p:cNvSpPr txBox="1"/>
          <p:nvPr/>
        </p:nvSpPr>
        <p:spPr>
          <a:xfrm>
            <a:off x="278100" y="240375"/>
            <a:ext cx="71982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fr-FR" sz="1900" b="1">
                <a:solidFill>
                  <a:srgbClr val="8240FF"/>
                </a:solidFill>
                <a:latin typeface="Open Sans"/>
                <a:ea typeface="Open Sans"/>
                <a:cs typeface="Open Sans"/>
                <a:sym typeface="Open Sans"/>
              </a:rPr>
              <a:t>Agenda</a:t>
            </a:r>
            <a:endParaRPr sz="1900" b="1">
              <a:solidFill>
                <a:srgbClr val="8240FF"/>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ts val="1100"/>
              <a:buFont typeface="Arial"/>
              <a:buNone/>
            </a:pPr>
            <a:endParaRPr sz="1100" u="sng">
              <a:solidFill>
                <a:schemeClr val="dk1"/>
              </a:solidFill>
            </a:endParaRPr>
          </a:p>
          <a:p>
            <a:pPr marL="0" marR="0" lvl="0" indent="0" algn="l" rtl="0">
              <a:lnSpc>
                <a:spcPct val="150000"/>
              </a:lnSpc>
              <a:spcBef>
                <a:spcPts val="0"/>
              </a:spcBef>
              <a:spcAft>
                <a:spcPts val="0"/>
              </a:spcAft>
              <a:buClr>
                <a:srgbClr val="000000"/>
              </a:buClr>
              <a:buSzPts val="1900"/>
              <a:buFont typeface="Arial"/>
              <a:buNone/>
            </a:pPr>
            <a:endParaRPr sz="1900" b="1">
              <a:solidFill>
                <a:srgbClr val="8240FF"/>
              </a:solidFill>
              <a:latin typeface="Open Sans"/>
              <a:ea typeface="Open Sans"/>
              <a:cs typeface="Open Sans"/>
              <a:sym typeface="Open Sans"/>
            </a:endParaRPr>
          </a:p>
        </p:txBody>
      </p:sp>
      <p:sp>
        <p:nvSpPr>
          <p:cNvPr id="97" name="Google Shape;97;p14"/>
          <p:cNvSpPr txBox="1"/>
          <p:nvPr/>
        </p:nvSpPr>
        <p:spPr>
          <a:xfrm>
            <a:off x="278100" y="738975"/>
            <a:ext cx="8641200" cy="3785100"/>
          </a:xfrm>
          <a:prstGeom prst="rect">
            <a:avLst/>
          </a:prstGeom>
          <a:noFill/>
          <a:ln>
            <a:noFill/>
          </a:ln>
        </p:spPr>
        <p:txBody>
          <a:bodyPr spcFirstLastPara="1" wrap="square" lIns="68575" tIns="34275" rIns="68575" bIns="34275" anchor="t" anchorCtr="0">
            <a:noAutofit/>
          </a:bodyPr>
          <a:lstStyle/>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Implementation timeline</a:t>
            </a:r>
            <a:endParaRPr b="1">
              <a:solidFill>
                <a:schemeClr val="dk1"/>
              </a:solidFill>
              <a:highlight>
                <a:schemeClr val="lt1"/>
              </a:highlight>
              <a:latin typeface="Open Sans"/>
              <a:ea typeface="Open Sans"/>
              <a:cs typeface="Open Sans"/>
              <a:sym typeface="Open Sans"/>
            </a:endParaRPr>
          </a:p>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Main changes for Vendors:</a:t>
            </a:r>
            <a:endParaRPr b="1">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1) Removal of Legitimate Interest as a legal basis for Purposes 3, 4, 5 &amp; 6</a:t>
            </a:r>
            <a:endParaRPr>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2) New Purpose 11</a:t>
            </a:r>
            <a:endParaRPr>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3) Standardisation of new information about Vendors</a:t>
            </a:r>
            <a:endParaRPr>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r>
              <a:rPr lang="fr-FR">
                <a:solidFill>
                  <a:schemeClr val="dk1"/>
                </a:solidFill>
                <a:highlight>
                  <a:schemeClr val="lt1"/>
                </a:highlight>
                <a:latin typeface="Open Sans"/>
                <a:ea typeface="Open Sans"/>
                <a:cs typeface="Open Sans"/>
                <a:sym typeface="Open Sans"/>
              </a:rPr>
              <a:t>4) Requirement to use of eventListeners to retrieve changed TC Strings in real-time</a:t>
            </a:r>
            <a:endParaRPr>
              <a:solidFill>
                <a:schemeClr val="dk1"/>
              </a:solidFill>
              <a:highlight>
                <a:schemeClr val="lt1"/>
              </a:highlight>
              <a:latin typeface="Open Sans"/>
              <a:ea typeface="Open Sans"/>
              <a:cs typeface="Open Sans"/>
              <a:sym typeface="Open Sans"/>
            </a:endParaRPr>
          </a:p>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Updates to the TCF Compliance Programmes</a:t>
            </a:r>
            <a:r>
              <a:rPr lang="fr-FR">
                <a:solidFill>
                  <a:schemeClr val="dk1"/>
                </a:solidFill>
                <a:highlight>
                  <a:schemeClr val="lt1"/>
                </a:highlight>
                <a:latin typeface="Open Sans"/>
                <a:ea typeface="Open Sans"/>
                <a:cs typeface="Open Sans"/>
                <a:sym typeface="Open Sans"/>
              </a:rPr>
              <a:t> </a:t>
            </a:r>
            <a:endParaRPr>
              <a:solidFill>
                <a:schemeClr val="dk1"/>
              </a:solidFill>
              <a:highlight>
                <a:schemeClr val="lt1"/>
              </a:highlight>
              <a:latin typeface="Open Sans"/>
              <a:ea typeface="Open Sans"/>
              <a:cs typeface="Open Sans"/>
              <a:sym typeface="Open Sans"/>
            </a:endParaRPr>
          </a:p>
          <a:p>
            <a:pPr marL="457200" lvl="0" indent="-317500" algn="l" rtl="0">
              <a:lnSpc>
                <a:spcPct val="150000"/>
              </a:lnSpc>
              <a:spcBef>
                <a:spcPts val="0"/>
              </a:spcBef>
              <a:spcAft>
                <a:spcPts val="0"/>
              </a:spcAft>
              <a:buClr>
                <a:schemeClr val="dk1"/>
              </a:buClr>
              <a:buSzPts val="1400"/>
              <a:buFont typeface="Open Sans"/>
              <a:buChar char="●"/>
            </a:pPr>
            <a:r>
              <a:rPr lang="fr-FR" b="1">
                <a:solidFill>
                  <a:schemeClr val="dk1"/>
                </a:solidFill>
                <a:highlight>
                  <a:schemeClr val="lt1"/>
                </a:highlight>
                <a:latin typeface="Open Sans"/>
                <a:ea typeface="Open Sans"/>
                <a:cs typeface="Open Sans"/>
                <a:sym typeface="Open Sans"/>
              </a:rPr>
              <a:t>Q&amp;A</a:t>
            </a:r>
            <a:endParaRPr b="1">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l" rtl="0">
              <a:lnSpc>
                <a:spcPct val="150000"/>
              </a:lnSpc>
              <a:spcBef>
                <a:spcPts val="0"/>
              </a:spcBef>
              <a:spcAft>
                <a:spcPts val="0"/>
              </a:spcAft>
              <a:buNone/>
            </a:pPr>
            <a:endParaRPr b="1">
              <a:solidFill>
                <a:schemeClr val="dk1"/>
              </a:solidFill>
              <a:highlight>
                <a:schemeClr val="lt1"/>
              </a:highlight>
              <a:latin typeface="Open Sans"/>
              <a:ea typeface="Open Sans"/>
              <a:cs typeface="Open Sans"/>
              <a:sym typeface="Open Sans"/>
            </a:endParaRPr>
          </a:p>
          <a:p>
            <a:pPr marL="0" lvl="0" indent="0" algn="ctr" rtl="0">
              <a:spcBef>
                <a:spcPts val="0"/>
              </a:spcBef>
              <a:spcAft>
                <a:spcPts val="0"/>
              </a:spcAft>
              <a:buNone/>
            </a:pPr>
            <a:r>
              <a:rPr lang="fr-FR" b="1">
                <a:solidFill>
                  <a:srgbClr val="FFFFFF"/>
                </a:solidFill>
                <a:latin typeface="Open Sans"/>
                <a:ea typeface="Open Sans"/>
                <a:cs typeface="Open Sans"/>
                <a:sym typeface="Open Sans"/>
              </a:rPr>
              <a:t>Policies v3.4 to v4.0</a:t>
            </a:r>
            <a:endParaRPr b="1">
              <a:solidFill>
                <a:srgbClr val="FFFFFF"/>
              </a:solidFill>
              <a:latin typeface="Open Sans"/>
              <a:ea typeface="Open Sans"/>
              <a:cs typeface="Open Sans"/>
              <a:sym typeface="Open Sans"/>
            </a:endParaRPr>
          </a:p>
          <a:p>
            <a:pPr marL="0" lvl="0" indent="0" algn="l" rtl="0">
              <a:lnSpc>
                <a:spcPct val="150000"/>
              </a:lnSpc>
              <a:spcBef>
                <a:spcPts val="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ctr" rtl="0">
              <a:spcBef>
                <a:spcPts val="0"/>
              </a:spcBef>
              <a:spcAft>
                <a:spcPts val="0"/>
              </a:spcAft>
              <a:buNone/>
            </a:pPr>
            <a:r>
              <a:rPr lang="fr-FR" b="1">
                <a:solidFill>
                  <a:srgbClr val="FFFFFF"/>
                </a:solidFill>
                <a:latin typeface="Open Sans"/>
                <a:ea typeface="Open Sans"/>
                <a:cs typeface="Open Sans"/>
                <a:sym typeface="Open Sans"/>
              </a:rPr>
              <a:t>Policies v3.4 to v4.0</a:t>
            </a:r>
            <a:endParaRPr sz="1900" b="1">
              <a:solidFill>
                <a:srgbClr val="8240FF"/>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5"/>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500" b="1">
                <a:solidFill>
                  <a:schemeClr val="lt1"/>
                </a:solidFill>
                <a:latin typeface="Roboto"/>
                <a:ea typeface="Roboto"/>
                <a:cs typeface="Roboto"/>
                <a:sym typeface="Roboto"/>
              </a:rPr>
              <a:t>Implementation timeline </a:t>
            </a:r>
            <a:endParaRPr sz="2500" b="1">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6"/>
          <p:cNvSpPr txBox="1"/>
          <p:nvPr/>
        </p:nvSpPr>
        <p:spPr>
          <a:xfrm>
            <a:off x="278100" y="198950"/>
            <a:ext cx="73002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FR" sz="1900" b="1">
                <a:solidFill>
                  <a:srgbClr val="8240FF"/>
                </a:solidFill>
                <a:latin typeface="Open Sans"/>
                <a:ea typeface="Open Sans"/>
                <a:cs typeface="Open Sans"/>
                <a:sym typeface="Open Sans"/>
              </a:rPr>
              <a:t>Implementation timeline</a:t>
            </a:r>
            <a:endParaRPr/>
          </a:p>
        </p:txBody>
      </p:sp>
      <p:sp>
        <p:nvSpPr>
          <p:cNvPr id="109" name="Google Shape;109;p16"/>
          <p:cNvSpPr/>
          <p:nvPr/>
        </p:nvSpPr>
        <p:spPr>
          <a:xfrm rot="5400000" flipH="1">
            <a:off x="4551775" y="-2152750"/>
            <a:ext cx="133800" cy="6813900"/>
          </a:xfrm>
          <a:prstGeom prst="round2SameRect">
            <a:avLst>
              <a:gd name="adj1" fmla="val 50000"/>
              <a:gd name="adj2" fmla="val 50000"/>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60759" y="145365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solidFill>
                  <a:srgbClr val="000000"/>
                </a:solidFill>
                <a:latin typeface="Roboto"/>
                <a:ea typeface="Roboto"/>
                <a:cs typeface="Roboto"/>
                <a:sym typeface="Roboto"/>
              </a:rPr>
              <a:t>Release of </a:t>
            </a:r>
            <a:r>
              <a:rPr lang="fr-FR" sz="900" b="1">
                <a:solidFill>
                  <a:srgbClr val="000000"/>
                </a:solidFill>
                <a:latin typeface="Roboto"/>
                <a:ea typeface="Roboto"/>
                <a:cs typeface="Roboto"/>
                <a:sym typeface="Roboto"/>
              </a:rPr>
              <a:t>TCF </a:t>
            </a:r>
            <a:r>
              <a:rPr lang="fr-FR" sz="900" b="1">
                <a:latin typeface="Roboto"/>
                <a:ea typeface="Roboto"/>
                <a:cs typeface="Roboto"/>
                <a:sym typeface="Roboto"/>
              </a:rPr>
              <a:t>v2.2</a:t>
            </a:r>
            <a:endParaRPr sz="900" b="1">
              <a:solidFill>
                <a:srgbClr val="000000"/>
              </a:solidFill>
              <a:latin typeface="Roboto"/>
              <a:ea typeface="Roboto"/>
              <a:cs typeface="Roboto"/>
              <a:sym typeface="Roboto"/>
            </a:endParaRPr>
          </a:p>
        </p:txBody>
      </p:sp>
      <p:sp>
        <p:nvSpPr>
          <p:cNvPr id="111" name="Google Shape;111;p16"/>
          <p:cNvSpPr/>
          <p:nvPr/>
        </p:nvSpPr>
        <p:spPr>
          <a:xfrm rot="5400000" flipH="1">
            <a:off x="121170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7339509" y="145740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Deadline for supporting v2.2</a:t>
            </a:r>
            <a:endParaRPr sz="900">
              <a:latin typeface="Roboto"/>
              <a:ea typeface="Roboto"/>
              <a:cs typeface="Roboto"/>
              <a:sym typeface="Roboto"/>
            </a:endParaRPr>
          </a:p>
          <a:p>
            <a:pPr marL="0" lvl="0" indent="0" algn="ctr" rtl="0">
              <a:spcBef>
                <a:spcPts val="0"/>
              </a:spcBef>
              <a:spcAft>
                <a:spcPts val="0"/>
              </a:spcAft>
              <a:buNone/>
            </a:pPr>
            <a:r>
              <a:rPr lang="fr-FR" sz="900">
                <a:latin typeface="Roboto"/>
                <a:ea typeface="Roboto"/>
                <a:cs typeface="Roboto"/>
                <a:sym typeface="Roboto"/>
              </a:rPr>
              <a:t>(deprecation of v2.1)</a:t>
            </a:r>
            <a:endParaRPr sz="900">
              <a:latin typeface="Roboto"/>
              <a:ea typeface="Roboto"/>
              <a:cs typeface="Roboto"/>
              <a:sym typeface="Roboto"/>
            </a:endParaRPr>
          </a:p>
        </p:txBody>
      </p:sp>
      <p:sp>
        <p:nvSpPr>
          <p:cNvPr id="113" name="Google Shape;113;p16"/>
          <p:cNvSpPr/>
          <p:nvPr/>
        </p:nvSpPr>
        <p:spPr>
          <a:xfrm rot="5400000" flipH="1">
            <a:off x="789045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66075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May 16th 2023</a:t>
            </a:r>
            <a:endParaRPr sz="900" b="1">
              <a:solidFill>
                <a:srgbClr val="000000"/>
              </a:solidFill>
              <a:latin typeface="Roboto"/>
              <a:ea typeface="Roboto"/>
              <a:cs typeface="Roboto"/>
              <a:sym typeface="Roboto"/>
            </a:endParaRPr>
          </a:p>
        </p:txBody>
      </p:sp>
      <p:sp>
        <p:nvSpPr>
          <p:cNvPr id="115" name="Google Shape;115;p16"/>
          <p:cNvSpPr/>
          <p:nvPr/>
        </p:nvSpPr>
        <p:spPr>
          <a:xfrm>
            <a:off x="7218899" y="863325"/>
            <a:ext cx="14844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September 30th 2023</a:t>
            </a:r>
            <a:endParaRPr sz="900" b="1">
              <a:solidFill>
                <a:srgbClr val="000000"/>
              </a:solidFill>
              <a:latin typeface="Roboto"/>
              <a:ea typeface="Roboto"/>
              <a:cs typeface="Roboto"/>
              <a:sym typeface="Roboto"/>
            </a:endParaRPr>
          </a:p>
        </p:txBody>
      </p:sp>
      <p:sp>
        <p:nvSpPr>
          <p:cNvPr id="116" name="Google Shape;116;p16"/>
          <p:cNvSpPr/>
          <p:nvPr/>
        </p:nvSpPr>
        <p:spPr>
          <a:xfrm>
            <a:off x="2462709" y="1457400"/>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Deadline for Vendors to update registration</a:t>
            </a:r>
            <a:endParaRPr sz="900" b="1">
              <a:solidFill>
                <a:srgbClr val="000000"/>
              </a:solidFill>
              <a:latin typeface="Roboto"/>
              <a:ea typeface="Roboto"/>
              <a:cs typeface="Roboto"/>
              <a:sym typeface="Roboto"/>
            </a:endParaRPr>
          </a:p>
        </p:txBody>
      </p:sp>
      <p:sp>
        <p:nvSpPr>
          <p:cNvPr id="117" name="Google Shape;117;p16"/>
          <p:cNvSpPr/>
          <p:nvPr/>
        </p:nvSpPr>
        <p:spPr>
          <a:xfrm rot="5400000" flipH="1">
            <a:off x="3013650" y="1183550"/>
            <a:ext cx="141300" cy="141300"/>
          </a:xfrm>
          <a:prstGeom prst="round2SameRect">
            <a:avLst>
              <a:gd name="adj1" fmla="val 50000"/>
              <a:gd name="adj2" fmla="val 50000"/>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246270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June 30th 2023</a:t>
            </a:r>
            <a:endParaRPr sz="900" b="1">
              <a:solidFill>
                <a:srgbClr val="000000"/>
              </a:solidFill>
              <a:latin typeface="Roboto"/>
              <a:ea typeface="Roboto"/>
              <a:cs typeface="Roboto"/>
              <a:sym typeface="Roboto"/>
            </a:endParaRPr>
          </a:p>
        </p:txBody>
      </p:sp>
      <p:sp>
        <p:nvSpPr>
          <p:cNvPr id="119" name="Google Shape;119;p16"/>
          <p:cNvSpPr txBox="1"/>
          <p:nvPr/>
        </p:nvSpPr>
        <p:spPr>
          <a:xfrm>
            <a:off x="278100" y="2286700"/>
            <a:ext cx="8551500" cy="1887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a:latin typeface="Open Sans"/>
                <a:ea typeface="Open Sans"/>
                <a:cs typeface="Open Sans"/>
                <a:sym typeface="Open Sans"/>
              </a:rPr>
              <a:t>-</a:t>
            </a:r>
            <a:r>
              <a:rPr lang="fr-FR">
                <a:solidFill>
                  <a:schemeClr val="dk1"/>
                </a:solidFill>
                <a:latin typeface="Open Sans"/>
                <a:ea typeface="Open Sans"/>
                <a:cs typeface="Open Sans"/>
                <a:sym typeface="Open Sans"/>
              </a:rPr>
              <a:t> </a:t>
            </a:r>
            <a:r>
              <a:rPr lang="fr-FR">
                <a:solidFill>
                  <a:schemeClr val="dk1"/>
                </a:solidFill>
                <a:highlight>
                  <a:srgbClr val="FFFFFF"/>
                </a:highlight>
                <a:latin typeface="Open Sans"/>
                <a:ea typeface="Open Sans"/>
                <a:cs typeface="Open Sans"/>
                <a:sym typeface="Open Sans"/>
              </a:rPr>
              <a:t>Vendors can update their GVL registration by logging-in to the GVL registration portal that has been updated with new registration fields for TCF v2.2.</a:t>
            </a:r>
            <a:endParaRPr>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r>
              <a:rPr lang="fr-FR">
                <a:solidFill>
                  <a:schemeClr val="dk1"/>
                </a:solidFill>
                <a:highlight>
                  <a:srgbClr val="FFFFFF"/>
                </a:highlight>
                <a:latin typeface="Open Sans"/>
                <a:ea typeface="Open Sans"/>
                <a:cs typeface="Open Sans"/>
                <a:sym typeface="Open Sans"/>
              </a:rPr>
              <a:t>- Vendors have to complete a Vendor Compliance Form and submit it through the GVL registration portal as part of the updated TCF Compliance programmes</a:t>
            </a:r>
            <a:endParaRPr>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endParaRPr>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r>
              <a:rPr lang="fr-FR">
                <a:solidFill>
                  <a:schemeClr val="dk1"/>
                </a:solidFill>
                <a:latin typeface="Open Sans"/>
                <a:ea typeface="Open Sans"/>
                <a:cs typeface="Open Sans"/>
                <a:sym typeface="Open Sans"/>
              </a:rPr>
              <a:t>- Questions can be sent to </a:t>
            </a:r>
            <a:r>
              <a:rPr lang="fr-FR"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framework@iabeurope.eu</a:t>
            </a:r>
            <a:r>
              <a:rPr lang="fr-FR">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p:txBody>
      </p:sp>
      <p:sp>
        <p:nvSpPr>
          <p:cNvPr id="120" name="Google Shape;120;p16"/>
          <p:cNvSpPr/>
          <p:nvPr/>
        </p:nvSpPr>
        <p:spPr>
          <a:xfrm>
            <a:off x="4150900" y="1183550"/>
            <a:ext cx="141300" cy="141300"/>
          </a:xfrm>
          <a:prstGeom prst="ellipse">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705909" y="863325"/>
            <a:ext cx="1243200" cy="25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900">
                <a:latin typeface="Roboto"/>
                <a:ea typeface="Roboto"/>
                <a:cs typeface="Roboto"/>
                <a:sym typeface="Roboto"/>
              </a:rPr>
              <a:t>July 31st 2023</a:t>
            </a:r>
            <a:endParaRPr sz="900" b="1">
              <a:solidFill>
                <a:srgbClr val="000000"/>
              </a:solidFill>
              <a:latin typeface="Roboto"/>
              <a:ea typeface="Roboto"/>
              <a:cs typeface="Roboto"/>
              <a:sym typeface="Roboto"/>
            </a:endParaRPr>
          </a:p>
        </p:txBody>
      </p:sp>
      <p:sp>
        <p:nvSpPr>
          <p:cNvPr id="122" name="Google Shape;122;p16"/>
          <p:cNvSpPr txBox="1"/>
          <p:nvPr/>
        </p:nvSpPr>
        <p:spPr>
          <a:xfrm>
            <a:off x="3610500" y="1333063"/>
            <a:ext cx="1243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900">
                <a:solidFill>
                  <a:schemeClr val="dk1"/>
                </a:solidFill>
                <a:highlight>
                  <a:srgbClr val="FFFFFF"/>
                </a:highlight>
                <a:latin typeface="Roboto"/>
                <a:ea typeface="Roboto"/>
                <a:cs typeface="Roboto"/>
                <a:sym typeface="Roboto"/>
              </a:rPr>
              <a:t>Deadline  to complete a Vendor Compliance Form </a:t>
            </a:r>
            <a:endParaRPr sz="9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17"/>
          <p:cNvSpPr txBox="1"/>
          <p:nvPr/>
        </p:nvSpPr>
        <p:spPr>
          <a:xfrm>
            <a:off x="2174150" y="1597425"/>
            <a:ext cx="6151200" cy="10020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100"/>
              <a:buFont typeface="Arial"/>
              <a:buNone/>
            </a:pPr>
            <a:r>
              <a:rPr lang="fr-FR" sz="2300" b="1">
                <a:solidFill>
                  <a:schemeClr val="lt1"/>
                </a:solidFill>
                <a:latin typeface="Open Sans"/>
                <a:ea typeface="Open Sans"/>
                <a:cs typeface="Open Sans"/>
                <a:sym typeface="Open Sans"/>
              </a:rPr>
              <a:t>Main changes for Vendors</a:t>
            </a:r>
            <a:endParaRPr sz="2300" b="1">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2300"/>
              <a:buFont typeface="Open Sans"/>
              <a:buNone/>
            </a:pPr>
            <a:endParaRPr sz="2300" b="1">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8"/>
          <p:cNvSpPr txBox="1"/>
          <p:nvPr/>
        </p:nvSpPr>
        <p:spPr>
          <a:xfrm>
            <a:off x="278100" y="838900"/>
            <a:ext cx="8551500" cy="3768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The TCF Policies have been amended to remove “legitimate interest” as an acceptable legal basis for:</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3: </a:t>
            </a:r>
            <a:r>
              <a:rPr lang="fr-FR" sz="1200">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Create profiles for personalised advertising</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4: </a:t>
            </a:r>
            <a:r>
              <a:rPr lang="fr-FR" sz="12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Use profiles to select personalised advertising</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5: </a:t>
            </a:r>
            <a:r>
              <a:rPr lang="fr-FR" sz="12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Create profiles to personalise content</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Purpose 6: </a:t>
            </a:r>
            <a:r>
              <a:rPr lang="fr-FR" sz="1200">
                <a:solidFill>
                  <a:schemeClr val="dk1"/>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Use profiles to select personalised content</a:t>
            </a:r>
            <a:r>
              <a:rPr lang="fr-FR"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When updating their registrations to meet the new requirements of TCF v2.2, Vendors will no longer be able to declare reliance on Legitimate Interest for these purposes.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b="1">
                <a:solidFill>
                  <a:schemeClr val="dk1"/>
                </a:solidFill>
                <a:latin typeface="Open Sans"/>
                <a:ea typeface="Open Sans"/>
                <a:cs typeface="Open Sans"/>
                <a:sym typeface="Open Sans"/>
              </a:rPr>
              <a:t>Vendors affected by this update can either:</a:t>
            </a:r>
            <a:endParaRPr sz="1200" b="1">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continue using the TCF to establish their legal bases for these purposes by relying on consent</a:t>
            </a:r>
            <a:endParaRPr sz="1200">
              <a:solidFill>
                <a:schemeClr val="dk1"/>
              </a:solidFill>
              <a:latin typeface="Open Sans"/>
              <a:ea typeface="Open Sans"/>
              <a:cs typeface="Open Sans"/>
              <a:sym typeface="Open Sans"/>
            </a:endParaRPr>
          </a:p>
          <a:p>
            <a:pPr marL="457200" lvl="0" indent="-304800" algn="just" rtl="0">
              <a:lnSpc>
                <a:spcPct val="115000"/>
              </a:lnSpc>
              <a:spcBef>
                <a:spcPts val="0"/>
              </a:spcBef>
              <a:spcAft>
                <a:spcPts val="0"/>
              </a:spcAft>
              <a:buClr>
                <a:schemeClr val="dk1"/>
              </a:buClr>
              <a:buSzPts val="1200"/>
              <a:buFont typeface="Open Sans"/>
              <a:buChar char="-"/>
            </a:pPr>
            <a:r>
              <a:rPr lang="fr-FR" sz="1200">
                <a:solidFill>
                  <a:schemeClr val="dk1"/>
                </a:solidFill>
                <a:latin typeface="Open Sans"/>
                <a:ea typeface="Open Sans"/>
                <a:cs typeface="Open Sans"/>
                <a:sym typeface="Open Sans"/>
              </a:rPr>
              <a:t>establish their legal bases for these purposes outside of the TCF - through proprietary/custom integrations with publishers and vendor partners</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134" name="Google Shape;134;p18"/>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200" b="1">
                <a:solidFill>
                  <a:srgbClr val="8240FF"/>
                </a:solidFill>
                <a:latin typeface="Open Sans"/>
                <a:ea typeface="Open Sans"/>
                <a:cs typeface="Open Sans"/>
                <a:sym typeface="Open Sans"/>
              </a:rPr>
              <a:t>1. Removal of LI for Purposes 3, 4, 5 and 6</a:t>
            </a:r>
            <a:endParaRPr sz="2300" b="1">
              <a:solidFill>
                <a:srgbClr val="8240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9"/>
          <p:cNvSpPr txBox="1"/>
          <p:nvPr/>
        </p:nvSpPr>
        <p:spPr>
          <a:xfrm>
            <a:off x="278100" y="838900"/>
            <a:ext cx="8551500" cy="2918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New Purpose 11 (Use limited data to select content) is equivalent to the ad-related Purpose 2 (Use limited data to select advertising).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This purpose is intended to cover processing activities such as the selection and delivery of non-advertising content based on real-time data (e.g. information about the page content or non-precise geolocation data), and controlling the frequency or order in which content is presented to a user. </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a:solidFill>
                  <a:schemeClr val="dk1"/>
                </a:solidFill>
                <a:latin typeface="Open Sans"/>
                <a:ea typeface="Open Sans"/>
                <a:cs typeface="Open Sans"/>
                <a:sym typeface="Open Sans"/>
              </a:rPr>
              <a:t>- It does not cover the creation or use of profiles to select personalised content.</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r>
              <a:rPr lang="fr-FR" sz="1200" b="1">
                <a:solidFill>
                  <a:schemeClr val="dk1"/>
                </a:solidFill>
                <a:latin typeface="Open Sans"/>
                <a:ea typeface="Open Sans"/>
                <a:cs typeface="Open Sans"/>
                <a:sym typeface="Open Sans"/>
              </a:rPr>
              <a:t>- (!) Vendors should always map the processing activities they already carry out to the TCF purpose taxonomy to provide accurate declarations when registering.</a:t>
            </a: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141" name="Google Shape;141;p19"/>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chemeClr val="dk1"/>
              </a:buClr>
              <a:buSzPts val="1900"/>
              <a:buFont typeface="Arial"/>
              <a:buNone/>
            </a:pPr>
            <a:r>
              <a:rPr lang="fr-FR" sz="2200" b="1">
                <a:solidFill>
                  <a:srgbClr val="8240FF"/>
                </a:solidFill>
                <a:latin typeface="Open Sans"/>
                <a:ea typeface="Open Sans"/>
                <a:cs typeface="Open Sans"/>
                <a:sym typeface="Open Sans"/>
              </a:rPr>
              <a:t>2. New Purpose 11</a:t>
            </a:r>
            <a:endParaRPr sz="2300" b="1">
              <a:solidFill>
                <a:srgbClr val="8240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0"/>
          <p:cNvSpPr txBox="1"/>
          <p:nvPr/>
        </p:nvSpPr>
        <p:spPr>
          <a:xfrm>
            <a:off x="278097" y="164175"/>
            <a:ext cx="8551500" cy="363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fr-FR" sz="2300" b="1">
                <a:solidFill>
                  <a:srgbClr val="8240FF"/>
                </a:solidFill>
                <a:latin typeface="Open Sans"/>
                <a:ea typeface="Open Sans"/>
                <a:cs typeface="Open Sans"/>
                <a:sym typeface="Open Sans"/>
              </a:rPr>
              <a:t>3. Standardisation of new information about Vendors</a:t>
            </a:r>
            <a:endParaRPr sz="2300" b="1">
              <a:solidFill>
                <a:srgbClr val="8240FF"/>
              </a:solidFill>
              <a:latin typeface="Open Sans"/>
              <a:ea typeface="Open Sans"/>
              <a:cs typeface="Open Sans"/>
              <a:sym typeface="Open Sans"/>
            </a:endParaRPr>
          </a:p>
        </p:txBody>
      </p:sp>
      <p:sp>
        <p:nvSpPr>
          <p:cNvPr id="148" name="Google Shape;148;p20"/>
          <p:cNvSpPr txBox="1"/>
          <p:nvPr/>
        </p:nvSpPr>
        <p:spPr>
          <a:xfrm>
            <a:off x="164100" y="570300"/>
            <a:ext cx="8551500" cy="3358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i="1">
              <a:solidFill>
                <a:schemeClr val="dk1"/>
              </a:solidFill>
              <a:latin typeface="Open Sans"/>
              <a:ea typeface="Open Sans"/>
              <a:cs typeface="Open Sans"/>
              <a:sym typeface="Open Sans"/>
            </a:endParaRPr>
          </a:p>
          <a:p>
            <a:pPr marL="457200" lvl="0" indent="-311150" algn="just" rtl="0">
              <a:lnSpc>
                <a:spcPct val="115000"/>
              </a:lnSpc>
              <a:spcBef>
                <a:spcPts val="0"/>
              </a:spcBef>
              <a:spcAft>
                <a:spcPts val="0"/>
              </a:spcAft>
              <a:buClr>
                <a:schemeClr val="dk1"/>
              </a:buClr>
              <a:buSzPts val="1300"/>
              <a:buFont typeface="Open Sans"/>
              <a:buChar char="●"/>
            </a:pPr>
            <a:r>
              <a:rPr lang="fr-FR" sz="1300">
                <a:solidFill>
                  <a:schemeClr val="dk1"/>
                </a:solidFill>
                <a:highlight>
                  <a:srgbClr val="FFFFFF"/>
                </a:highlight>
                <a:latin typeface="Open Sans"/>
                <a:ea typeface="Open Sans"/>
                <a:cs typeface="Open Sans"/>
                <a:sym typeface="Open Sans"/>
              </a:rPr>
              <a:t>Vendors will be required to provide </a:t>
            </a:r>
            <a:r>
              <a:rPr lang="fr-FR" sz="1300" b="1">
                <a:solidFill>
                  <a:schemeClr val="dk1"/>
                </a:solidFill>
                <a:highlight>
                  <a:srgbClr val="FFFFFF"/>
                </a:highlight>
                <a:latin typeface="Open Sans"/>
                <a:ea typeface="Open Sans"/>
                <a:cs typeface="Open Sans"/>
                <a:sym typeface="Open Sans"/>
              </a:rPr>
              <a:t>additional information about their data processing operations</a:t>
            </a:r>
            <a:r>
              <a:rPr lang="fr-FR" sz="1300">
                <a:solidFill>
                  <a:schemeClr val="dk1"/>
                </a:solidFill>
                <a:highlight>
                  <a:srgbClr val="FFFFFF"/>
                </a:highlight>
                <a:latin typeface="Open Sans"/>
                <a:ea typeface="Open Sans"/>
                <a:cs typeface="Open Sans"/>
                <a:sym typeface="Open Sans"/>
              </a:rPr>
              <a:t> - so that this information can be published in the GVL and in turn be disclosed by CMPs to end-users</a:t>
            </a:r>
            <a:endParaRPr sz="1300">
              <a:solidFill>
                <a:schemeClr val="dk1"/>
              </a:solidFill>
              <a:highlight>
                <a:srgbClr val="FFFFFF"/>
              </a:highlight>
              <a:latin typeface="Open Sans"/>
              <a:ea typeface="Open Sans"/>
              <a:cs typeface="Open Sans"/>
              <a:sym typeface="Open Sans"/>
            </a:endParaRPr>
          </a:p>
          <a:p>
            <a:pPr marL="457200" lvl="0" indent="0" algn="just" rtl="0">
              <a:lnSpc>
                <a:spcPct val="115000"/>
              </a:lnSpc>
              <a:spcBef>
                <a:spcPts val="0"/>
              </a:spcBef>
              <a:spcAft>
                <a:spcPts val="0"/>
              </a:spcAft>
              <a:buNone/>
            </a:pPr>
            <a:endParaRPr sz="1300" b="1">
              <a:solidFill>
                <a:schemeClr val="dk1"/>
              </a:solidFill>
              <a:highlight>
                <a:srgbClr val="FFFFFF"/>
              </a:highlight>
              <a:latin typeface="Open Sans"/>
              <a:ea typeface="Open Sans"/>
              <a:cs typeface="Open Sans"/>
              <a:sym typeface="Open Sans"/>
            </a:endParaRPr>
          </a:p>
          <a:p>
            <a:pPr marL="457200" lvl="0" indent="0" algn="just" rtl="0">
              <a:lnSpc>
                <a:spcPct val="115000"/>
              </a:lnSpc>
              <a:spcBef>
                <a:spcPts val="0"/>
              </a:spcBef>
              <a:spcAft>
                <a:spcPts val="0"/>
              </a:spcAft>
              <a:buNone/>
            </a:pPr>
            <a:endParaRPr sz="1300" b="1">
              <a:solidFill>
                <a:schemeClr val="dk1"/>
              </a:solidFill>
              <a:highlight>
                <a:srgbClr val="FFFFFF"/>
              </a:highlight>
              <a:latin typeface="Open Sans"/>
              <a:ea typeface="Open Sans"/>
              <a:cs typeface="Open Sans"/>
              <a:sym typeface="Open Sans"/>
            </a:endParaRPr>
          </a:p>
          <a:p>
            <a:pPr marL="457200" lvl="0" indent="-311150" algn="just" rtl="0">
              <a:lnSpc>
                <a:spcPct val="115000"/>
              </a:lnSpc>
              <a:spcBef>
                <a:spcPts val="0"/>
              </a:spcBef>
              <a:spcAft>
                <a:spcPts val="0"/>
              </a:spcAft>
              <a:buClr>
                <a:schemeClr val="dk1"/>
              </a:buClr>
              <a:buSzPts val="1300"/>
              <a:buFont typeface="Open Sans"/>
              <a:buChar char="-"/>
            </a:pPr>
            <a:r>
              <a:rPr lang="fr-FR" sz="1300" u="sng">
                <a:solidFill>
                  <a:schemeClr val="dk1"/>
                </a:solidFill>
                <a:highlight>
                  <a:srgbClr val="FFFFFF"/>
                </a:highlight>
                <a:latin typeface="Open Sans"/>
                <a:ea typeface="Open Sans"/>
                <a:cs typeface="Open Sans"/>
                <a:sym typeface="Open Sans"/>
              </a:rPr>
              <a:t>Existing Vendors</a:t>
            </a:r>
            <a:r>
              <a:rPr lang="fr-FR" sz="1300">
                <a:solidFill>
                  <a:schemeClr val="dk1"/>
                </a:solidFill>
                <a:highlight>
                  <a:srgbClr val="FFFFFF"/>
                </a:highlight>
                <a:latin typeface="Open Sans"/>
                <a:ea typeface="Open Sans"/>
                <a:cs typeface="Open Sans"/>
                <a:sym typeface="Open Sans"/>
              </a:rPr>
              <a:t> that submit all new required information (as well as any other required information they failed to update previously) will be published in the GVL (v3) for TCF v2.2. Vendors updating their registration for TCF v2.2 will also continue to be published in the current version of the GVL (v2) for TCF v2.1 that will continue to run until the end of the implementation period. </a:t>
            </a:r>
            <a:endParaRPr sz="1300">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endParaRPr sz="1300">
              <a:solidFill>
                <a:schemeClr val="dk1"/>
              </a:solidFill>
              <a:highlight>
                <a:srgbClr val="FFFFFF"/>
              </a:highlight>
              <a:latin typeface="Open Sans"/>
              <a:ea typeface="Open Sans"/>
              <a:cs typeface="Open Sans"/>
              <a:sym typeface="Open Sans"/>
            </a:endParaRPr>
          </a:p>
          <a:p>
            <a:pPr marL="457200" lvl="0" indent="-311150" algn="just" rtl="0">
              <a:lnSpc>
                <a:spcPct val="115000"/>
              </a:lnSpc>
              <a:spcBef>
                <a:spcPts val="0"/>
              </a:spcBef>
              <a:spcAft>
                <a:spcPts val="0"/>
              </a:spcAft>
              <a:buClr>
                <a:schemeClr val="dk1"/>
              </a:buClr>
              <a:buSzPts val="1300"/>
              <a:buFont typeface="Open Sans"/>
              <a:buChar char="-"/>
            </a:pPr>
            <a:r>
              <a:rPr lang="fr-FR" sz="1300" u="sng">
                <a:solidFill>
                  <a:schemeClr val="dk1"/>
                </a:solidFill>
                <a:highlight>
                  <a:srgbClr val="FFFFFF"/>
                </a:highlight>
                <a:latin typeface="Open Sans"/>
                <a:ea typeface="Open Sans"/>
                <a:cs typeface="Open Sans"/>
                <a:sym typeface="Open Sans"/>
              </a:rPr>
              <a:t>New Vendors</a:t>
            </a:r>
            <a:r>
              <a:rPr lang="fr-FR" sz="1300">
                <a:solidFill>
                  <a:schemeClr val="dk1"/>
                </a:solidFill>
                <a:highlight>
                  <a:srgbClr val="FFFFFF"/>
                </a:highlight>
                <a:latin typeface="Open Sans"/>
                <a:ea typeface="Open Sans"/>
                <a:cs typeface="Open Sans"/>
                <a:sym typeface="Open Sans"/>
              </a:rPr>
              <a:t> registering to TCF for the first time will be required to submit all new information to be assigned an ID. Pending the transition period, new Vendors will be published in the current version of the GVL (v2) for TCF 2.1 as well as the new version of the GVL (v3) for TCF 2.2. </a:t>
            </a:r>
            <a:endParaRPr sz="1300">
              <a:solidFill>
                <a:schemeClr val="dk1"/>
              </a:solidFill>
              <a:highlight>
                <a:srgbClr val="FFFFFF"/>
              </a:highlight>
              <a:latin typeface="Open Sans"/>
              <a:ea typeface="Open Sans"/>
              <a:cs typeface="Open Sans"/>
              <a:sym typeface="Open Sans"/>
            </a:endParaRPr>
          </a:p>
          <a:p>
            <a:pPr marL="0" lvl="0" indent="0" algn="just" rtl="0">
              <a:lnSpc>
                <a:spcPct val="115000"/>
              </a:lnSpc>
              <a:spcBef>
                <a:spcPts val="0"/>
              </a:spcBef>
              <a:spcAft>
                <a:spcPts val="0"/>
              </a:spcAft>
              <a:buNone/>
            </a:pPr>
            <a:endParaRPr sz="1300" b="1">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Macintosh PowerPoint</Application>
  <PresentationFormat>On-screen Show (16:9)</PresentationFormat>
  <Paragraphs>132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Open Sans</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Mazzola</cp:lastModifiedBy>
  <cp:revision>1</cp:revision>
  <dcterms:modified xsi:type="dcterms:W3CDTF">2023-06-13T08:52:41Z</dcterms:modified>
</cp:coreProperties>
</file>