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xml" ContentType="application/vnd.openxmlformats-officedocument.presentationml.notesSlid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Ex1.xml" ContentType="application/vnd.ms-office.chartex+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4.xml" ContentType="application/vnd.openxmlformats-officedocument.drawingml.chart+xml"/>
  <Override PartName="/ppt/charts/style43.xml" ContentType="application/vnd.ms-office.chartstyle+xml"/>
  <Override PartName="/ppt/charts/colors4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6" r:id="rId2"/>
    <p:sldMasterId id="2147483689" r:id="rId3"/>
  </p:sldMasterIdLst>
  <p:notesMasterIdLst>
    <p:notesMasterId r:id="rId51"/>
  </p:notesMasterIdLst>
  <p:sldIdLst>
    <p:sldId id="257" r:id="rId4"/>
    <p:sldId id="2494" r:id="rId5"/>
    <p:sldId id="2483" r:id="rId6"/>
    <p:sldId id="2484" r:id="rId7"/>
    <p:sldId id="262" r:id="rId8"/>
    <p:sldId id="285" r:id="rId9"/>
    <p:sldId id="2481" r:id="rId10"/>
    <p:sldId id="2499" r:id="rId11"/>
    <p:sldId id="263" r:id="rId12"/>
    <p:sldId id="2503" r:id="rId13"/>
    <p:sldId id="283" r:id="rId14"/>
    <p:sldId id="288" r:id="rId15"/>
    <p:sldId id="2502" r:id="rId16"/>
    <p:sldId id="2501" r:id="rId17"/>
    <p:sldId id="2504" r:id="rId18"/>
    <p:sldId id="2512" r:id="rId19"/>
    <p:sldId id="286" r:id="rId20"/>
    <p:sldId id="2514" r:id="rId21"/>
    <p:sldId id="2490" r:id="rId22"/>
    <p:sldId id="2486" r:id="rId23"/>
    <p:sldId id="272" r:id="rId24"/>
    <p:sldId id="2489" r:id="rId25"/>
    <p:sldId id="2516" r:id="rId26"/>
    <p:sldId id="2515" r:id="rId27"/>
    <p:sldId id="2491" r:id="rId28"/>
    <p:sldId id="2497" r:id="rId29"/>
    <p:sldId id="2493" r:id="rId30"/>
    <p:sldId id="2505" r:id="rId31"/>
    <p:sldId id="2495" r:id="rId32"/>
    <p:sldId id="2492" r:id="rId33"/>
    <p:sldId id="2487" r:id="rId34"/>
    <p:sldId id="2507" r:id="rId35"/>
    <p:sldId id="2508" r:id="rId36"/>
    <p:sldId id="276" r:id="rId37"/>
    <p:sldId id="2511" r:id="rId38"/>
    <p:sldId id="275" r:id="rId39"/>
    <p:sldId id="2510" r:id="rId40"/>
    <p:sldId id="273" r:id="rId41"/>
    <p:sldId id="2521" r:id="rId42"/>
    <p:sldId id="2522" r:id="rId43"/>
    <p:sldId id="2520" r:id="rId44"/>
    <p:sldId id="2513" r:id="rId45"/>
    <p:sldId id="2488" r:id="rId46"/>
    <p:sldId id="2518" r:id="rId47"/>
    <p:sldId id="2524" r:id="rId48"/>
    <p:sldId id="2526" r:id="rId49"/>
    <p:sldId id="252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76FF"/>
    <a:srgbClr val="E2D1FF"/>
    <a:srgbClr val="16C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6"/>
    <p:restoredTop sz="96197"/>
  </p:normalViewPr>
  <p:slideViewPr>
    <p:cSldViewPr snapToGrid="0" snapToObjects="1">
      <p:cViewPr varScale="1">
        <p:scale>
          <a:sx n="114" d="100"/>
          <a:sy n="114" d="100"/>
        </p:scale>
        <p:origin x="43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oleObject" Target="file:///\\Users\danielknapp\Downloads\gdp_analysis_ad_covi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danielknapp\Dropbox\IAB%20Europe%20Adex\IABEurope_AdexBenchmark_2019_FINAL.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Users\danielknapp\Library\Containers\com.apple.mail\Data\Library\Mail%20Downloads\78F591FB-AC9C-4256-8EB6-E21DF19CFC3C\WARC%20Europe%20adspend%20local%20currency_210521.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Users\danielknapp\Library\Containers\com.apple.mail\Data\Library\Mail%20Downloads\78F591FB-AC9C-4256-8EB6-E21DF19CFC3C\WARC%20Europe%20adspend%20local%20currency_210521.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Users\danielknapp\Dropbox\IAB%20Europe%20Adex\IABEurope_AdexBenchmark_2019_FINAL.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1" Type="http://schemas.openxmlformats.org/officeDocument/2006/relationships/oleObject" Target="file:///\\Users\danielknapp\Dropbox\IAB%20Europe%20Adex\IABEurope_AdexBenchmark_2019_FINAL.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Users\danielknapp\Dropbox\IAB%20Europe%20Adex\IABEurope_AdexBenchmark_2019_FINAL.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Users\danielknapp\Dropbox\IAB%20Europe%20Adex\IABEurope_AdexBenchmark_2019_FINAL.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Users\danielknapp\Dropbox\IAB%20Europe%20Adex\IABEurope_AdexBenchmark_2019_FINAL.xlsx"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Users\danielknapp\Dropbox\IAB%20Europe%20Adex\IABEurope_AdexBenchmark_2019_FINAL.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Users\danielknapp\Dropbox\IAB%20Europe%20Adex\IABEurope_AdexBenchmark_2019_FINAL.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Users\danielknapp\Dropbox\IAB%20Europe%20Adex\IABEurope_AdexBenchmark_2019_FINAL.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1" Type="http://schemas.openxmlformats.org/officeDocument/2006/relationships/oleObject" Target="file:///\\Users\danielknapp\Dropbox\IAB%20Europe%20Adex\IABEurope_AdexBenchmark_2019_FINAL.xlsx"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37.xml"/><Relationship Id="rId1" Type="http://schemas.microsoft.com/office/2011/relationships/chartStyle" Target="style37.xml"/></Relationships>
</file>

<file path=ppt/charts/_rels/chart39.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oleObject" Target="file:///\\Users\danielknapp\Dropbox\IAB%20Europe%20Adex\IABEurope_AdexBenchmark_2019_FINAL.xlsx" TargetMode="External"/><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oleObject" Target="file:///\\Users\danielknapp\Dropbox\IAB%20Europe%20Adex\ADEX_MODEL_ACTIVE_2020_2021.xlsx" TargetMode="External"/><Relationship Id="rId2" Type="http://schemas.microsoft.com/office/2011/relationships/chartColorStyle" Target="colors39.xml"/><Relationship Id="rId1" Type="http://schemas.microsoft.com/office/2011/relationships/chartStyle" Target="style39.xml"/></Relationships>
</file>

<file path=ppt/charts/_rels/chart41.xml.rels><?xml version="1.0" encoding="UTF-8" standalone="yes"?>
<Relationships xmlns="http://schemas.openxmlformats.org/package/2006/relationships"><Relationship Id="rId3" Type="http://schemas.openxmlformats.org/officeDocument/2006/relationships/oleObject" Target="file:///\\Users\danielknapp\Dropbox\IAB%20Europe%20Adex\IABEurope_AdexBenchmark_2019_FINAL.xlsx" TargetMode="External"/><Relationship Id="rId2" Type="http://schemas.microsoft.com/office/2011/relationships/chartColorStyle" Target="colors40.xml"/><Relationship Id="rId1" Type="http://schemas.microsoft.com/office/2011/relationships/chartStyle" Target="style40.xml"/></Relationships>
</file>

<file path=ppt/charts/_rels/chart42.xml.rels><?xml version="1.0" encoding="UTF-8" standalone="yes"?>
<Relationships xmlns="http://schemas.openxmlformats.org/package/2006/relationships"><Relationship Id="rId3" Type="http://schemas.openxmlformats.org/officeDocument/2006/relationships/oleObject" Target="file:///\\Users\danielknapp\Dropbox\IAB%20Europe%20Adex\IABEurope_AdexBenchmark_2019_FINAL.xlsx" TargetMode="External"/><Relationship Id="rId2" Type="http://schemas.microsoft.com/office/2011/relationships/chartColorStyle" Target="colors41.xml"/><Relationship Id="rId1" Type="http://schemas.microsoft.com/office/2011/relationships/chartStyle" Target="style41.xml"/></Relationships>
</file>

<file path=ppt/charts/_rels/chart43.xml.rels><?xml version="1.0" encoding="UTF-8" standalone="yes"?>
<Relationships xmlns="http://schemas.openxmlformats.org/package/2006/relationships"><Relationship Id="rId3" Type="http://schemas.openxmlformats.org/officeDocument/2006/relationships/oleObject" Target="file:///\\Users\danielknapp\Dropbox\IAB%20Europe%20Adex\IABEurope_AdexBenchmark_2019_FINAL.xlsx" TargetMode="External"/><Relationship Id="rId2" Type="http://schemas.microsoft.com/office/2011/relationships/chartColorStyle" Target="colors42.xml"/><Relationship Id="rId1" Type="http://schemas.microsoft.com/office/2011/relationships/chartStyle" Target="style42.xml"/></Relationships>
</file>

<file path=ppt/charts/_rels/chart44.xml.rels><?xml version="1.0" encoding="UTF-8" standalone="yes"?>
<Relationships xmlns="http://schemas.openxmlformats.org/package/2006/relationships"><Relationship Id="rId3" Type="http://schemas.openxmlformats.org/officeDocument/2006/relationships/oleObject" Target="file:///\\Users\danielknapp\Dropbox\IAB%20Europe%20Adex\IABEurope_AdexBenchmark_2019_FINAL.xlsx" TargetMode="External"/><Relationship Id="rId2" Type="http://schemas.microsoft.com/office/2011/relationships/chartColorStyle" Target="colors43.xml"/><Relationship Id="rId1" Type="http://schemas.microsoft.com/office/2011/relationships/chartStyle" Target="style43.xml"/></Relationships>
</file>

<file path=ppt/charts/_rels/chart5.xml.rels><?xml version="1.0" encoding="UTF-8" standalone="yes"?>
<Relationships xmlns="http://schemas.openxmlformats.org/package/2006/relationships"><Relationship Id="rId3" Type="http://schemas.openxmlformats.org/officeDocument/2006/relationships/oleObject" Target="file:///\\Users\danielknapp\Dropbox\IAB%20Europe%20Adex\IABEurope_AdexBenchmark_2019_FINAL.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Users\danielknapp\Dropbox\IAB%20Europe%20Adex\IABEurope_AdexBenchmark_2019_FINAL.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Users\danielknapp\Dropbox\IAB%20Europe%20Adex\IABEurope_AdexBenchmark_2019_FINAL.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Users\danielknapp\Dropbox\IAB%20Europe%20Adex\IABEurope_AdexBenchmark_2019_FINAL.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Users\danielknapp\Dropbox\IAB%20Europe%20Adex\IABEurope_AdexBenchmark_2019_FINAL.xlsx" TargetMode="External"/><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29.xml"/><Relationship Id="rId2" Type="http://schemas.microsoft.com/office/2011/relationships/chartStyle" Target="style29.xml"/><Relationship Id="rId1" Type="http://schemas.openxmlformats.org/officeDocument/2006/relationships/oleObject" Target="file:///\\Users\danielknapp\Dropbox\IAB%20Europe%20Adex\ADEX_MODEL_ACTIVE_2020_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solidFill>
                  <a:schemeClr val="tx1"/>
                </a:solidFill>
              </a:rPr>
              <a:t>European</a:t>
            </a:r>
            <a:r>
              <a:rPr lang="en-US" sz="1600" b="1" baseline="0">
                <a:solidFill>
                  <a:schemeClr val="tx1"/>
                </a:solidFill>
              </a:rPr>
              <a:t> </a:t>
            </a:r>
            <a:r>
              <a:rPr lang="en-US" sz="1600" b="1">
                <a:solidFill>
                  <a:schemeClr val="tx1"/>
                </a:solidFill>
              </a:rPr>
              <a:t>Digital ad growth</a:t>
            </a:r>
            <a:r>
              <a:rPr lang="en-US" sz="1600" b="1" baseline="0">
                <a:solidFill>
                  <a:schemeClr val="tx1"/>
                </a:solidFill>
              </a:rPr>
              <a:t> </a:t>
            </a:r>
            <a:r>
              <a:rPr lang="en-US" sz="1600" b="1">
                <a:solidFill>
                  <a:schemeClr val="tx1"/>
                </a:solidFill>
              </a:rPr>
              <a:t>expectations for 2020 over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detailed_forecast_december!$AP$62</c:f>
              <c:strCache>
                <c:ptCount val="1"/>
                <c:pt idx="0">
                  <c:v>Digital ad spend expectations 2020</c:v>
                </c:pt>
              </c:strCache>
            </c:strRef>
          </c:tx>
          <c:spPr>
            <a:solidFill>
              <a:schemeClr val="accent5"/>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2D0C-F74D-AADE-49AA0A5979B5}"/>
              </c:ext>
            </c:extLst>
          </c:dPt>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3-2D0C-F74D-AADE-49AA0A5979B5}"/>
              </c:ext>
            </c:extLst>
          </c:dPt>
          <c:dPt>
            <c:idx val="2"/>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5-2D0C-F74D-AADE-49AA0A5979B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detailed_forecast_december!$AQ$61:$AT$61</c:f>
              <c:strCache>
                <c:ptCount val="4"/>
                <c:pt idx="0">
                  <c:v>April forecast</c:v>
                </c:pt>
                <c:pt idx="1">
                  <c:v>August forecast</c:v>
                </c:pt>
                <c:pt idx="2">
                  <c:v>January latecast</c:v>
                </c:pt>
                <c:pt idx="3">
                  <c:v>Adex actuals</c:v>
                </c:pt>
              </c:strCache>
            </c:strRef>
          </c:cat>
          <c:val>
            <c:numRef>
              <c:f>detailed_forecast_december!$AQ$62:$AT$62</c:f>
              <c:numCache>
                <c:formatCode>0.00%</c:formatCode>
                <c:ptCount val="4"/>
                <c:pt idx="0" formatCode="0.0%">
                  <c:v>-0.12106250724081302</c:v>
                </c:pt>
                <c:pt idx="1">
                  <c:v>-3.7999999999999999E-2</c:v>
                </c:pt>
                <c:pt idx="2" formatCode="0.0%">
                  <c:v>4.1000000000000002E-2</c:v>
                </c:pt>
                <c:pt idx="3">
                  <c:v>6.3E-2</c:v>
                </c:pt>
              </c:numCache>
            </c:numRef>
          </c:val>
          <c:extLst>
            <c:ext xmlns:c16="http://schemas.microsoft.com/office/drawing/2014/chart" uri="{C3380CC4-5D6E-409C-BE32-E72D297353CC}">
              <c16:uniqueId val="{00000006-2D0C-F74D-AADE-49AA0A5979B5}"/>
            </c:ext>
          </c:extLst>
        </c:ser>
        <c:dLbls>
          <c:showLegendKey val="0"/>
          <c:showVal val="0"/>
          <c:showCatName val="0"/>
          <c:showSerName val="0"/>
          <c:showPercent val="0"/>
          <c:showBubbleSize val="0"/>
        </c:dLbls>
        <c:gapWidth val="182"/>
        <c:axId val="1742130976"/>
        <c:axId val="86414255"/>
      </c:barChart>
      <c:catAx>
        <c:axId val="1742130976"/>
        <c:scaling>
          <c:orientation val="minMax"/>
        </c:scaling>
        <c:delete val="0"/>
        <c:axPos val="l"/>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6414255"/>
        <c:crosses val="autoZero"/>
        <c:auto val="1"/>
        <c:lblAlgn val="ctr"/>
        <c:lblOffset val="100"/>
        <c:noMultiLvlLbl val="0"/>
      </c:catAx>
      <c:valAx>
        <c:axId val="86414255"/>
        <c:scaling>
          <c:orientation val="minMax"/>
        </c:scaling>
        <c:delete val="0"/>
        <c:axPos val="b"/>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4213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chemeClr val="tx1"/>
                </a:solidFill>
              </a:rPr>
              <a:t>Contribution to digital</a:t>
            </a:r>
            <a:r>
              <a:rPr lang="en-US" sz="1800" b="1" baseline="0">
                <a:solidFill>
                  <a:schemeClr val="tx1"/>
                </a:solidFill>
              </a:rPr>
              <a:t> ad</a:t>
            </a:r>
            <a:r>
              <a:rPr lang="en-US" sz="1800" b="1">
                <a:solidFill>
                  <a:schemeClr val="tx1"/>
                </a:solidFill>
              </a:rPr>
              <a:t> growth</a:t>
            </a:r>
            <a:r>
              <a:rPr lang="en-US" sz="1800" b="1" baseline="0">
                <a:solidFill>
                  <a:schemeClr val="tx1"/>
                </a:solidFill>
              </a:rPr>
              <a:t> (share of 2020 revenue gains)</a:t>
            </a:r>
            <a:endParaRPr lang="en-US" sz="1800" b="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'CountrySummary 2020 (€m)'!$R$6</c:f>
              <c:strCache>
                <c:ptCount val="1"/>
                <c:pt idx="0">
                  <c:v>2020 contribution to growth in €m</c:v>
                </c:pt>
              </c:strCache>
            </c:strRef>
          </c:tx>
          <c:spPr>
            <a:ln w="6350"/>
          </c:spPr>
          <c:dPt>
            <c:idx val="0"/>
            <c:bubble3D val="0"/>
            <c:spPr>
              <a:solidFill>
                <a:schemeClr val="accent1"/>
              </a:solidFill>
              <a:ln w="6350">
                <a:solidFill>
                  <a:schemeClr val="lt1"/>
                </a:solidFill>
              </a:ln>
              <a:effectLst/>
            </c:spPr>
            <c:extLst>
              <c:ext xmlns:c16="http://schemas.microsoft.com/office/drawing/2014/chart" uri="{C3380CC4-5D6E-409C-BE32-E72D297353CC}">
                <c16:uniqueId val="{00000001-12E2-9F42-97A2-9569069C7FD2}"/>
              </c:ext>
            </c:extLst>
          </c:dPt>
          <c:dPt>
            <c:idx val="1"/>
            <c:bubble3D val="0"/>
            <c:spPr>
              <a:solidFill>
                <a:schemeClr val="accent2"/>
              </a:solidFill>
              <a:ln w="6350">
                <a:solidFill>
                  <a:schemeClr val="lt1"/>
                </a:solidFill>
              </a:ln>
              <a:effectLst/>
            </c:spPr>
            <c:extLst>
              <c:ext xmlns:c16="http://schemas.microsoft.com/office/drawing/2014/chart" uri="{C3380CC4-5D6E-409C-BE32-E72D297353CC}">
                <c16:uniqueId val="{00000003-12E2-9F42-97A2-9569069C7FD2}"/>
              </c:ext>
            </c:extLst>
          </c:dPt>
          <c:dPt>
            <c:idx val="2"/>
            <c:bubble3D val="0"/>
            <c:spPr>
              <a:solidFill>
                <a:schemeClr val="accent3"/>
              </a:solidFill>
              <a:ln w="6350">
                <a:solidFill>
                  <a:schemeClr val="lt1"/>
                </a:solidFill>
              </a:ln>
              <a:effectLst/>
            </c:spPr>
            <c:extLst>
              <c:ext xmlns:c16="http://schemas.microsoft.com/office/drawing/2014/chart" uri="{C3380CC4-5D6E-409C-BE32-E72D297353CC}">
                <c16:uniqueId val="{00000005-12E2-9F42-97A2-9569069C7FD2}"/>
              </c:ext>
            </c:extLst>
          </c:dPt>
          <c:dPt>
            <c:idx val="3"/>
            <c:bubble3D val="0"/>
            <c:spPr>
              <a:solidFill>
                <a:schemeClr val="accent4"/>
              </a:solidFill>
              <a:ln w="6350">
                <a:solidFill>
                  <a:schemeClr val="lt1"/>
                </a:solidFill>
              </a:ln>
              <a:effectLst/>
            </c:spPr>
            <c:extLst>
              <c:ext xmlns:c16="http://schemas.microsoft.com/office/drawing/2014/chart" uri="{C3380CC4-5D6E-409C-BE32-E72D297353CC}">
                <c16:uniqueId val="{00000007-12E2-9F42-97A2-9569069C7FD2}"/>
              </c:ext>
            </c:extLst>
          </c:dPt>
          <c:dPt>
            <c:idx val="4"/>
            <c:bubble3D val="0"/>
            <c:spPr>
              <a:solidFill>
                <a:schemeClr val="accent5"/>
              </a:solidFill>
              <a:ln w="6350">
                <a:solidFill>
                  <a:schemeClr val="lt1"/>
                </a:solidFill>
              </a:ln>
              <a:effectLst/>
            </c:spPr>
            <c:extLst>
              <c:ext xmlns:c16="http://schemas.microsoft.com/office/drawing/2014/chart" uri="{C3380CC4-5D6E-409C-BE32-E72D297353CC}">
                <c16:uniqueId val="{00000009-12E2-9F42-97A2-9569069C7FD2}"/>
              </c:ext>
            </c:extLst>
          </c:dPt>
          <c:dPt>
            <c:idx val="5"/>
            <c:bubble3D val="0"/>
            <c:spPr>
              <a:solidFill>
                <a:schemeClr val="accent6"/>
              </a:solidFill>
              <a:ln w="6350">
                <a:solidFill>
                  <a:schemeClr val="lt1"/>
                </a:solidFill>
              </a:ln>
              <a:effectLst/>
            </c:spPr>
            <c:extLst>
              <c:ext xmlns:c16="http://schemas.microsoft.com/office/drawing/2014/chart" uri="{C3380CC4-5D6E-409C-BE32-E72D297353CC}">
                <c16:uniqueId val="{0000000B-12E2-9F42-97A2-9569069C7FD2}"/>
              </c:ext>
            </c:extLst>
          </c:dPt>
          <c:dPt>
            <c:idx val="6"/>
            <c:bubble3D val="0"/>
            <c:spPr>
              <a:solidFill>
                <a:schemeClr val="accent1">
                  <a:lumMod val="60000"/>
                </a:schemeClr>
              </a:solidFill>
              <a:ln w="6350">
                <a:solidFill>
                  <a:schemeClr val="lt1"/>
                </a:solidFill>
              </a:ln>
              <a:effectLst/>
            </c:spPr>
            <c:extLst>
              <c:ext xmlns:c16="http://schemas.microsoft.com/office/drawing/2014/chart" uri="{C3380CC4-5D6E-409C-BE32-E72D297353CC}">
                <c16:uniqueId val="{0000000D-12E2-9F42-97A2-9569069C7FD2}"/>
              </c:ext>
            </c:extLst>
          </c:dPt>
          <c:dPt>
            <c:idx val="7"/>
            <c:bubble3D val="0"/>
            <c:spPr>
              <a:solidFill>
                <a:schemeClr val="accent2">
                  <a:lumMod val="60000"/>
                </a:schemeClr>
              </a:solidFill>
              <a:ln w="6350">
                <a:solidFill>
                  <a:schemeClr val="lt1"/>
                </a:solidFill>
              </a:ln>
              <a:effectLst/>
            </c:spPr>
            <c:extLst>
              <c:ext xmlns:c16="http://schemas.microsoft.com/office/drawing/2014/chart" uri="{C3380CC4-5D6E-409C-BE32-E72D297353CC}">
                <c16:uniqueId val="{0000000F-12E2-9F42-97A2-9569069C7FD2}"/>
              </c:ext>
            </c:extLst>
          </c:dPt>
          <c:dPt>
            <c:idx val="8"/>
            <c:bubble3D val="0"/>
            <c:spPr>
              <a:solidFill>
                <a:schemeClr val="accent3">
                  <a:lumMod val="60000"/>
                </a:schemeClr>
              </a:solidFill>
              <a:ln w="6350">
                <a:solidFill>
                  <a:schemeClr val="lt1"/>
                </a:solidFill>
              </a:ln>
              <a:effectLst/>
            </c:spPr>
            <c:extLst>
              <c:ext xmlns:c16="http://schemas.microsoft.com/office/drawing/2014/chart" uri="{C3380CC4-5D6E-409C-BE32-E72D297353CC}">
                <c16:uniqueId val="{00000011-12E2-9F42-97A2-9569069C7FD2}"/>
              </c:ext>
            </c:extLst>
          </c:dPt>
          <c:dPt>
            <c:idx val="9"/>
            <c:bubble3D val="0"/>
            <c:spPr>
              <a:solidFill>
                <a:schemeClr val="accent4">
                  <a:lumMod val="60000"/>
                </a:schemeClr>
              </a:solidFill>
              <a:ln w="6350">
                <a:solidFill>
                  <a:schemeClr val="lt1"/>
                </a:solidFill>
              </a:ln>
              <a:effectLst/>
            </c:spPr>
            <c:extLst>
              <c:ext xmlns:c16="http://schemas.microsoft.com/office/drawing/2014/chart" uri="{C3380CC4-5D6E-409C-BE32-E72D297353CC}">
                <c16:uniqueId val="{00000013-12E2-9F42-97A2-9569069C7FD2}"/>
              </c:ext>
            </c:extLst>
          </c:dPt>
          <c:dPt>
            <c:idx val="10"/>
            <c:bubble3D val="0"/>
            <c:spPr>
              <a:solidFill>
                <a:schemeClr val="accent5">
                  <a:lumMod val="60000"/>
                </a:schemeClr>
              </a:solidFill>
              <a:ln w="6350">
                <a:solidFill>
                  <a:schemeClr val="lt1"/>
                </a:solidFill>
              </a:ln>
              <a:effectLst/>
            </c:spPr>
            <c:extLst>
              <c:ext xmlns:c16="http://schemas.microsoft.com/office/drawing/2014/chart" uri="{C3380CC4-5D6E-409C-BE32-E72D297353CC}">
                <c16:uniqueId val="{00000015-12E2-9F42-97A2-9569069C7FD2}"/>
              </c:ext>
            </c:extLst>
          </c:dPt>
          <c:dPt>
            <c:idx val="11"/>
            <c:bubble3D val="0"/>
            <c:spPr>
              <a:solidFill>
                <a:schemeClr val="accent6">
                  <a:lumMod val="60000"/>
                </a:schemeClr>
              </a:solidFill>
              <a:ln w="6350">
                <a:solidFill>
                  <a:schemeClr val="lt1"/>
                </a:solidFill>
              </a:ln>
              <a:effectLst/>
            </c:spPr>
            <c:extLst>
              <c:ext xmlns:c16="http://schemas.microsoft.com/office/drawing/2014/chart" uri="{C3380CC4-5D6E-409C-BE32-E72D297353CC}">
                <c16:uniqueId val="{00000017-12E2-9F42-97A2-9569069C7FD2}"/>
              </c:ext>
            </c:extLst>
          </c:dPt>
          <c:dLbls>
            <c:dLbl>
              <c:idx val="0"/>
              <c:layout>
                <c:manualLayout>
                  <c:x val="2.0984007694932916E-2"/>
                  <c:y val="-4.023602366636685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2E2-9F42-97A2-9569069C7FD2}"/>
                </c:ext>
              </c:extLst>
            </c:dLbl>
            <c:dLbl>
              <c:idx val="1"/>
              <c:layout>
                <c:manualLayout>
                  <c:x val="5.4719055715227283E-2"/>
                  <c:y val="-6.697188676075460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2E2-9F42-97A2-9569069C7FD2}"/>
                </c:ext>
              </c:extLst>
            </c:dLbl>
            <c:dLbl>
              <c:idx val="2"/>
              <c:layout>
                <c:manualLayout>
                  <c:x val="5.0951154616185122E-2"/>
                  <c:y val="5.6480193646378215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2E2-9F42-97A2-9569069C7FD2}"/>
                </c:ext>
              </c:extLst>
            </c:dLbl>
            <c:dLbl>
              <c:idx val="3"/>
              <c:layout>
                <c:manualLayout>
                  <c:x val="1.001937012565351E-2"/>
                  <c:y val="-3.1796680445761527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2E2-9F42-97A2-9569069C7FD2}"/>
                </c:ext>
              </c:extLst>
            </c:dLbl>
            <c:dLbl>
              <c:idx val="4"/>
              <c:layout>
                <c:manualLayout>
                  <c:x val="-1.0364300893832147E-2"/>
                  <c:y val="2.840009737176241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2E2-9F42-97A2-9569069C7FD2}"/>
                </c:ext>
              </c:extLst>
            </c:dLbl>
            <c:dLbl>
              <c:idx val="5"/>
              <c:layout>
                <c:manualLayout>
                  <c:x val="-1.1385924522906635E-2"/>
                  <c:y val="1.346244615695825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2E2-9F42-97A2-9569069C7FD2}"/>
                </c:ext>
              </c:extLst>
            </c:dLbl>
            <c:dLbl>
              <c:idx val="11"/>
              <c:layout>
                <c:manualLayout>
                  <c:x val="1.0328114701597814E-2"/>
                  <c:y val="-1.127935295778156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12E2-9F42-97A2-9569069C7FD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'CountrySummary 2020 (€m)'!$Q$7:$Q$18</c:f>
              <c:strCache>
                <c:ptCount val="12"/>
                <c:pt idx="0">
                  <c:v>UK</c:v>
                </c:pt>
                <c:pt idx="1">
                  <c:v>Germany</c:v>
                </c:pt>
                <c:pt idx="2">
                  <c:v>Turkey</c:v>
                </c:pt>
                <c:pt idx="3">
                  <c:v>Russia</c:v>
                </c:pt>
                <c:pt idx="4">
                  <c:v>France</c:v>
                </c:pt>
                <c:pt idx="5">
                  <c:v>Italy</c:v>
                </c:pt>
                <c:pt idx="6">
                  <c:v>Czech Republic</c:v>
                </c:pt>
                <c:pt idx="7">
                  <c:v>Ukraine</c:v>
                </c:pt>
                <c:pt idx="8">
                  <c:v>Sweden</c:v>
                </c:pt>
                <c:pt idx="9">
                  <c:v>Austria</c:v>
                </c:pt>
                <c:pt idx="10">
                  <c:v>Switzerland</c:v>
                </c:pt>
                <c:pt idx="11">
                  <c:v>Other markets</c:v>
                </c:pt>
              </c:strCache>
            </c:strRef>
          </c:cat>
          <c:val>
            <c:numRef>
              <c:f>'CountrySummary 2020 (€m)'!$R$7:$R$18</c:f>
              <c:numCache>
                <c:formatCode>0.0</c:formatCode>
                <c:ptCount val="12"/>
                <c:pt idx="0">
                  <c:v>1103.5310488818468</c:v>
                </c:pt>
                <c:pt idx="1">
                  <c:v>961.76896856039275</c:v>
                </c:pt>
                <c:pt idx="2">
                  <c:v>494.62343749005345</c:v>
                </c:pt>
                <c:pt idx="3">
                  <c:v>279.49714710956687</c:v>
                </c:pt>
                <c:pt idx="4">
                  <c:v>192.22222222222172</c:v>
                </c:pt>
                <c:pt idx="5">
                  <c:v>160</c:v>
                </c:pt>
                <c:pt idx="6">
                  <c:v>153.60038006700347</c:v>
                </c:pt>
                <c:pt idx="7">
                  <c:v>142.63073118913655</c:v>
                </c:pt>
                <c:pt idx="8">
                  <c:v>135.11286910528906</c:v>
                </c:pt>
                <c:pt idx="9">
                  <c:v>108.69520585247733</c:v>
                </c:pt>
                <c:pt idx="10">
                  <c:v>102.0129550097231</c:v>
                </c:pt>
                <c:pt idx="11">
                  <c:v>362.82277078745028</c:v>
                </c:pt>
              </c:numCache>
            </c:numRef>
          </c:val>
          <c:extLst>
            <c:ext xmlns:c16="http://schemas.microsoft.com/office/drawing/2014/chart" uri="{C3380CC4-5D6E-409C-BE32-E72D297353CC}">
              <c16:uniqueId val="{00000018-12E2-9F42-97A2-9569069C7F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chemeClr val="tx1"/>
                </a:solidFill>
              </a:rPr>
              <a:t>Digital Share of All Media</a:t>
            </a:r>
            <a:r>
              <a:rPr lang="en-US" sz="1800" b="1" baseline="0">
                <a:solidFill>
                  <a:schemeClr val="tx1"/>
                </a:solidFill>
              </a:rPr>
              <a:t> Advertising (%)</a:t>
            </a:r>
            <a:endParaRPr lang="en-US" sz="1800" b="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'total-internet_adex_in_eur'!$H$120</c:f>
              <c:strCache>
                <c:ptCount val="1"/>
                <c:pt idx="0">
                  <c:v>2020</c:v>
                </c:pt>
              </c:strCache>
            </c:strRef>
          </c:tx>
          <c:spPr>
            <a:solidFill>
              <a:schemeClr val="accent6"/>
            </a:solidFill>
            <a:ln>
              <a:noFill/>
            </a:ln>
            <a:effectLst/>
          </c:spPr>
          <c:invertIfNegative val="0"/>
          <c:cat>
            <c:strRef>
              <c:f>'total-internet_adex_in_eur'!$G$121:$G$147</c:f>
              <c:strCache>
                <c:ptCount val="27"/>
                <c:pt idx="0">
                  <c:v>UK</c:v>
                </c:pt>
                <c:pt idx="1">
                  <c:v>Sweden</c:v>
                </c:pt>
                <c:pt idx="2">
                  <c:v>Denmark</c:v>
                </c:pt>
                <c:pt idx="3">
                  <c:v>Norway</c:v>
                </c:pt>
                <c:pt idx="4">
                  <c:v>Turkey</c:v>
                </c:pt>
                <c:pt idx="5">
                  <c:v>Czech Republic</c:v>
                </c:pt>
                <c:pt idx="6">
                  <c:v>Netherlands</c:v>
                </c:pt>
                <c:pt idx="7">
                  <c:v>Russia</c:v>
                </c:pt>
                <c:pt idx="8">
                  <c:v>Switzerland</c:v>
                </c:pt>
                <c:pt idx="9">
                  <c:v>Ireland</c:v>
                </c:pt>
                <c:pt idx="10">
                  <c:v>Ukraine</c:v>
                </c:pt>
                <c:pt idx="11">
                  <c:v>Spain</c:v>
                </c:pt>
                <c:pt idx="12">
                  <c:v>France</c:v>
                </c:pt>
                <c:pt idx="13">
                  <c:v>Germany</c:v>
                </c:pt>
                <c:pt idx="14">
                  <c:v>Italy</c:v>
                </c:pt>
                <c:pt idx="15">
                  <c:v>Hungary</c:v>
                </c:pt>
                <c:pt idx="16">
                  <c:v>Poland</c:v>
                </c:pt>
                <c:pt idx="17">
                  <c:v>Finland</c:v>
                </c:pt>
                <c:pt idx="18">
                  <c:v>Croatia</c:v>
                </c:pt>
                <c:pt idx="19">
                  <c:v>Belgium</c:v>
                </c:pt>
                <c:pt idx="20">
                  <c:v>Austria</c:v>
                </c:pt>
                <c:pt idx="21">
                  <c:v>Serbia</c:v>
                </c:pt>
                <c:pt idx="22">
                  <c:v>Romania</c:v>
                </c:pt>
                <c:pt idx="23">
                  <c:v>Slovenia</c:v>
                </c:pt>
                <c:pt idx="24">
                  <c:v>Greece</c:v>
                </c:pt>
                <c:pt idx="25">
                  <c:v>Slovakia</c:v>
                </c:pt>
                <c:pt idx="26">
                  <c:v>Bulgaria</c:v>
                </c:pt>
              </c:strCache>
            </c:strRef>
          </c:cat>
          <c:val>
            <c:numRef>
              <c:f>'total-internet_adex_in_eur'!$H$121:$H$147</c:f>
              <c:numCache>
                <c:formatCode>0.0%</c:formatCode>
                <c:ptCount val="27"/>
                <c:pt idx="0">
                  <c:v>0.72764407014527799</c:v>
                </c:pt>
                <c:pt idx="1">
                  <c:v>0.69865950990148007</c:v>
                </c:pt>
                <c:pt idx="2">
                  <c:v>0.67499360653838059</c:v>
                </c:pt>
                <c:pt idx="3">
                  <c:v>0.63792949752242956</c:v>
                </c:pt>
                <c:pt idx="4">
                  <c:v>0.62051600427166409</c:v>
                </c:pt>
                <c:pt idx="5">
                  <c:v>0.61278771467184368</c:v>
                </c:pt>
                <c:pt idx="6">
                  <c:v>0.61237753836824804</c:v>
                </c:pt>
                <c:pt idx="7">
                  <c:v>0.60723502780554017</c:v>
                </c:pt>
                <c:pt idx="8">
                  <c:v>0.56214152216459734</c:v>
                </c:pt>
                <c:pt idx="9">
                  <c:v>0.55680303009800625</c:v>
                </c:pt>
                <c:pt idx="10">
                  <c:v>0.53550559556432298</c:v>
                </c:pt>
                <c:pt idx="11">
                  <c:v>0.52098294936591383</c:v>
                </c:pt>
                <c:pt idx="12">
                  <c:v>0.50534008193304158</c:v>
                </c:pt>
                <c:pt idx="13">
                  <c:v>0.48236458114878666</c:v>
                </c:pt>
                <c:pt idx="14">
                  <c:v>0.4748390286894229</c:v>
                </c:pt>
                <c:pt idx="15">
                  <c:v>0.4747140715833611</c:v>
                </c:pt>
                <c:pt idx="16">
                  <c:v>0.46770241113361605</c:v>
                </c:pt>
                <c:pt idx="17">
                  <c:v>0.44947402099345557</c:v>
                </c:pt>
                <c:pt idx="18">
                  <c:v>0.36600900411210974</c:v>
                </c:pt>
                <c:pt idx="19">
                  <c:v>0.36589929616160244</c:v>
                </c:pt>
                <c:pt idx="20">
                  <c:v>0.30640138206086437</c:v>
                </c:pt>
                <c:pt idx="21">
                  <c:v>0.27244217985679248</c:v>
                </c:pt>
                <c:pt idx="22">
                  <c:v>0.21904602860384256</c:v>
                </c:pt>
                <c:pt idx="23">
                  <c:v>0.21178857645447036</c:v>
                </c:pt>
                <c:pt idx="24">
                  <c:v>0.20712758219327171</c:v>
                </c:pt>
                <c:pt idx="25">
                  <c:v>0.14565496438478384</c:v>
                </c:pt>
                <c:pt idx="26">
                  <c:v>0.10149779673518541</c:v>
                </c:pt>
              </c:numCache>
            </c:numRef>
          </c:val>
          <c:extLst>
            <c:ext xmlns:c16="http://schemas.microsoft.com/office/drawing/2014/chart" uri="{C3380CC4-5D6E-409C-BE32-E72D297353CC}">
              <c16:uniqueId val="{00000000-3C5B-4540-B5EA-4E3AFAEC6931}"/>
            </c:ext>
          </c:extLst>
        </c:ser>
        <c:ser>
          <c:idx val="1"/>
          <c:order val="1"/>
          <c:tx>
            <c:strRef>
              <c:f>'total-internet_adex_in_eur'!$I$120</c:f>
              <c:strCache>
                <c:ptCount val="1"/>
                <c:pt idx="0">
                  <c:v>2019</c:v>
                </c:pt>
              </c:strCache>
            </c:strRef>
          </c:tx>
          <c:spPr>
            <a:solidFill>
              <a:schemeClr val="accent2"/>
            </a:solidFill>
            <a:ln>
              <a:noFill/>
            </a:ln>
            <a:effectLst/>
          </c:spPr>
          <c:invertIfNegative val="0"/>
          <c:cat>
            <c:strRef>
              <c:f>'total-internet_adex_in_eur'!$G$121:$G$147</c:f>
              <c:strCache>
                <c:ptCount val="27"/>
                <c:pt idx="0">
                  <c:v>UK</c:v>
                </c:pt>
                <c:pt idx="1">
                  <c:v>Sweden</c:v>
                </c:pt>
                <c:pt idx="2">
                  <c:v>Denmark</c:v>
                </c:pt>
                <c:pt idx="3">
                  <c:v>Norway</c:v>
                </c:pt>
                <c:pt idx="4">
                  <c:v>Turkey</c:v>
                </c:pt>
                <c:pt idx="5">
                  <c:v>Czech Republic</c:v>
                </c:pt>
                <c:pt idx="6">
                  <c:v>Netherlands</c:v>
                </c:pt>
                <c:pt idx="7">
                  <c:v>Russia</c:v>
                </c:pt>
                <c:pt idx="8">
                  <c:v>Switzerland</c:v>
                </c:pt>
                <c:pt idx="9">
                  <c:v>Ireland</c:v>
                </c:pt>
                <c:pt idx="10">
                  <c:v>Ukraine</c:v>
                </c:pt>
                <c:pt idx="11">
                  <c:v>Spain</c:v>
                </c:pt>
                <c:pt idx="12">
                  <c:v>France</c:v>
                </c:pt>
                <c:pt idx="13">
                  <c:v>Germany</c:v>
                </c:pt>
                <c:pt idx="14">
                  <c:v>Italy</c:v>
                </c:pt>
                <c:pt idx="15">
                  <c:v>Hungary</c:v>
                </c:pt>
                <c:pt idx="16">
                  <c:v>Poland</c:v>
                </c:pt>
                <c:pt idx="17">
                  <c:v>Finland</c:v>
                </c:pt>
                <c:pt idx="18">
                  <c:v>Croatia</c:v>
                </c:pt>
                <c:pt idx="19">
                  <c:v>Belgium</c:v>
                </c:pt>
                <c:pt idx="20">
                  <c:v>Austria</c:v>
                </c:pt>
                <c:pt idx="21">
                  <c:v>Serbia</c:v>
                </c:pt>
                <c:pt idx="22">
                  <c:v>Romania</c:v>
                </c:pt>
                <c:pt idx="23">
                  <c:v>Slovenia</c:v>
                </c:pt>
                <c:pt idx="24">
                  <c:v>Greece</c:v>
                </c:pt>
                <c:pt idx="25">
                  <c:v>Slovakia</c:v>
                </c:pt>
                <c:pt idx="26">
                  <c:v>Bulgaria</c:v>
                </c:pt>
              </c:strCache>
            </c:strRef>
          </c:cat>
          <c:val>
            <c:numRef>
              <c:f>'total-internet_adex_in_eur'!$I$121:$I$147</c:f>
              <c:numCache>
                <c:formatCode>0.0%</c:formatCode>
                <c:ptCount val="27"/>
                <c:pt idx="0">
                  <c:v>0.65303034404446458</c:v>
                </c:pt>
                <c:pt idx="1">
                  <c:v>0.63387885280698164</c:v>
                </c:pt>
                <c:pt idx="2">
                  <c:v>0.60931314754867638</c:v>
                </c:pt>
                <c:pt idx="3">
                  <c:v>0.57429982527227463</c:v>
                </c:pt>
                <c:pt idx="4">
                  <c:v>0.49793248570007403</c:v>
                </c:pt>
                <c:pt idx="5">
                  <c:v>0.54402797929142599</c:v>
                </c:pt>
                <c:pt idx="6">
                  <c:v>0.53845481324570676</c:v>
                </c:pt>
                <c:pt idx="7">
                  <c:v>0.53800862037017361</c:v>
                </c:pt>
                <c:pt idx="8">
                  <c:v>0.46044943015469975</c:v>
                </c:pt>
                <c:pt idx="9">
                  <c:v>0.4707741607076929</c:v>
                </c:pt>
                <c:pt idx="10">
                  <c:v>0.45901747774676466</c:v>
                </c:pt>
                <c:pt idx="11">
                  <c:v>0.46522197082000466</c:v>
                </c:pt>
                <c:pt idx="12">
                  <c:v>0.42512532714451945</c:v>
                </c:pt>
                <c:pt idx="13">
                  <c:v>0.41686887067260242</c:v>
                </c:pt>
                <c:pt idx="14">
                  <c:v>0.38763848640108167</c:v>
                </c:pt>
                <c:pt idx="15">
                  <c:v>0.39656335666132764</c:v>
                </c:pt>
                <c:pt idx="16">
                  <c:v>0.41223150786823992</c:v>
                </c:pt>
                <c:pt idx="17">
                  <c:v>0.39514041722229393</c:v>
                </c:pt>
                <c:pt idx="18">
                  <c:v>0.30213373165016988</c:v>
                </c:pt>
                <c:pt idx="19">
                  <c:v>0.30795067653152608</c:v>
                </c:pt>
                <c:pt idx="20">
                  <c:v>0.24606431084823652</c:v>
                </c:pt>
                <c:pt idx="21">
                  <c:v>0.20750565680916591</c:v>
                </c:pt>
                <c:pt idx="22">
                  <c:v>0.17447250568342385</c:v>
                </c:pt>
                <c:pt idx="23">
                  <c:v>0.18718398656673149</c:v>
                </c:pt>
                <c:pt idx="24">
                  <c:v>0.16403974606915037</c:v>
                </c:pt>
                <c:pt idx="25">
                  <c:v>0.12320608832328933</c:v>
                </c:pt>
                <c:pt idx="26">
                  <c:v>7.9983246277408826E-2</c:v>
                </c:pt>
              </c:numCache>
            </c:numRef>
          </c:val>
          <c:extLst>
            <c:ext xmlns:c16="http://schemas.microsoft.com/office/drawing/2014/chart" uri="{C3380CC4-5D6E-409C-BE32-E72D297353CC}">
              <c16:uniqueId val="{00000001-3C5B-4540-B5EA-4E3AFAEC6931}"/>
            </c:ext>
          </c:extLst>
        </c:ser>
        <c:dLbls>
          <c:showLegendKey val="0"/>
          <c:showVal val="0"/>
          <c:showCatName val="0"/>
          <c:showSerName val="0"/>
          <c:showPercent val="0"/>
          <c:showBubbleSize val="0"/>
        </c:dLbls>
        <c:gapWidth val="100"/>
        <c:axId val="2059028943"/>
        <c:axId val="2059142063"/>
      </c:barChart>
      <c:catAx>
        <c:axId val="205902894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9142063"/>
        <c:crosses val="autoZero"/>
        <c:auto val="1"/>
        <c:lblAlgn val="ctr"/>
        <c:lblOffset val="100"/>
        <c:noMultiLvlLbl val="0"/>
      </c:catAx>
      <c:valAx>
        <c:axId val="205914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9028943"/>
        <c:crosses val="autoZero"/>
        <c:crossBetween val="between"/>
      </c:valAx>
      <c:spPr>
        <a:noFill/>
        <a:ln>
          <a:noFill/>
        </a:ln>
        <a:effectLst/>
      </c:spPr>
    </c:plotArea>
    <c:legend>
      <c:legendPos val="b"/>
      <c:layout>
        <c:manualLayout>
          <c:xMode val="edge"/>
          <c:yMode val="edge"/>
          <c:x val="0.44070970462071435"/>
          <c:y val="0.88630279610653517"/>
          <c:w val="0.11516785167537273"/>
          <c:h val="4.37220961758777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a:solidFill>
                  <a:schemeClr val="tx1"/>
                </a:solidFill>
              </a:rPr>
              <a:t>“By how many points did the digital share of all media advertising increase in 2020?”</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'total-internet_adex_in_eur'!$P$120</c:f>
              <c:strCache>
                <c:ptCount val="1"/>
                <c:pt idx="0">
                  <c:v>ppt  gain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'total-internet_adex_in_eur'!$O$121:$O$147</c:f>
              <c:strCache>
                <c:ptCount val="27"/>
                <c:pt idx="0">
                  <c:v>Bulgaria</c:v>
                </c:pt>
                <c:pt idx="1">
                  <c:v>Slovakia</c:v>
                </c:pt>
                <c:pt idx="2">
                  <c:v>Slovenia</c:v>
                </c:pt>
                <c:pt idx="3">
                  <c:v>Greece</c:v>
                </c:pt>
                <c:pt idx="4">
                  <c:v>Romania</c:v>
                </c:pt>
                <c:pt idx="5">
                  <c:v>Finland</c:v>
                </c:pt>
                <c:pt idx="6">
                  <c:v>Poland</c:v>
                </c:pt>
                <c:pt idx="7">
                  <c:v>Spain</c:v>
                </c:pt>
                <c:pt idx="8">
                  <c:v>Belgium</c:v>
                </c:pt>
                <c:pt idx="9">
                  <c:v>Austria</c:v>
                </c:pt>
                <c:pt idx="10">
                  <c:v>Norway</c:v>
                </c:pt>
                <c:pt idx="11">
                  <c:v>Croatia</c:v>
                </c:pt>
                <c:pt idx="12">
                  <c:v>Sweden</c:v>
                </c:pt>
                <c:pt idx="13">
                  <c:v>Serbia</c:v>
                </c:pt>
                <c:pt idx="14">
                  <c:v>Germany</c:v>
                </c:pt>
                <c:pt idx="15">
                  <c:v>Denmark</c:v>
                </c:pt>
                <c:pt idx="16">
                  <c:v>Czech Republic</c:v>
                </c:pt>
                <c:pt idx="17">
                  <c:v>Russia</c:v>
                </c:pt>
                <c:pt idx="18">
                  <c:v>Netherlands</c:v>
                </c:pt>
                <c:pt idx="19">
                  <c:v>UK</c:v>
                </c:pt>
                <c:pt idx="20">
                  <c:v>Ukraine</c:v>
                </c:pt>
                <c:pt idx="21">
                  <c:v>Hungary</c:v>
                </c:pt>
                <c:pt idx="22">
                  <c:v>France</c:v>
                </c:pt>
                <c:pt idx="23">
                  <c:v>Ireland</c:v>
                </c:pt>
                <c:pt idx="24">
                  <c:v>Italy</c:v>
                </c:pt>
                <c:pt idx="25">
                  <c:v>Switzerland</c:v>
                </c:pt>
                <c:pt idx="26">
                  <c:v>Turkey</c:v>
                </c:pt>
              </c:strCache>
            </c:strRef>
          </c:cat>
          <c:val>
            <c:numRef>
              <c:f>'total-internet_adex_in_eur'!$P$121:$P$147</c:f>
              <c:numCache>
                <c:formatCode>0.0%</c:formatCode>
                <c:ptCount val="27"/>
                <c:pt idx="0">
                  <c:v>2.1514550457776588E-2</c:v>
                </c:pt>
                <c:pt idx="1">
                  <c:v>2.244887606149451E-2</c:v>
                </c:pt>
                <c:pt idx="2">
                  <c:v>2.4604589887738865E-2</c:v>
                </c:pt>
                <c:pt idx="3">
                  <c:v>4.3087836124121343E-2</c:v>
                </c:pt>
                <c:pt idx="4">
                  <c:v>4.4573522920418718E-2</c:v>
                </c:pt>
                <c:pt idx="5">
                  <c:v>5.4333603771161643E-2</c:v>
                </c:pt>
                <c:pt idx="6">
                  <c:v>5.5470903265376126E-2</c:v>
                </c:pt>
                <c:pt idx="7">
                  <c:v>5.5760978545909168E-2</c:v>
                </c:pt>
                <c:pt idx="8">
                  <c:v>5.7948619630076359E-2</c:v>
                </c:pt>
                <c:pt idx="9">
                  <c:v>6.0337071212627852E-2</c:v>
                </c:pt>
                <c:pt idx="10">
                  <c:v>6.3629672250154923E-2</c:v>
                </c:pt>
                <c:pt idx="11">
                  <c:v>6.3875272461939858E-2</c:v>
                </c:pt>
                <c:pt idx="12">
                  <c:v>6.4780657094498428E-2</c:v>
                </c:pt>
                <c:pt idx="13">
                  <c:v>6.4936523047626565E-2</c:v>
                </c:pt>
                <c:pt idx="14">
                  <c:v>6.5495710476184243E-2</c:v>
                </c:pt>
                <c:pt idx="15">
                  <c:v>6.5680458989704205E-2</c:v>
                </c:pt>
                <c:pt idx="16">
                  <c:v>6.8759735380417686E-2</c:v>
                </c:pt>
                <c:pt idx="17">
                  <c:v>6.9226407435366566E-2</c:v>
                </c:pt>
                <c:pt idx="18">
                  <c:v>7.3922725122541277E-2</c:v>
                </c:pt>
                <c:pt idx="19">
                  <c:v>7.4613726100813405E-2</c:v>
                </c:pt>
                <c:pt idx="20">
                  <c:v>7.6488117817558321E-2</c:v>
                </c:pt>
                <c:pt idx="21">
                  <c:v>7.815071492203346E-2</c:v>
                </c:pt>
                <c:pt idx="22">
                  <c:v>8.0214754788522136E-2</c:v>
                </c:pt>
                <c:pt idx="23">
                  <c:v>8.6028869390313345E-2</c:v>
                </c:pt>
                <c:pt idx="24">
                  <c:v>8.7200542288341232E-2</c:v>
                </c:pt>
                <c:pt idx="25">
                  <c:v>0.10169209200989759</c:v>
                </c:pt>
                <c:pt idx="26">
                  <c:v>0.12258351857159006</c:v>
                </c:pt>
              </c:numCache>
            </c:numRef>
          </c:val>
          <c:extLst>
            <c:ext xmlns:c16="http://schemas.microsoft.com/office/drawing/2014/chart" uri="{C3380CC4-5D6E-409C-BE32-E72D297353CC}">
              <c16:uniqueId val="{00000000-6C66-D84C-B845-72C2CBB05BA3}"/>
            </c:ext>
          </c:extLst>
        </c:ser>
        <c:dLbls>
          <c:showLegendKey val="0"/>
          <c:showVal val="0"/>
          <c:showCatName val="0"/>
          <c:showSerName val="0"/>
          <c:showPercent val="0"/>
          <c:showBubbleSize val="0"/>
        </c:dLbls>
        <c:gapWidth val="50"/>
        <c:axId val="1632856335"/>
        <c:axId val="1632857983"/>
      </c:barChart>
      <c:catAx>
        <c:axId val="16328563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32857983"/>
        <c:crosses val="autoZero"/>
        <c:auto val="1"/>
        <c:lblAlgn val="ctr"/>
        <c:lblOffset val="100"/>
        <c:noMultiLvlLbl val="0"/>
      </c:catAx>
      <c:valAx>
        <c:axId val="163285798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2856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chemeClr val="tx1"/>
                </a:solidFill>
              </a:rPr>
              <a:t>Digital Ad Spend Per Capita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'bubble chart - multiple series'!$C$99</c:f>
              <c:strCache>
                <c:ptCount val="1"/>
                <c:pt idx="0">
                  <c:v>2020</c:v>
                </c:pt>
              </c:strCache>
            </c:strRef>
          </c:tx>
          <c:spPr>
            <a:solidFill>
              <a:schemeClr val="accent1"/>
            </a:solidFill>
            <a:ln>
              <a:noFill/>
            </a:ln>
            <a:effectLst/>
          </c:spPr>
          <c:invertIfNegative val="0"/>
          <c:dPt>
            <c:idx val="28"/>
            <c:invertIfNegative val="0"/>
            <c:bubble3D val="0"/>
            <c:spPr>
              <a:solidFill>
                <a:schemeClr val="accent6"/>
              </a:solidFill>
              <a:ln>
                <a:noFill/>
              </a:ln>
              <a:effectLst/>
            </c:spPr>
            <c:extLst>
              <c:ext xmlns:c16="http://schemas.microsoft.com/office/drawing/2014/chart" uri="{C3380CC4-5D6E-409C-BE32-E72D297353CC}">
                <c16:uniqueId val="{00000001-29DF-4759-ABF9-0A0E8F3F686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'bubble chart - multiple series'!$B$100:$B$128</c:f>
              <c:strCache>
                <c:ptCount val="29"/>
                <c:pt idx="0">
                  <c:v>UK</c:v>
                </c:pt>
                <c:pt idx="1">
                  <c:v>Sweden</c:v>
                </c:pt>
                <c:pt idx="2">
                  <c:v>Norway</c:v>
                </c:pt>
                <c:pt idx="3">
                  <c:v>Switzerland</c:v>
                </c:pt>
                <c:pt idx="4">
                  <c:v>Denmark</c:v>
                </c:pt>
                <c:pt idx="5">
                  <c:v>Ireland</c:v>
                </c:pt>
                <c:pt idx="6">
                  <c:v>Austria</c:v>
                </c:pt>
                <c:pt idx="7">
                  <c:v>Netherlands</c:v>
                </c:pt>
                <c:pt idx="8">
                  <c:v>Germany</c:v>
                </c:pt>
                <c:pt idx="9">
                  <c:v>Czech Republic</c:v>
                </c:pt>
                <c:pt idx="10">
                  <c:v>Finland</c:v>
                </c:pt>
                <c:pt idx="11">
                  <c:v>France</c:v>
                </c:pt>
                <c:pt idx="12">
                  <c:v>Spain</c:v>
                </c:pt>
                <c:pt idx="13">
                  <c:v>Belgium</c:v>
                </c:pt>
                <c:pt idx="14">
                  <c:v>Italy</c:v>
                </c:pt>
                <c:pt idx="15">
                  <c:v>Hungary</c:v>
                </c:pt>
                <c:pt idx="16">
                  <c:v>Russia</c:v>
                </c:pt>
                <c:pt idx="17">
                  <c:v>Poland</c:v>
                </c:pt>
                <c:pt idx="18">
                  <c:v>Slovenia</c:v>
                </c:pt>
                <c:pt idx="19">
                  <c:v>Slovakia</c:v>
                </c:pt>
                <c:pt idx="20">
                  <c:v>Turkey</c:v>
                </c:pt>
                <c:pt idx="21">
                  <c:v>Croatia</c:v>
                </c:pt>
                <c:pt idx="22">
                  <c:v>Greece</c:v>
                </c:pt>
                <c:pt idx="23">
                  <c:v>Ukraine</c:v>
                </c:pt>
                <c:pt idx="24">
                  <c:v>Bulgaria</c:v>
                </c:pt>
                <c:pt idx="25">
                  <c:v>Serbia</c:v>
                </c:pt>
                <c:pt idx="26">
                  <c:v>Belarus</c:v>
                </c:pt>
                <c:pt idx="27">
                  <c:v>Romania</c:v>
                </c:pt>
                <c:pt idx="28">
                  <c:v>European Average</c:v>
                </c:pt>
              </c:strCache>
            </c:strRef>
          </c:cat>
          <c:val>
            <c:numRef>
              <c:f>'bubble chart - multiple series'!$C$100:$C$128</c:f>
              <c:numCache>
                <c:formatCode>_(* #,##0.0_);_(* \(#,##0.0\);_(* "-"??_);_(@_)</c:formatCode>
                <c:ptCount val="29"/>
                <c:pt idx="0">
                  <c:v>337.79680006449433</c:v>
                </c:pt>
                <c:pt idx="1">
                  <c:v>260.2124609147296</c:v>
                </c:pt>
                <c:pt idx="2">
                  <c:v>244.96934221749592</c:v>
                </c:pt>
                <c:pt idx="3">
                  <c:v>216.70107101438566</c:v>
                </c:pt>
                <c:pt idx="4">
                  <c:v>206.02714840399042</c:v>
                </c:pt>
                <c:pt idx="5">
                  <c:v>147.56090815871849</c:v>
                </c:pt>
                <c:pt idx="6">
                  <c:v>143.84659734492723</c:v>
                </c:pt>
                <c:pt idx="7">
                  <c:v>135.46227933784994</c:v>
                </c:pt>
                <c:pt idx="8">
                  <c:v>122.43257452620938</c:v>
                </c:pt>
                <c:pt idx="9">
                  <c:v>111.75956720407112</c:v>
                </c:pt>
                <c:pt idx="10">
                  <c:v>99.258526832734105</c:v>
                </c:pt>
                <c:pt idx="11">
                  <c:v>90.540961792355347</c:v>
                </c:pt>
                <c:pt idx="12">
                  <c:v>65.509529586948148</c:v>
                </c:pt>
                <c:pt idx="13">
                  <c:v>63.783190315227124</c:v>
                </c:pt>
                <c:pt idx="14">
                  <c:v>56.818374047197658</c:v>
                </c:pt>
                <c:pt idx="15">
                  <c:v>41.283601628411255</c:v>
                </c:pt>
                <c:pt idx="16">
                  <c:v>35.898702977573294</c:v>
                </c:pt>
                <c:pt idx="17">
                  <c:v>31.322387953414111</c:v>
                </c:pt>
                <c:pt idx="18">
                  <c:v>28.536695332768598</c:v>
                </c:pt>
                <c:pt idx="19">
                  <c:v>26.410252107326894</c:v>
                </c:pt>
                <c:pt idx="20">
                  <c:v>22.943241792601533</c:v>
                </c:pt>
                <c:pt idx="21">
                  <c:v>18.988831667259369</c:v>
                </c:pt>
                <c:pt idx="22">
                  <c:v>17.508770678602271</c:v>
                </c:pt>
                <c:pt idx="23">
                  <c:v>17.320082318419864</c:v>
                </c:pt>
                <c:pt idx="24">
                  <c:v>10.46638868150351</c:v>
                </c:pt>
                <c:pt idx="25">
                  <c:v>7.7535196311001835</c:v>
                </c:pt>
                <c:pt idx="26">
                  <c:v>5.8125180746721483</c:v>
                </c:pt>
                <c:pt idx="27">
                  <c:v>4.7766537452298081</c:v>
                </c:pt>
                <c:pt idx="28">
                  <c:v>86.949724940882263</c:v>
                </c:pt>
              </c:numCache>
            </c:numRef>
          </c:val>
          <c:extLst>
            <c:ext xmlns:c16="http://schemas.microsoft.com/office/drawing/2014/chart" uri="{C3380CC4-5D6E-409C-BE32-E72D297353CC}">
              <c16:uniqueId val="{00000000-B5CD-7C43-BD98-3B41D2132AE9}"/>
            </c:ext>
          </c:extLst>
        </c:ser>
        <c:dLbls>
          <c:showLegendKey val="0"/>
          <c:showVal val="0"/>
          <c:showCatName val="0"/>
          <c:showSerName val="0"/>
          <c:showPercent val="0"/>
          <c:showBubbleSize val="0"/>
        </c:dLbls>
        <c:gapWidth val="50"/>
        <c:axId val="1555697359"/>
        <c:axId val="1592616879"/>
      </c:barChart>
      <c:catAx>
        <c:axId val="155569735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2616879"/>
        <c:crosses val="autoZero"/>
        <c:auto val="1"/>
        <c:lblAlgn val="ctr"/>
        <c:lblOffset val="100"/>
        <c:noMultiLvlLbl val="0"/>
      </c:catAx>
      <c:valAx>
        <c:axId val="159261687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5697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32070333135172E-2"/>
          <c:y val="1.4042377081813745E-2"/>
          <c:w val="0.89639510648450271"/>
          <c:h val="0.95378934656881109"/>
        </c:manualLayout>
      </c:layout>
      <c:bubbleChart>
        <c:varyColors val="0"/>
        <c:ser>
          <c:idx val="0"/>
          <c:order val="0"/>
          <c:tx>
            <c:strRef>
              <c:f>'bubble chart - multiple series'!$B$5</c:f>
              <c:strCache>
                <c:ptCount val="1"/>
                <c:pt idx="0">
                  <c:v>Belgium</c:v>
                </c:pt>
              </c:strCache>
            </c:strRef>
          </c:tx>
          <c:spPr>
            <a:solidFill>
              <a:schemeClr val="accent6">
                <a:alpha val="50000"/>
              </a:schemeClr>
            </a:solidFill>
            <a:ln w="12700">
              <a:solidFill>
                <a:schemeClr val="accent6"/>
              </a:solidFill>
            </a:ln>
          </c:spPr>
          <c:invertIfNegative val="0"/>
          <c:dLbls>
            <c:dLbl>
              <c:idx val="0"/>
              <c:layout>
                <c:manualLayout>
                  <c:x val="-2.8261766450854799E-2"/>
                  <c:y val="-2.918642495710514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A243-D64C-9ECF-F705B8ED15F4}"/>
                </c:ext>
              </c:extLst>
            </c:dLbl>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series'!$C$5</c:f>
              <c:numCache>
                <c:formatCode>_(* #,##0.00_);_(* \(#,##0.00\);_(* "-"??_);_(@_)</c:formatCode>
                <c:ptCount val="1"/>
                <c:pt idx="0">
                  <c:v>63.783190315227124</c:v>
                </c:pt>
              </c:numCache>
            </c:numRef>
          </c:xVal>
          <c:yVal>
            <c:numRef>
              <c:f>'bubble chart - multiple series'!$D$5</c:f>
              <c:numCache>
                <c:formatCode>0.0%</c:formatCode>
                <c:ptCount val="1"/>
                <c:pt idx="0">
                  <c:v>-4.0413247898122284E-3</c:v>
                </c:pt>
              </c:numCache>
            </c:numRef>
          </c:yVal>
          <c:bubbleSize>
            <c:numRef>
              <c:f>'bubble chart - multiple series'!$E$5</c:f>
              <c:numCache>
                <c:formatCode>_(* #,##0_);_(* \(#,##0\);_(* "-"??_);_(@_)</c:formatCode>
                <c:ptCount val="1"/>
                <c:pt idx="0">
                  <c:v>732.48966565553565</c:v>
                </c:pt>
              </c:numCache>
            </c:numRef>
          </c:bubbleSize>
          <c:bubble3D val="0"/>
          <c:extLst>
            <c:ext xmlns:c16="http://schemas.microsoft.com/office/drawing/2014/chart" uri="{C3380CC4-5D6E-409C-BE32-E72D297353CC}">
              <c16:uniqueId val="{00000001-A243-D64C-9ECF-F705B8ED15F4}"/>
            </c:ext>
          </c:extLst>
        </c:ser>
        <c:ser>
          <c:idx val="2"/>
          <c:order val="1"/>
          <c:tx>
            <c:strRef>
              <c:f>'bubble chart - multiple series'!$B$6</c:f>
              <c:strCache>
                <c:ptCount val="1"/>
                <c:pt idx="0">
                  <c:v>Bulgaria</c:v>
                </c:pt>
              </c:strCache>
            </c:strRef>
          </c:tx>
          <c:spPr>
            <a:solidFill>
              <a:schemeClr val="accent6">
                <a:alpha val="50000"/>
              </a:schemeClr>
            </a:solidFill>
            <a:ln w="12700">
              <a:solidFill>
                <a:schemeClr val="accent6"/>
              </a:solidFill>
            </a:ln>
          </c:spPr>
          <c:invertIfNegative val="0"/>
          <c:dLbls>
            <c:dLbl>
              <c:idx val="0"/>
              <c:layout>
                <c:manualLayout>
                  <c:x val="6.9217540378323584E-3"/>
                  <c:y val="-2.9186424957105147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A243-D64C-9ECF-F705B8ED15F4}"/>
                </c:ext>
              </c:extLst>
            </c:dLbl>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series'!$C$6</c:f>
              <c:numCache>
                <c:formatCode>_(* #,##0.00_);_(* \(#,##0.00\);_(* "-"??_);_(@_)</c:formatCode>
                <c:ptCount val="1"/>
                <c:pt idx="0">
                  <c:v>10.46638868150351</c:v>
                </c:pt>
              </c:numCache>
            </c:numRef>
          </c:xVal>
          <c:yVal>
            <c:numRef>
              <c:f>'bubble chart - multiple series'!$D$6</c:f>
              <c:numCache>
                <c:formatCode>0.0%</c:formatCode>
                <c:ptCount val="1"/>
                <c:pt idx="0">
                  <c:v>0.14317126811297576</c:v>
                </c:pt>
              </c:numCache>
            </c:numRef>
          </c:yVal>
          <c:bubbleSize>
            <c:numRef>
              <c:f>'bubble chart - multiple series'!$E$6</c:f>
              <c:numCache>
                <c:formatCode>_(* #,##0_);_(* \(#,##0\);_(* "-"??_);_(@_)</c:formatCode>
                <c:ptCount val="1"/>
                <c:pt idx="0">
                  <c:v>73.011025975273611</c:v>
                </c:pt>
              </c:numCache>
            </c:numRef>
          </c:bubbleSize>
          <c:bubble3D val="0"/>
          <c:extLst>
            <c:ext xmlns:c16="http://schemas.microsoft.com/office/drawing/2014/chart" uri="{C3380CC4-5D6E-409C-BE32-E72D297353CC}">
              <c16:uniqueId val="{00000003-A243-D64C-9ECF-F705B8ED15F4}"/>
            </c:ext>
          </c:extLst>
        </c:ser>
        <c:ser>
          <c:idx val="3"/>
          <c:order val="2"/>
          <c:tx>
            <c:strRef>
              <c:f>'bubble chart - multiple series'!$B$7</c:f>
              <c:strCache>
                <c:ptCount val="1"/>
                <c:pt idx="0">
                  <c:v>Croatia</c:v>
                </c:pt>
              </c:strCache>
            </c:strRef>
          </c:tx>
          <c:spPr>
            <a:solidFill>
              <a:schemeClr val="accent6">
                <a:alpha val="50000"/>
              </a:schemeClr>
            </a:solidFill>
            <a:ln w="12700">
              <a:solidFill>
                <a:schemeClr val="accent6"/>
              </a:solidFill>
            </a:ln>
          </c:spPr>
          <c:invertIfNegative val="0"/>
          <c:dLbls>
            <c:dLbl>
              <c:idx val="0"/>
              <c:layout>
                <c:manualLayout>
                  <c:x val="-6.2309286582415559E-2"/>
                  <c:y val="1.167456998284195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A243-D64C-9ECF-F705B8ED15F4}"/>
                </c:ext>
              </c:extLst>
            </c:dLbl>
            <c:spPr>
              <a:noFill/>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series'!$C$7</c:f>
              <c:numCache>
                <c:formatCode>_(* #,##0.00_);_(* \(#,##0.00\);_(* "-"??_);_(@_)</c:formatCode>
                <c:ptCount val="1"/>
                <c:pt idx="0">
                  <c:v>18.988831667259369</c:v>
                </c:pt>
              </c:numCache>
            </c:numRef>
          </c:xVal>
          <c:yVal>
            <c:numRef>
              <c:f>'bubble chart - multiple series'!$D$7</c:f>
              <c:numCache>
                <c:formatCode>0.0%</c:formatCode>
                <c:ptCount val="1"/>
                <c:pt idx="0">
                  <c:v>8.1928888803694644E-2</c:v>
                </c:pt>
              </c:numCache>
            </c:numRef>
          </c:yVal>
          <c:bubbleSize>
            <c:numRef>
              <c:f>'bubble chart - multiple series'!$E$7</c:f>
              <c:numCache>
                <c:formatCode>_(* #,##0_);_(* \(#,##0\);_(* "-"??_);_(@_)</c:formatCode>
                <c:ptCount val="1"/>
                <c:pt idx="0">
                  <c:v>77.237072806577487</c:v>
                </c:pt>
              </c:numCache>
            </c:numRef>
          </c:bubbleSize>
          <c:bubble3D val="0"/>
          <c:extLst>
            <c:ext xmlns:c16="http://schemas.microsoft.com/office/drawing/2014/chart" uri="{C3380CC4-5D6E-409C-BE32-E72D297353CC}">
              <c16:uniqueId val="{00000005-A243-D64C-9ECF-F705B8ED15F4}"/>
            </c:ext>
          </c:extLst>
        </c:ser>
        <c:ser>
          <c:idx val="4"/>
          <c:order val="3"/>
          <c:tx>
            <c:strRef>
              <c:f>'bubble chart - multiple series'!$B$8</c:f>
              <c:strCache>
                <c:ptCount val="1"/>
                <c:pt idx="0">
                  <c:v>Czech Republic</c:v>
                </c:pt>
              </c:strCache>
            </c:strRef>
          </c:tx>
          <c:spPr>
            <a:solidFill>
              <a:schemeClr val="accent6">
                <a:alpha val="50000"/>
              </a:schemeClr>
            </a:solidFill>
            <a:ln w="12700">
              <a:solidFill>
                <a:schemeClr val="accent6"/>
              </a:solidFill>
            </a:ln>
          </c:spPr>
          <c:invertIfNegative val="0"/>
          <c:dLbls>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series'!$C$8</c:f>
              <c:numCache>
                <c:formatCode>_(* #,##0.00_);_(* \(#,##0.00\);_(* "-"??_);_(@_)</c:formatCode>
                <c:ptCount val="1"/>
                <c:pt idx="0">
                  <c:v>111.75956720407112</c:v>
                </c:pt>
              </c:numCache>
            </c:numRef>
          </c:xVal>
          <c:yVal>
            <c:numRef>
              <c:f>'bubble chart - multiple series'!$D$8</c:f>
              <c:numCache>
                <c:formatCode>0.0%</c:formatCode>
                <c:ptCount val="1"/>
                <c:pt idx="0">
                  <c:v>0.1478573521154587</c:v>
                </c:pt>
              </c:numCache>
            </c:numRef>
          </c:yVal>
          <c:bubbleSize>
            <c:numRef>
              <c:f>'bubble chart - multiple series'!$E$8</c:f>
              <c:numCache>
                <c:formatCode>_(* #,##0_);_(* \(#,##0\);_(* "-"??_);_(@_)</c:formatCode>
                <c:ptCount val="1"/>
                <c:pt idx="0">
                  <c:v>1192.4420600333824</c:v>
                </c:pt>
              </c:numCache>
            </c:numRef>
          </c:bubbleSize>
          <c:bubble3D val="0"/>
          <c:extLst>
            <c:ext xmlns:c16="http://schemas.microsoft.com/office/drawing/2014/chart" uri="{C3380CC4-5D6E-409C-BE32-E72D297353CC}">
              <c16:uniqueId val="{00000006-A243-D64C-9ECF-F705B8ED15F4}"/>
            </c:ext>
          </c:extLst>
        </c:ser>
        <c:ser>
          <c:idx val="5"/>
          <c:order val="4"/>
          <c:tx>
            <c:strRef>
              <c:f>'bubble chart - multiple series'!$B$9</c:f>
              <c:strCache>
                <c:ptCount val="1"/>
                <c:pt idx="0">
                  <c:v>Denmark</c:v>
                </c:pt>
              </c:strCache>
            </c:strRef>
          </c:tx>
          <c:spPr>
            <a:solidFill>
              <a:schemeClr val="accent6">
                <a:alpha val="50000"/>
              </a:schemeClr>
            </a:solidFill>
            <a:ln w="12700">
              <a:solidFill>
                <a:schemeClr val="accent6"/>
              </a:solidFill>
            </a:ln>
          </c:spPr>
          <c:invertIfNegative val="0"/>
          <c:dLbls>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series'!$C$9</c:f>
              <c:numCache>
                <c:formatCode>_(* #,##0.00_);_(* \(#,##0.00\);_(* "-"??_);_(@_)</c:formatCode>
                <c:ptCount val="1"/>
                <c:pt idx="0">
                  <c:v>206.02714840399042</c:v>
                </c:pt>
              </c:numCache>
            </c:numRef>
          </c:xVal>
          <c:yVal>
            <c:numRef>
              <c:f>'bubble chart - multiple series'!$D$9</c:f>
              <c:numCache>
                <c:formatCode>0.0%</c:formatCode>
                <c:ptCount val="1"/>
                <c:pt idx="0">
                  <c:v>3.3114649157124365E-2</c:v>
                </c:pt>
              </c:numCache>
            </c:numRef>
          </c:yVal>
          <c:bubbleSize>
            <c:numRef>
              <c:f>'bubble chart - multiple series'!$E$9</c:f>
              <c:numCache>
                <c:formatCode>_(* #,##0_);_(* \(#,##0\);_(* "-"??_);_(@_)</c:formatCode>
                <c:ptCount val="1"/>
                <c:pt idx="0">
                  <c:v>1198.7798824274837</c:v>
                </c:pt>
              </c:numCache>
            </c:numRef>
          </c:bubbleSize>
          <c:bubble3D val="0"/>
          <c:extLst>
            <c:ext xmlns:c16="http://schemas.microsoft.com/office/drawing/2014/chart" uri="{C3380CC4-5D6E-409C-BE32-E72D297353CC}">
              <c16:uniqueId val="{00000007-A243-D64C-9ECF-F705B8ED15F4}"/>
            </c:ext>
          </c:extLst>
        </c:ser>
        <c:ser>
          <c:idx val="6"/>
          <c:order val="5"/>
          <c:tx>
            <c:strRef>
              <c:f>'bubble chart - multiple series'!$B$10</c:f>
              <c:strCache>
                <c:ptCount val="1"/>
                <c:pt idx="0">
                  <c:v>Finland</c:v>
                </c:pt>
              </c:strCache>
            </c:strRef>
          </c:tx>
          <c:spPr>
            <a:solidFill>
              <a:schemeClr val="accent6">
                <a:alpha val="50000"/>
              </a:schemeClr>
            </a:solidFill>
            <a:ln w="12700">
              <a:solidFill>
                <a:schemeClr val="accent6"/>
              </a:solidFill>
            </a:ln>
          </c:spPr>
          <c:invertIfNegative val="0"/>
          <c:dLbls>
            <c:dLbl>
              <c:idx val="0"/>
              <c:layout>
                <c:manualLayout>
                  <c:x val="2.8704214379521261E-3"/>
                  <c:y val="2.9186424957105147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A243-D64C-9ECF-F705B8ED15F4}"/>
                </c:ext>
              </c:extLst>
            </c:dLbl>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series'!$C$10</c:f>
              <c:numCache>
                <c:formatCode>_(* #,##0.00_);_(* \(#,##0.00\);_(* "-"??_);_(@_)</c:formatCode>
                <c:ptCount val="1"/>
                <c:pt idx="0">
                  <c:v>99.258526832734105</c:v>
                </c:pt>
              </c:numCache>
            </c:numRef>
          </c:xVal>
          <c:yVal>
            <c:numRef>
              <c:f>'bubble chart - multiple series'!$D$10</c:f>
              <c:numCache>
                <c:formatCode>0.0%</c:formatCode>
                <c:ptCount val="1"/>
                <c:pt idx="0">
                  <c:v>2.1090594186932377E-2</c:v>
                </c:pt>
              </c:numCache>
            </c:numRef>
          </c:yVal>
          <c:bubbleSize>
            <c:numRef>
              <c:f>'bubble chart - multiple series'!$E$10</c:f>
              <c:numCache>
                <c:formatCode>_(* #,##0_);_(* \(#,##0\);_(* "-"??_);_(@_)</c:formatCode>
                <c:ptCount val="1"/>
                <c:pt idx="0">
                  <c:v>547.9382352941177</c:v>
                </c:pt>
              </c:numCache>
            </c:numRef>
          </c:bubbleSize>
          <c:bubble3D val="0"/>
          <c:extLst>
            <c:ext xmlns:c16="http://schemas.microsoft.com/office/drawing/2014/chart" uri="{C3380CC4-5D6E-409C-BE32-E72D297353CC}">
              <c16:uniqueId val="{00000009-A243-D64C-9ECF-F705B8ED15F4}"/>
            </c:ext>
          </c:extLst>
        </c:ser>
        <c:ser>
          <c:idx val="7"/>
          <c:order val="6"/>
          <c:tx>
            <c:strRef>
              <c:f>'bubble chart - multiple series'!$B$11</c:f>
              <c:strCache>
                <c:ptCount val="1"/>
                <c:pt idx="0">
                  <c:v>France</c:v>
                </c:pt>
              </c:strCache>
            </c:strRef>
          </c:tx>
          <c:spPr>
            <a:solidFill>
              <a:schemeClr val="accent6">
                <a:alpha val="50000"/>
              </a:schemeClr>
            </a:solidFill>
            <a:ln w="12700">
              <a:solidFill>
                <a:schemeClr val="accent6"/>
              </a:solidFill>
            </a:ln>
          </c:spPr>
          <c:invertIfNegative val="0"/>
          <c:dLbls>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series'!$C$11</c:f>
              <c:numCache>
                <c:formatCode>_(* #,##0.00_);_(* \(#,##0.00\);_(* "-"??_);_(@_)</c:formatCode>
                <c:ptCount val="1"/>
                <c:pt idx="0">
                  <c:v>90.540961792355347</c:v>
                </c:pt>
              </c:numCache>
            </c:numRef>
          </c:xVal>
          <c:yVal>
            <c:numRef>
              <c:f>'bubble chart - multiple series'!$D$11</c:f>
              <c:numCache>
                <c:formatCode>0.0%</c:formatCode>
                <c:ptCount val="1"/>
                <c:pt idx="0">
                  <c:v>3.4982385696427754E-2</c:v>
                </c:pt>
              </c:numCache>
            </c:numRef>
          </c:yVal>
          <c:bubbleSize>
            <c:numRef>
              <c:f>'bubble chart - multiple series'!$E$11</c:f>
              <c:numCache>
                <c:formatCode>_(* #,##0_);_(* \(#,##0\);_(* "-"??_);_(@_)</c:formatCode>
                <c:ptCount val="1"/>
                <c:pt idx="0">
                  <c:v>6071.666666666667</c:v>
                </c:pt>
              </c:numCache>
            </c:numRef>
          </c:bubbleSize>
          <c:bubble3D val="0"/>
          <c:extLst>
            <c:ext xmlns:c16="http://schemas.microsoft.com/office/drawing/2014/chart" uri="{C3380CC4-5D6E-409C-BE32-E72D297353CC}">
              <c16:uniqueId val="{0000000A-A243-D64C-9ECF-F705B8ED15F4}"/>
            </c:ext>
          </c:extLst>
        </c:ser>
        <c:ser>
          <c:idx val="8"/>
          <c:order val="7"/>
          <c:tx>
            <c:strRef>
              <c:f>'bubble chart - multiple series'!$B$12</c:f>
              <c:strCache>
                <c:ptCount val="1"/>
                <c:pt idx="0">
                  <c:v>Germany</c:v>
                </c:pt>
              </c:strCache>
            </c:strRef>
          </c:tx>
          <c:spPr>
            <a:solidFill>
              <a:schemeClr val="accent6">
                <a:alpha val="50000"/>
              </a:schemeClr>
            </a:solidFill>
            <a:ln w="12700">
              <a:solidFill>
                <a:schemeClr val="accent6"/>
              </a:solidFill>
            </a:ln>
          </c:spPr>
          <c:invertIfNegative val="0"/>
          <c:dLbls>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series'!$C$12</c:f>
              <c:numCache>
                <c:formatCode>_(* #,##0.00_);_(* \(#,##0.00\);_(* "-"??_);_(@_)</c:formatCode>
                <c:ptCount val="1"/>
                <c:pt idx="0">
                  <c:v>122.43257452620938</c:v>
                </c:pt>
              </c:numCache>
            </c:numRef>
          </c:xVal>
          <c:yVal>
            <c:numRef>
              <c:f>'bubble chart - multiple series'!$D$12</c:f>
              <c:numCache>
                <c:formatCode>0.0%</c:formatCode>
                <c:ptCount val="1"/>
                <c:pt idx="0">
                  <c:v>0.10435415478845811</c:v>
                </c:pt>
              </c:numCache>
            </c:numRef>
          </c:yVal>
          <c:bubbleSize>
            <c:numRef>
              <c:f>'bubble chart - multiple series'!$E$12</c:f>
              <c:numCache>
                <c:formatCode>_(* #,##0_);_(* \(#,##0\);_(* "-"??_);_(@_)</c:formatCode>
                <c:ptCount val="1"/>
                <c:pt idx="0">
                  <c:v>10178.162609139885</c:v>
                </c:pt>
              </c:numCache>
            </c:numRef>
          </c:bubbleSize>
          <c:bubble3D val="0"/>
          <c:extLst>
            <c:ext xmlns:c16="http://schemas.microsoft.com/office/drawing/2014/chart" uri="{C3380CC4-5D6E-409C-BE32-E72D297353CC}">
              <c16:uniqueId val="{0000000B-A243-D64C-9ECF-F705B8ED15F4}"/>
            </c:ext>
          </c:extLst>
        </c:ser>
        <c:ser>
          <c:idx val="9"/>
          <c:order val="8"/>
          <c:tx>
            <c:strRef>
              <c:f>'bubble chart - multiple series'!$B$13</c:f>
              <c:strCache>
                <c:ptCount val="1"/>
                <c:pt idx="0">
                  <c:v>Greece</c:v>
                </c:pt>
              </c:strCache>
            </c:strRef>
          </c:tx>
          <c:spPr>
            <a:solidFill>
              <a:schemeClr val="accent6">
                <a:alpha val="50000"/>
              </a:schemeClr>
            </a:solidFill>
            <a:ln w="12700">
              <a:solidFill>
                <a:schemeClr val="accent6"/>
              </a:solidFill>
            </a:ln>
          </c:spPr>
          <c:invertIfNegative val="0"/>
          <c:dLbls>
            <c:dLbl>
              <c:idx val="0"/>
              <c:layout>
                <c:manualLayout>
                  <c:x val="-3.8457869165015438E-2"/>
                  <c:y val="4.669827993136813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A243-D64C-9ECF-F705B8ED15F4}"/>
                </c:ext>
              </c:extLst>
            </c:dLbl>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series'!$C$13</c:f>
              <c:numCache>
                <c:formatCode>_(* #,##0.00_);_(* \(#,##0.00\);_(* "-"??_);_(@_)</c:formatCode>
                <c:ptCount val="1"/>
                <c:pt idx="0">
                  <c:v>17.508770678602271</c:v>
                </c:pt>
              </c:numCache>
            </c:numRef>
          </c:xVal>
          <c:yVal>
            <c:numRef>
              <c:f>'bubble chart - multiple series'!$D$13</c:f>
              <c:numCache>
                <c:formatCode>0.0%</c:formatCode>
                <c:ptCount val="1"/>
                <c:pt idx="0">
                  <c:v>6.4731110669323355E-2</c:v>
                </c:pt>
              </c:numCache>
            </c:numRef>
          </c:yVal>
          <c:bubbleSize>
            <c:numRef>
              <c:f>'bubble chart - multiple series'!$E$13</c:f>
              <c:numCache>
                <c:formatCode>_(* #,##0_);_(* \(#,##0\);_(* "-"??_);_(@_)</c:formatCode>
                <c:ptCount val="1"/>
                <c:pt idx="0">
                  <c:v>187.62962441606044</c:v>
                </c:pt>
              </c:numCache>
            </c:numRef>
          </c:bubbleSize>
          <c:bubble3D val="0"/>
          <c:extLst>
            <c:ext xmlns:c16="http://schemas.microsoft.com/office/drawing/2014/chart" uri="{C3380CC4-5D6E-409C-BE32-E72D297353CC}">
              <c16:uniqueId val="{0000000D-A243-D64C-9ECF-F705B8ED15F4}"/>
            </c:ext>
          </c:extLst>
        </c:ser>
        <c:ser>
          <c:idx val="10"/>
          <c:order val="9"/>
          <c:tx>
            <c:strRef>
              <c:f>'bubble chart - multiple series'!$B$14</c:f>
              <c:strCache>
                <c:ptCount val="1"/>
                <c:pt idx="0">
                  <c:v>Hungary</c:v>
                </c:pt>
              </c:strCache>
            </c:strRef>
          </c:tx>
          <c:spPr>
            <a:solidFill>
              <a:schemeClr val="accent6">
                <a:alpha val="50000"/>
              </a:schemeClr>
            </a:solidFill>
            <a:ln w="12700">
              <a:solidFill>
                <a:schemeClr val="accent6"/>
              </a:solidFill>
            </a:ln>
          </c:spPr>
          <c:invertIfNegative val="0"/>
          <c:dLbls>
            <c:dLbl>
              <c:idx val="0"/>
              <c:layout>
                <c:manualLayout>
                  <c:x val="-1.420558456407541E-2"/>
                  <c:y val="-4.961692242707874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A243-D64C-9ECF-F705B8ED15F4}"/>
                </c:ext>
              </c:extLst>
            </c:dLbl>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series'!$C$14</c:f>
              <c:numCache>
                <c:formatCode>_(* #,##0.00_);_(* \(#,##0.00\);_(* "-"??_);_(@_)</c:formatCode>
                <c:ptCount val="1"/>
                <c:pt idx="0">
                  <c:v>41.283601628411255</c:v>
                </c:pt>
              </c:numCache>
            </c:numRef>
          </c:xVal>
          <c:yVal>
            <c:numRef>
              <c:f>'bubble chart - multiple series'!$D$14</c:f>
              <c:numCache>
                <c:formatCode>0.0%</c:formatCode>
                <c:ptCount val="1"/>
                <c:pt idx="0">
                  <c:v>6.8759776727328692E-2</c:v>
                </c:pt>
              </c:numCache>
            </c:numRef>
          </c:yVal>
          <c:bubbleSize>
            <c:numRef>
              <c:f>'bubble chart - multiple series'!$E$14</c:f>
              <c:numCache>
                <c:formatCode>_(* #,##0_);_(* \(#,##0\);_(* "-"??_);_(@_)</c:formatCode>
                <c:ptCount val="1"/>
                <c:pt idx="0">
                  <c:v>403.3386824458949</c:v>
                </c:pt>
              </c:numCache>
            </c:numRef>
          </c:bubbleSize>
          <c:bubble3D val="0"/>
          <c:extLst>
            <c:ext xmlns:c16="http://schemas.microsoft.com/office/drawing/2014/chart" uri="{C3380CC4-5D6E-409C-BE32-E72D297353CC}">
              <c16:uniqueId val="{0000000F-A243-D64C-9ECF-F705B8ED15F4}"/>
            </c:ext>
          </c:extLst>
        </c:ser>
        <c:ser>
          <c:idx val="11"/>
          <c:order val="10"/>
          <c:tx>
            <c:strRef>
              <c:f>'bubble chart - multiple series'!$B$15</c:f>
              <c:strCache>
                <c:ptCount val="1"/>
                <c:pt idx="0">
                  <c:v>Ireland</c:v>
                </c:pt>
              </c:strCache>
            </c:strRef>
          </c:tx>
          <c:spPr>
            <a:solidFill>
              <a:schemeClr val="accent6">
                <a:alpha val="50000"/>
              </a:schemeClr>
            </a:solidFill>
            <a:ln w="12700">
              <a:solidFill>
                <a:schemeClr val="accent6"/>
              </a:solidFill>
            </a:ln>
          </c:spPr>
          <c:invertIfNegative val="0"/>
          <c:dLbls>
            <c:dLbl>
              <c:idx val="0"/>
              <c:layout>
                <c:manualLayout>
                  <c:x val="3.4753222777752176E-3"/>
                  <c:y val="-1.459321247855257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A243-D64C-9ECF-F705B8ED15F4}"/>
                </c:ext>
              </c:extLst>
            </c:dLbl>
            <c:spPr>
              <a:noFill/>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series'!$C$15</c:f>
              <c:numCache>
                <c:formatCode>_(* #,##0.00_);_(* \(#,##0.00\);_(* "-"??_);_(@_)</c:formatCode>
                <c:ptCount val="1"/>
                <c:pt idx="0">
                  <c:v>147.56090815871849</c:v>
                </c:pt>
              </c:numCache>
            </c:numRef>
          </c:xVal>
          <c:yVal>
            <c:numRef>
              <c:f>'bubble chart - multiple series'!$D$15</c:f>
              <c:numCache>
                <c:formatCode>0.0%</c:formatCode>
                <c:ptCount val="1"/>
                <c:pt idx="0">
                  <c:v>7.69717150817808E-2</c:v>
                </c:pt>
              </c:numCache>
            </c:numRef>
          </c:yVal>
          <c:bubbleSize>
            <c:numRef>
              <c:f>'bubble chart - multiple series'!$E$15</c:f>
              <c:numCache>
                <c:formatCode>_(* #,##0_);_(* \(#,##0\);_(* "-"??_);_(@_)</c:formatCode>
                <c:ptCount val="1"/>
                <c:pt idx="0">
                  <c:v>729.16396425545054</c:v>
                </c:pt>
              </c:numCache>
            </c:numRef>
          </c:bubbleSize>
          <c:bubble3D val="0"/>
          <c:extLst>
            <c:ext xmlns:c16="http://schemas.microsoft.com/office/drawing/2014/chart" uri="{C3380CC4-5D6E-409C-BE32-E72D297353CC}">
              <c16:uniqueId val="{00000011-A243-D64C-9ECF-F705B8ED15F4}"/>
            </c:ext>
          </c:extLst>
        </c:ser>
        <c:ser>
          <c:idx val="12"/>
          <c:order val="11"/>
          <c:tx>
            <c:strRef>
              <c:f>'bubble chart - multiple series'!$B$16</c:f>
              <c:strCache>
                <c:ptCount val="1"/>
                <c:pt idx="0">
                  <c:v>Italy</c:v>
                </c:pt>
              </c:strCache>
            </c:strRef>
          </c:tx>
          <c:spPr>
            <a:solidFill>
              <a:schemeClr val="accent6">
                <a:alpha val="50000"/>
              </a:schemeClr>
            </a:solidFill>
            <a:ln w="12700">
              <a:solidFill>
                <a:schemeClr val="accent6"/>
              </a:solidFill>
            </a:ln>
          </c:spPr>
          <c:invertIfNegative val="0"/>
          <c:dLbls>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series'!$C$16</c:f>
              <c:numCache>
                <c:formatCode>_(* #,##0.00_);_(* \(#,##0.00\);_(* "-"??_);_(@_)</c:formatCode>
                <c:ptCount val="1"/>
                <c:pt idx="0">
                  <c:v>56.818374047197658</c:v>
                </c:pt>
              </c:numCache>
            </c:numRef>
          </c:xVal>
          <c:yVal>
            <c:numRef>
              <c:f>'bubble chart - multiple series'!$D$16</c:f>
              <c:numCache>
                <c:formatCode>0.0%</c:formatCode>
                <c:ptCount val="1"/>
                <c:pt idx="0">
                  <c:v>4.8989589712186143E-2</c:v>
                </c:pt>
              </c:numCache>
            </c:numRef>
          </c:yVal>
          <c:bubbleSize>
            <c:numRef>
              <c:f>'bubble chart - multiple series'!$E$16</c:f>
              <c:numCache>
                <c:formatCode>_(* #,##0_);_(* \(#,##0\);_(* "-"??_);_(@_)</c:formatCode>
                <c:ptCount val="1"/>
                <c:pt idx="0">
                  <c:v>3426</c:v>
                </c:pt>
              </c:numCache>
            </c:numRef>
          </c:bubbleSize>
          <c:bubble3D val="0"/>
          <c:extLst>
            <c:ext xmlns:c16="http://schemas.microsoft.com/office/drawing/2014/chart" uri="{C3380CC4-5D6E-409C-BE32-E72D297353CC}">
              <c16:uniqueId val="{00000012-A243-D64C-9ECF-F705B8ED15F4}"/>
            </c:ext>
          </c:extLst>
        </c:ser>
        <c:ser>
          <c:idx val="13"/>
          <c:order val="12"/>
          <c:tx>
            <c:strRef>
              <c:f>'bubble chart - multiple series'!$B$17</c:f>
              <c:strCache>
                <c:ptCount val="1"/>
                <c:pt idx="0">
                  <c:v>Netherlands</c:v>
                </c:pt>
              </c:strCache>
            </c:strRef>
          </c:tx>
          <c:spPr>
            <a:solidFill>
              <a:schemeClr val="accent6">
                <a:alpha val="50000"/>
              </a:schemeClr>
            </a:solidFill>
            <a:ln w="12700">
              <a:solidFill>
                <a:schemeClr val="accent6"/>
              </a:solidFill>
            </a:ln>
          </c:spPr>
          <c:invertIfNegative val="0"/>
          <c:dLbls>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series'!$C$17</c:f>
              <c:numCache>
                <c:formatCode>_(* #,##0.00_);_(* \(#,##0.00\);_(* "-"??_);_(@_)</c:formatCode>
                <c:ptCount val="1"/>
                <c:pt idx="0">
                  <c:v>135.46227933784994</c:v>
                </c:pt>
              </c:numCache>
            </c:numRef>
          </c:xVal>
          <c:yVal>
            <c:numRef>
              <c:f>'bubble chart - multiple series'!$D$17</c:f>
              <c:numCache>
                <c:formatCode>0.0%</c:formatCode>
                <c:ptCount val="1"/>
                <c:pt idx="0">
                  <c:v>4.1194043784717138E-2</c:v>
                </c:pt>
              </c:numCache>
            </c:numRef>
          </c:yVal>
          <c:bubbleSize>
            <c:numRef>
              <c:f>'bubble chart - multiple series'!$E$17</c:f>
              <c:numCache>
                <c:formatCode>_(* #,##0_);_(* \(#,##0\);_(* "-"??_);_(@_)</c:formatCode>
                <c:ptCount val="1"/>
                <c:pt idx="0">
                  <c:v>2347.9473684210525</c:v>
                </c:pt>
              </c:numCache>
            </c:numRef>
          </c:bubbleSize>
          <c:bubble3D val="0"/>
          <c:extLst>
            <c:ext xmlns:c16="http://schemas.microsoft.com/office/drawing/2014/chart" uri="{C3380CC4-5D6E-409C-BE32-E72D297353CC}">
              <c16:uniqueId val="{00000013-A243-D64C-9ECF-F705B8ED15F4}"/>
            </c:ext>
          </c:extLst>
        </c:ser>
        <c:ser>
          <c:idx val="14"/>
          <c:order val="13"/>
          <c:tx>
            <c:strRef>
              <c:f>'bubble chart - multiple series'!$B$18</c:f>
              <c:strCache>
                <c:ptCount val="1"/>
                <c:pt idx="0">
                  <c:v>Norway</c:v>
                </c:pt>
              </c:strCache>
            </c:strRef>
          </c:tx>
          <c:spPr>
            <a:solidFill>
              <a:schemeClr val="accent6">
                <a:alpha val="50000"/>
              </a:schemeClr>
            </a:solidFill>
            <a:ln w="12700">
              <a:solidFill>
                <a:schemeClr val="accent6"/>
              </a:solidFill>
            </a:ln>
          </c:spPr>
          <c:invertIfNegative val="0"/>
          <c:dLbls>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series'!$C$18</c:f>
              <c:numCache>
                <c:formatCode>_(* #,##0.00_);_(* \(#,##0.00\);_(* "-"??_);_(@_)</c:formatCode>
                <c:ptCount val="1"/>
                <c:pt idx="0">
                  <c:v>244.96934221749592</c:v>
                </c:pt>
              </c:numCache>
            </c:numRef>
          </c:xVal>
          <c:yVal>
            <c:numRef>
              <c:f>'bubble chart - multiple series'!$D$18</c:f>
              <c:numCache>
                <c:formatCode>0.0%</c:formatCode>
                <c:ptCount val="1"/>
                <c:pt idx="0">
                  <c:v>3.7139173023603256E-2</c:v>
                </c:pt>
              </c:numCache>
            </c:numRef>
          </c:yVal>
          <c:bubbleSize>
            <c:numRef>
              <c:f>'bubble chart - multiple series'!$E$18</c:f>
              <c:numCache>
                <c:formatCode>_(* #,##0_);_(* \(#,##0\);_(* "-"??_);_(@_)</c:formatCode>
                <c:ptCount val="1"/>
                <c:pt idx="0">
                  <c:v>1310.0705653675777</c:v>
                </c:pt>
              </c:numCache>
            </c:numRef>
          </c:bubbleSize>
          <c:bubble3D val="0"/>
          <c:extLst>
            <c:ext xmlns:c16="http://schemas.microsoft.com/office/drawing/2014/chart" uri="{C3380CC4-5D6E-409C-BE32-E72D297353CC}">
              <c16:uniqueId val="{00000014-A243-D64C-9ECF-F705B8ED15F4}"/>
            </c:ext>
          </c:extLst>
        </c:ser>
        <c:ser>
          <c:idx val="15"/>
          <c:order val="14"/>
          <c:tx>
            <c:strRef>
              <c:f>'bubble chart - multiple series'!$B$19</c:f>
              <c:strCache>
                <c:ptCount val="1"/>
                <c:pt idx="0">
                  <c:v>Poland</c:v>
                </c:pt>
              </c:strCache>
            </c:strRef>
          </c:tx>
          <c:spPr>
            <a:solidFill>
              <a:schemeClr val="accent6">
                <a:alpha val="50000"/>
              </a:schemeClr>
            </a:solidFill>
            <a:ln w="12700">
              <a:solidFill>
                <a:schemeClr val="accent6"/>
              </a:solidFill>
            </a:ln>
          </c:spPr>
          <c:invertIfNegative val="0"/>
          <c:dLbls>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series'!$C$19</c:f>
              <c:numCache>
                <c:formatCode>_(* #,##0.00_);_(* \(#,##0.00\);_(* "-"??_);_(@_)</c:formatCode>
                <c:ptCount val="1"/>
                <c:pt idx="0">
                  <c:v>31.322387953414111</c:v>
                </c:pt>
              </c:numCache>
            </c:numRef>
          </c:xVal>
          <c:yVal>
            <c:numRef>
              <c:f>'bubble chart - multiple series'!$D$19</c:f>
              <c:numCache>
                <c:formatCode>0.0%</c:formatCode>
                <c:ptCount val="1"/>
                <c:pt idx="0">
                  <c:v>4.2770319528735889E-2</c:v>
                </c:pt>
              </c:numCache>
            </c:numRef>
          </c:yVal>
          <c:bubbleSize>
            <c:numRef>
              <c:f>'bubble chart - multiple series'!$E$19</c:f>
              <c:numCache>
                <c:formatCode>_(* #,##0_);_(* \(#,##0\);_(* "-"??_);_(@_)</c:formatCode>
                <c:ptCount val="1"/>
                <c:pt idx="0">
                  <c:v>1189.3384463582051</c:v>
                </c:pt>
              </c:numCache>
            </c:numRef>
          </c:bubbleSize>
          <c:bubble3D val="0"/>
          <c:extLst>
            <c:ext xmlns:c16="http://schemas.microsoft.com/office/drawing/2014/chart" uri="{C3380CC4-5D6E-409C-BE32-E72D297353CC}">
              <c16:uniqueId val="{00000015-A243-D64C-9ECF-F705B8ED15F4}"/>
            </c:ext>
          </c:extLst>
        </c:ser>
        <c:ser>
          <c:idx val="16"/>
          <c:order val="15"/>
          <c:tx>
            <c:strRef>
              <c:f>'bubble chart - multiple series'!$B$20</c:f>
              <c:strCache>
                <c:ptCount val="1"/>
                <c:pt idx="0">
                  <c:v>Romania</c:v>
                </c:pt>
              </c:strCache>
            </c:strRef>
          </c:tx>
          <c:spPr>
            <a:solidFill>
              <a:schemeClr val="accent6">
                <a:alpha val="50000"/>
              </a:schemeClr>
            </a:solidFill>
            <a:ln w="12700">
              <a:solidFill>
                <a:schemeClr val="accent6"/>
              </a:solidFill>
            </a:ln>
          </c:spPr>
          <c:invertIfNegative val="0"/>
          <c:dLbls>
            <c:dLbl>
              <c:idx val="0"/>
              <c:layout>
                <c:manualLayout>
                  <c:x val="5.3370956407538823E-3"/>
                  <c:y val="-5.837284991421029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A243-D64C-9ECF-F705B8ED15F4}"/>
                </c:ext>
              </c:extLst>
            </c:dLbl>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series'!$C$20</c:f>
              <c:numCache>
                <c:formatCode>_(* #,##0.00_);_(* \(#,##0.00\);_(* "-"??_);_(@_)</c:formatCode>
                <c:ptCount val="1"/>
                <c:pt idx="0">
                  <c:v>4.7766537452298081</c:v>
                </c:pt>
              </c:numCache>
            </c:numRef>
          </c:xVal>
          <c:yVal>
            <c:numRef>
              <c:f>'bubble chart - multiple series'!$D$20</c:f>
              <c:numCache>
                <c:formatCode>0.0%</c:formatCode>
                <c:ptCount val="1"/>
                <c:pt idx="0">
                  <c:v>0.10971860179945359</c:v>
                </c:pt>
              </c:numCache>
            </c:numRef>
          </c:yVal>
          <c:bubbleSize>
            <c:numRef>
              <c:f>'bubble chart - multiple series'!$E$20</c:f>
              <c:numCache>
                <c:formatCode>_(* #,##0_);_(* \(#,##0\);_(* "-"??_);_(@_)</c:formatCode>
                <c:ptCount val="1"/>
                <c:pt idx="0">
                  <c:v>92.459508392305565</c:v>
                </c:pt>
              </c:numCache>
            </c:numRef>
          </c:bubbleSize>
          <c:bubble3D val="0"/>
          <c:extLst>
            <c:ext xmlns:c16="http://schemas.microsoft.com/office/drawing/2014/chart" uri="{C3380CC4-5D6E-409C-BE32-E72D297353CC}">
              <c16:uniqueId val="{00000017-A243-D64C-9ECF-F705B8ED15F4}"/>
            </c:ext>
          </c:extLst>
        </c:ser>
        <c:ser>
          <c:idx val="17"/>
          <c:order val="16"/>
          <c:tx>
            <c:strRef>
              <c:f>'bubble chart - multiple series'!$B$21</c:f>
              <c:strCache>
                <c:ptCount val="1"/>
                <c:pt idx="0">
                  <c:v>Russia</c:v>
                </c:pt>
              </c:strCache>
            </c:strRef>
          </c:tx>
          <c:spPr>
            <a:solidFill>
              <a:schemeClr val="accent6">
                <a:alpha val="50000"/>
              </a:schemeClr>
            </a:solidFill>
            <a:ln w="12700">
              <a:solidFill>
                <a:schemeClr val="accent6"/>
              </a:solidFill>
            </a:ln>
          </c:spPr>
          <c:invertIfNegative val="0"/>
          <c:dLbls>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series'!$C$21</c:f>
              <c:numCache>
                <c:formatCode>_(* #,##0.00_);_(* \(#,##0.00\);_(* "-"??_);_(@_)</c:formatCode>
                <c:ptCount val="1"/>
                <c:pt idx="0">
                  <c:v>35.898702977573294</c:v>
                </c:pt>
              </c:numCache>
            </c:numRef>
          </c:xVal>
          <c:yVal>
            <c:numRef>
              <c:f>'bubble chart - multiple series'!$D$21</c:f>
              <c:numCache>
                <c:formatCode>0.0%</c:formatCode>
                <c:ptCount val="1"/>
                <c:pt idx="0">
                  <c:v>5.7001548622446441E-2</c:v>
                </c:pt>
              </c:numCache>
            </c:numRef>
          </c:yVal>
          <c:bubbleSize>
            <c:numRef>
              <c:f>'bubble chart - multiple series'!$E$21</c:f>
              <c:numCache>
                <c:formatCode>_(* #,##0_);_(* \(#,##0\);_(* "-"??_);_(@_)</c:formatCode>
                <c:ptCount val="1"/>
                <c:pt idx="0">
                  <c:v>5182.8226507872823</c:v>
                </c:pt>
              </c:numCache>
            </c:numRef>
          </c:bubbleSize>
          <c:bubble3D val="0"/>
          <c:extLst>
            <c:ext xmlns:c16="http://schemas.microsoft.com/office/drawing/2014/chart" uri="{C3380CC4-5D6E-409C-BE32-E72D297353CC}">
              <c16:uniqueId val="{00000018-A243-D64C-9ECF-F705B8ED15F4}"/>
            </c:ext>
          </c:extLst>
        </c:ser>
        <c:ser>
          <c:idx val="18"/>
          <c:order val="17"/>
          <c:tx>
            <c:strRef>
              <c:f>'bubble chart - multiple series'!$B$23</c:f>
              <c:strCache>
                <c:ptCount val="1"/>
                <c:pt idx="0">
                  <c:v>Slovakia</c:v>
                </c:pt>
              </c:strCache>
            </c:strRef>
          </c:tx>
          <c:spPr>
            <a:solidFill>
              <a:schemeClr val="accent6">
                <a:alpha val="50000"/>
              </a:schemeClr>
            </a:solidFill>
            <a:ln w="12700">
              <a:solidFill>
                <a:schemeClr val="accent6"/>
              </a:solidFill>
            </a:ln>
          </c:spPr>
          <c:invertIfNegative val="0"/>
          <c:dLbls>
            <c:dLbl>
              <c:idx val="0"/>
              <c:layout>
                <c:manualLayout>
                  <c:x val="-2.8417649244274458E-2"/>
                  <c:y val="4.669827993136823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A243-D64C-9ECF-F705B8ED15F4}"/>
                </c:ext>
              </c:extLst>
            </c:dLbl>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series'!$C$23</c:f>
              <c:numCache>
                <c:formatCode>_(* #,##0.00_);_(* \(#,##0.00\);_(* "-"??_);_(@_)</c:formatCode>
                <c:ptCount val="1"/>
                <c:pt idx="0">
                  <c:v>26.410252107326894</c:v>
                </c:pt>
              </c:numCache>
            </c:numRef>
          </c:xVal>
          <c:yVal>
            <c:numRef>
              <c:f>'bubble chart - multiple series'!$D$23</c:f>
              <c:numCache>
                <c:formatCode>0.0%</c:formatCode>
                <c:ptCount val="1"/>
                <c:pt idx="0">
                  <c:v>1.3881045600529829E-2</c:v>
                </c:pt>
              </c:numCache>
            </c:numRef>
          </c:yVal>
          <c:bubbleSize>
            <c:numRef>
              <c:f>'bubble chart - multiple series'!$E$23</c:f>
              <c:numCache>
                <c:formatCode>_(* #,##0_);_(* \(#,##0\);_(* "-"??_);_(@_)</c:formatCode>
                <c:ptCount val="1"/>
                <c:pt idx="0">
                  <c:v>144.04344294176471</c:v>
                </c:pt>
              </c:numCache>
            </c:numRef>
          </c:bubbleSize>
          <c:bubble3D val="0"/>
          <c:extLst>
            <c:ext xmlns:c16="http://schemas.microsoft.com/office/drawing/2014/chart" uri="{C3380CC4-5D6E-409C-BE32-E72D297353CC}">
              <c16:uniqueId val="{0000001A-A243-D64C-9ECF-F705B8ED15F4}"/>
            </c:ext>
          </c:extLst>
        </c:ser>
        <c:ser>
          <c:idx val="1"/>
          <c:order val="18"/>
          <c:tx>
            <c:strRef>
              <c:f>'bubble chart - multiple series'!$B$3</c:f>
              <c:strCache>
                <c:ptCount val="1"/>
                <c:pt idx="0">
                  <c:v>Austria</c:v>
                </c:pt>
              </c:strCache>
            </c:strRef>
          </c:tx>
          <c:spPr>
            <a:solidFill>
              <a:schemeClr val="accent6">
                <a:alpha val="50000"/>
              </a:schemeClr>
            </a:solidFill>
            <a:ln w="12700">
              <a:solidFill>
                <a:schemeClr val="accent6"/>
              </a:solidFill>
            </a:ln>
          </c:spPr>
          <c:invertIfNegative val="0"/>
          <c:dPt>
            <c:idx val="0"/>
            <c:invertIfNegative val="0"/>
            <c:bubble3D val="0"/>
            <c:spPr>
              <a:solidFill>
                <a:schemeClr val="accent6">
                  <a:alpha val="50000"/>
                </a:schemeClr>
              </a:solidFill>
              <a:ln>
                <a:solidFill>
                  <a:schemeClr val="accent6"/>
                </a:solidFill>
              </a:ln>
            </c:spPr>
            <c:extLst>
              <c:ext xmlns:c16="http://schemas.microsoft.com/office/drawing/2014/chart" uri="{C3380CC4-5D6E-409C-BE32-E72D297353CC}">
                <c16:uniqueId val="{0000001C-A243-D64C-9ECF-F705B8ED15F4}"/>
              </c:ext>
            </c:extLst>
          </c:dPt>
          <c:dLbls>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series'!$C$3</c:f>
              <c:numCache>
                <c:formatCode>_(* #,##0.00_);_(* \(#,##0.00\);_(* "-"??_);_(@_)</c:formatCode>
                <c:ptCount val="1"/>
                <c:pt idx="0">
                  <c:v>143.84659734492723</c:v>
                </c:pt>
              </c:numCache>
            </c:numRef>
          </c:xVal>
          <c:yVal>
            <c:numRef>
              <c:f>'bubble chart - multiple series'!$D$3</c:f>
              <c:numCache>
                <c:formatCode>0.0%</c:formatCode>
                <c:ptCount val="1"/>
                <c:pt idx="0">
                  <c:v>9.3041791848988309E-2</c:v>
                </c:pt>
              </c:numCache>
            </c:numRef>
          </c:yVal>
          <c:bubbleSize>
            <c:numRef>
              <c:f>'bubble chart - multiple series'!$E$3</c:f>
              <c:numCache>
                <c:formatCode>_(* #,##0_);_(* \(#,##0\);_(* "-"??_);_(@_)</c:formatCode>
                <c:ptCount val="1"/>
                <c:pt idx="0">
                  <c:v>1276.9358823529412</c:v>
                </c:pt>
              </c:numCache>
            </c:numRef>
          </c:bubbleSize>
          <c:bubble3D val="0"/>
          <c:extLst>
            <c:ext xmlns:c16="http://schemas.microsoft.com/office/drawing/2014/chart" uri="{C3380CC4-5D6E-409C-BE32-E72D297353CC}">
              <c16:uniqueId val="{0000001D-A243-D64C-9ECF-F705B8ED15F4}"/>
            </c:ext>
          </c:extLst>
        </c:ser>
        <c:ser>
          <c:idx val="20"/>
          <c:order val="19"/>
          <c:tx>
            <c:strRef>
              <c:f>'bubble chart - multiple series'!$B$24</c:f>
              <c:strCache>
                <c:ptCount val="1"/>
                <c:pt idx="0">
                  <c:v>Slovenia</c:v>
                </c:pt>
              </c:strCache>
            </c:strRef>
          </c:tx>
          <c:spPr>
            <a:solidFill>
              <a:schemeClr val="accent6">
                <a:alpha val="50000"/>
              </a:schemeClr>
            </a:solidFill>
            <a:ln w="12700">
              <a:solidFill>
                <a:schemeClr val="accent6"/>
              </a:solidFill>
            </a:ln>
          </c:spPr>
          <c:invertIfNegative val="0"/>
          <c:dLbls>
            <c:dLbl>
              <c:idx val="0"/>
              <c:layout>
                <c:manualLayout>
                  <c:x val="6.7358107057278261E-3"/>
                  <c:y val="1.459321247855246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E-A243-D64C-9ECF-F705B8ED15F4}"/>
                </c:ext>
              </c:extLst>
            </c:dLbl>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series'!$C$24</c:f>
              <c:numCache>
                <c:formatCode>_(* #,##0.00_);_(* \(#,##0.00\);_(* "-"??_);_(@_)</c:formatCode>
                <c:ptCount val="1"/>
                <c:pt idx="0">
                  <c:v>28.536695332768598</c:v>
                </c:pt>
              </c:numCache>
            </c:numRef>
          </c:xVal>
          <c:yVal>
            <c:numRef>
              <c:f>'bubble chart - multiple series'!$D$24</c:f>
              <c:numCache>
                <c:formatCode>0.0%</c:formatCode>
                <c:ptCount val="1"/>
                <c:pt idx="0">
                  <c:v>2.3440481824338777E-2</c:v>
                </c:pt>
              </c:numCache>
            </c:numRef>
          </c:yVal>
          <c:bubbleSize>
            <c:numRef>
              <c:f>'bubble chart - multiple series'!$E$24</c:f>
              <c:numCache>
                <c:formatCode>_(* #,##0_);_(* \(#,##0\);_(* "-"??_);_(@_)</c:formatCode>
                <c:ptCount val="1"/>
                <c:pt idx="0">
                  <c:v>59.583078873272868</c:v>
                </c:pt>
              </c:numCache>
            </c:numRef>
          </c:bubbleSize>
          <c:bubble3D val="0"/>
          <c:extLst>
            <c:ext xmlns:c16="http://schemas.microsoft.com/office/drawing/2014/chart" uri="{C3380CC4-5D6E-409C-BE32-E72D297353CC}">
              <c16:uniqueId val="{0000001F-A243-D64C-9ECF-F705B8ED15F4}"/>
            </c:ext>
          </c:extLst>
        </c:ser>
        <c:ser>
          <c:idx val="21"/>
          <c:order val="20"/>
          <c:tx>
            <c:strRef>
              <c:f>'bubble chart - multiple series'!$B$4</c:f>
              <c:strCache>
                <c:ptCount val="1"/>
                <c:pt idx="0">
                  <c:v>Belarus</c:v>
                </c:pt>
              </c:strCache>
            </c:strRef>
          </c:tx>
          <c:spPr>
            <a:solidFill>
              <a:schemeClr val="accent6">
                <a:alpha val="50000"/>
              </a:schemeClr>
            </a:solidFill>
            <a:ln w="12700">
              <a:solidFill>
                <a:schemeClr val="accent6"/>
              </a:solidFill>
            </a:ln>
          </c:spPr>
          <c:invertIfNegative val="0"/>
          <c:dLbls>
            <c:dLbl>
              <c:idx val="0"/>
              <c:layout>
                <c:manualLayout>
                  <c:x val="-5.6125005760104265E-4"/>
                  <c:y val="-2.91864249571050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0-A243-D64C-9ECF-F705B8ED15F4}"/>
                </c:ext>
              </c:extLst>
            </c:dLbl>
            <c:spPr>
              <a:noFill/>
              <a:ln>
                <a:noFill/>
              </a:ln>
              <a:effectLst/>
            </c:spPr>
            <c:txPr>
              <a:bodyPr wrap="square" lIns="38100" tIns="19050" rIns="38100" bIns="19050" anchor="ctr">
                <a:spAutoFit/>
              </a:bodyPr>
              <a:lstStyle/>
              <a:p>
                <a:pPr>
                  <a:defRPr sz="800"/>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series'!$C$4</c:f>
              <c:numCache>
                <c:formatCode>_(* #,##0.00_);_(* \(#,##0.00\);_(* "-"??_);_(@_)</c:formatCode>
                <c:ptCount val="1"/>
                <c:pt idx="0">
                  <c:v>5.8125180746721483</c:v>
                </c:pt>
              </c:numCache>
            </c:numRef>
          </c:xVal>
          <c:yVal>
            <c:numRef>
              <c:f>'bubble chart - multiple series'!$D$4</c:f>
              <c:numCache>
                <c:formatCode>0.0%</c:formatCode>
                <c:ptCount val="1"/>
                <c:pt idx="0">
                  <c:v>-8.3217821782178181E-2</c:v>
                </c:pt>
              </c:numCache>
            </c:numRef>
          </c:yVal>
          <c:bubbleSize>
            <c:numRef>
              <c:f>'bubble chart - multiple series'!$E$4</c:f>
              <c:numCache>
                <c:formatCode>_(* #,##0_);_(* \(#,##0\);_(* "-"??_);_(@_)</c:formatCode>
                <c:ptCount val="1"/>
                <c:pt idx="0">
                  <c:v>55.026271610318474</c:v>
                </c:pt>
              </c:numCache>
            </c:numRef>
          </c:bubbleSize>
          <c:bubble3D val="0"/>
          <c:extLst>
            <c:ext xmlns:c16="http://schemas.microsoft.com/office/drawing/2014/chart" uri="{C3380CC4-5D6E-409C-BE32-E72D297353CC}">
              <c16:uniqueId val="{00000021-A243-D64C-9ECF-F705B8ED15F4}"/>
            </c:ext>
          </c:extLst>
        </c:ser>
        <c:ser>
          <c:idx val="22"/>
          <c:order val="21"/>
          <c:tx>
            <c:strRef>
              <c:f>'bubble chart - multiple series'!$B$25</c:f>
              <c:strCache>
                <c:ptCount val="1"/>
                <c:pt idx="0">
                  <c:v>Spain</c:v>
                </c:pt>
              </c:strCache>
            </c:strRef>
          </c:tx>
          <c:spPr>
            <a:solidFill>
              <a:schemeClr val="accent6">
                <a:alpha val="50000"/>
              </a:schemeClr>
            </a:solidFill>
            <a:ln w="12700">
              <a:solidFill>
                <a:schemeClr val="accent6"/>
              </a:solidFill>
            </a:ln>
          </c:spPr>
          <c:invertIfNegative val="0"/>
          <c:dLbls>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series'!$C$25</c:f>
              <c:numCache>
                <c:formatCode>_(* #,##0.00_);_(* \(#,##0.00\);_(* "-"??_);_(@_)</c:formatCode>
                <c:ptCount val="1"/>
                <c:pt idx="0">
                  <c:v>65.509529586948148</c:v>
                </c:pt>
              </c:numCache>
            </c:numRef>
          </c:xVal>
          <c:yVal>
            <c:numRef>
              <c:f>'bubble chart - multiple series'!$D$25</c:f>
              <c:numCache>
                <c:formatCode>0.0%</c:formatCode>
                <c:ptCount val="1"/>
                <c:pt idx="0">
                  <c:v>-3.0236328316073258E-2</c:v>
                </c:pt>
              </c:numCache>
            </c:numRef>
          </c:yVal>
          <c:bubbleSize>
            <c:numRef>
              <c:f>'bubble chart - multiple series'!$E$25</c:f>
              <c:numCache>
                <c:formatCode>_(* #,##0_);_(* \(#,##0\);_(* "-"??_);_(@_)</c:formatCode>
                <c:ptCount val="1"/>
                <c:pt idx="0">
                  <c:v>3083.9777777777781</c:v>
                </c:pt>
              </c:numCache>
            </c:numRef>
          </c:bubbleSize>
          <c:bubble3D val="0"/>
          <c:extLst>
            <c:ext xmlns:c16="http://schemas.microsoft.com/office/drawing/2014/chart" uri="{C3380CC4-5D6E-409C-BE32-E72D297353CC}">
              <c16:uniqueId val="{00000022-A243-D64C-9ECF-F705B8ED15F4}"/>
            </c:ext>
          </c:extLst>
        </c:ser>
        <c:ser>
          <c:idx val="23"/>
          <c:order val="22"/>
          <c:tx>
            <c:strRef>
              <c:f>'bubble chart - multiple series'!$B$26</c:f>
              <c:strCache>
                <c:ptCount val="1"/>
                <c:pt idx="0">
                  <c:v>Sweden</c:v>
                </c:pt>
              </c:strCache>
            </c:strRef>
          </c:tx>
          <c:spPr>
            <a:solidFill>
              <a:schemeClr val="accent6">
                <a:alpha val="50000"/>
              </a:schemeClr>
            </a:solidFill>
            <a:ln w="12700">
              <a:solidFill>
                <a:schemeClr val="accent6"/>
              </a:solidFill>
            </a:ln>
          </c:spPr>
          <c:invertIfNegative val="0"/>
          <c:dLbls>
            <c:spPr>
              <a:ln w="28575"/>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series'!$C$26</c:f>
              <c:numCache>
                <c:formatCode>_(* #,##0.00_);_(* \(#,##0.00\);_(* "-"??_);_(@_)</c:formatCode>
                <c:ptCount val="1"/>
                <c:pt idx="0">
                  <c:v>260.2124609147296</c:v>
                </c:pt>
              </c:numCache>
            </c:numRef>
          </c:xVal>
          <c:yVal>
            <c:numRef>
              <c:f>'bubble chart - multiple series'!$D$26</c:f>
              <c:numCache>
                <c:formatCode>0.0%</c:formatCode>
                <c:ptCount val="1"/>
                <c:pt idx="0">
                  <c:v>5.3167037288923469E-2</c:v>
                </c:pt>
              </c:numCache>
            </c:numRef>
          </c:yVal>
          <c:bubbleSize>
            <c:numRef>
              <c:f>'bubble chart - multiple series'!$E$26</c:f>
              <c:numCache>
                <c:formatCode>_(* #,##0_);_(* \(#,##0\);_(* "-"??_);_(@_)</c:formatCode>
                <c:ptCount val="1"/>
                <c:pt idx="0">
                  <c:v>2676.4030367527885</c:v>
                </c:pt>
              </c:numCache>
            </c:numRef>
          </c:bubbleSize>
          <c:bubble3D val="0"/>
          <c:extLst>
            <c:ext xmlns:c16="http://schemas.microsoft.com/office/drawing/2014/chart" uri="{C3380CC4-5D6E-409C-BE32-E72D297353CC}">
              <c16:uniqueId val="{00000023-A243-D64C-9ECF-F705B8ED15F4}"/>
            </c:ext>
          </c:extLst>
        </c:ser>
        <c:ser>
          <c:idx val="24"/>
          <c:order val="23"/>
          <c:tx>
            <c:strRef>
              <c:f>'bubble chart - multiple series'!$B$27</c:f>
              <c:strCache>
                <c:ptCount val="1"/>
                <c:pt idx="0">
                  <c:v>Switzerland</c:v>
                </c:pt>
              </c:strCache>
            </c:strRef>
          </c:tx>
          <c:spPr>
            <a:solidFill>
              <a:schemeClr val="accent6">
                <a:alpha val="50000"/>
              </a:schemeClr>
            </a:solidFill>
            <a:ln w="12700">
              <a:solidFill>
                <a:schemeClr val="accent6"/>
              </a:solidFill>
            </a:ln>
          </c:spPr>
          <c:invertIfNegative val="0"/>
          <c:dLbls>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series'!$C$27</c:f>
              <c:numCache>
                <c:formatCode>_(* #,##0.00_);_(* \(#,##0.00\);_(* "-"??_);_(@_)</c:formatCode>
                <c:ptCount val="1"/>
                <c:pt idx="0">
                  <c:v>216.70107101438566</c:v>
                </c:pt>
              </c:numCache>
            </c:numRef>
          </c:xVal>
          <c:yVal>
            <c:numRef>
              <c:f>'bubble chart - multiple series'!$D$27</c:f>
              <c:numCache>
                <c:formatCode>0.0%</c:formatCode>
                <c:ptCount val="1"/>
                <c:pt idx="0">
                  <c:v>5.8518524502241265E-2</c:v>
                </c:pt>
              </c:numCache>
            </c:numRef>
          </c:yVal>
          <c:bubbleSize>
            <c:numRef>
              <c:f>'bubble chart - multiple series'!$E$27</c:f>
              <c:numCache>
                <c:formatCode>_(* #,##0_);_(* \(#,##0\);_(* "-"??_);_(@_)</c:formatCode>
                <c:ptCount val="1"/>
                <c:pt idx="0">
                  <c:v>1858.1752781684268</c:v>
                </c:pt>
              </c:numCache>
            </c:numRef>
          </c:bubbleSize>
          <c:bubble3D val="0"/>
          <c:extLst>
            <c:ext xmlns:c16="http://schemas.microsoft.com/office/drawing/2014/chart" uri="{C3380CC4-5D6E-409C-BE32-E72D297353CC}">
              <c16:uniqueId val="{00000024-A243-D64C-9ECF-F705B8ED15F4}"/>
            </c:ext>
          </c:extLst>
        </c:ser>
        <c:ser>
          <c:idx val="25"/>
          <c:order val="24"/>
          <c:tx>
            <c:strRef>
              <c:f>'bubble chart - multiple series'!$B$28</c:f>
              <c:strCache>
                <c:ptCount val="1"/>
                <c:pt idx="0">
                  <c:v>Turkey</c:v>
                </c:pt>
              </c:strCache>
            </c:strRef>
          </c:tx>
          <c:spPr>
            <a:solidFill>
              <a:schemeClr val="accent6">
                <a:alpha val="50000"/>
              </a:schemeClr>
            </a:solidFill>
            <a:ln w="12700">
              <a:solidFill>
                <a:schemeClr val="accent6"/>
              </a:solidFill>
            </a:ln>
          </c:spPr>
          <c:invertIfNegative val="0"/>
          <c:dLbls>
            <c:spPr>
              <a:noFill/>
              <a:ln>
                <a:noFill/>
              </a:ln>
              <a:effectLst/>
            </c:spPr>
            <c:txPr>
              <a:bodyPr/>
              <a:lstStyle/>
              <a:p>
                <a:pPr>
                  <a:defRPr sz="800">
                    <a:latin typeface="ARS Maquette Pro" pitchFamily="50"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series'!$C$28</c:f>
              <c:numCache>
                <c:formatCode>_(* #,##0.00_);_(* \(#,##0.00\);_(* "-"??_);_(@_)</c:formatCode>
                <c:ptCount val="1"/>
                <c:pt idx="0">
                  <c:v>22.943241792601533</c:v>
                </c:pt>
              </c:numCache>
            </c:numRef>
          </c:xVal>
          <c:yVal>
            <c:numRef>
              <c:f>'bubble chart - multiple series'!$D$28</c:f>
              <c:numCache>
                <c:formatCode>0.0%</c:formatCode>
                <c:ptCount val="1"/>
                <c:pt idx="0">
                  <c:v>0.34844356118387121</c:v>
                </c:pt>
              </c:numCache>
            </c:numRef>
          </c:yVal>
          <c:bubbleSize>
            <c:numRef>
              <c:f>'bubble chart - multiple series'!$E$28</c:f>
              <c:numCache>
                <c:formatCode>_(* #,##0_);_(* \(#,##0\);_(* "-"??_);_(@_)</c:formatCode>
                <c:ptCount val="1"/>
                <c:pt idx="0">
                  <c:v>1914.1458296086557</c:v>
                </c:pt>
              </c:numCache>
            </c:numRef>
          </c:bubbleSize>
          <c:bubble3D val="0"/>
          <c:extLst>
            <c:ext xmlns:c16="http://schemas.microsoft.com/office/drawing/2014/chart" uri="{C3380CC4-5D6E-409C-BE32-E72D297353CC}">
              <c16:uniqueId val="{00000025-A243-D64C-9ECF-F705B8ED15F4}"/>
            </c:ext>
          </c:extLst>
        </c:ser>
        <c:ser>
          <c:idx val="19"/>
          <c:order val="25"/>
          <c:tx>
            <c:strRef>
              <c:f>'bubble chart - multiple series'!$B$22</c:f>
              <c:strCache>
                <c:ptCount val="1"/>
                <c:pt idx="0">
                  <c:v>Serbia</c:v>
                </c:pt>
              </c:strCache>
            </c:strRef>
          </c:tx>
          <c:spPr>
            <a:solidFill>
              <a:schemeClr val="accent6">
                <a:alpha val="50000"/>
              </a:schemeClr>
            </a:solidFill>
            <a:ln>
              <a:solidFill>
                <a:schemeClr val="accent6"/>
              </a:solidFill>
            </a:ln>
          </c:spPr>
          <c:invertIfNegative val="0"/>
          <c:dLbls>
            <c:spPr>
              <a:noFill/>
              <a:ln>
                <a:noFill/>
              </a:ln>
              <a:effectLst/>
            </c:spPr>
            <c:txPr>
              <a:bodyPr wrap="square" lIns="38100" tIns="19050" rIns="38100" bIns="19050" anchor="ctr">
                <a:spAutoFit/>
              </a:bodyPr>
              <a:lstStyle/>
              <a:p>
                <a:pPr>
                  <a:defRPr sz="800"/>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series'!$C$22</c:f>
              <c:numCache>
                <c:formatCode>_(* #,##0.00_);_(* \(#,##0.00\);_(* "-"??_);_(@_)</c:formatCode>
                <c:ptCount val="1"/>
                <c:pt idx="0">
                  <c:v>7.7535196311001835</c:v>
                </c:pt>
              </c:numCache>
            </c:numRef>
          </c:xVal>
          <c:yVal>
            <c:numRef>
              <c:f>'bubble chart - multiple series'!$D$22</c:f>
              <c:numCache>
                <c:formatCode>0.0%</c:formatCode>
                <c:ptCount val="1"/>
                <c:pt idx="0">
                  <c:v>0.19172291689720034</c:v>
                </c:pt>
              </c:numCache>
            </c:numRef>
          </c:yVal>
          <c:bubbleSize>
            <c:numRef>
              <c:f>'bubble chart - multiple series'!$E$22</c:f>
              <c:numCache>
                <c:formatCode>_(* #,##0_);_(* \(#,##0\);_(* "-"??_);_(@_)</c:formatCode>
                <c:ptCount val="1"/>
                <c:pt idx="0">
                  <c:v>53.847999999999999</c:v>
                </c:pt>
              </c:numCache>
            </c:numRef>
          </c:bubbleSize>
          <c:bubble3D val="0"/>
          <c:extLst>
            <c:ext xmlns:c16="http://schemas.microsoft.com/office/drawing/2014/chart" uri="{C3380CC4-5D6E-409C-BE32-E72D297353CC}">
              <c16:uniqueId val="{00000026-A243-D64C-9ECF-F705B8ED15F4}"/>
            </c:ext>
          </c:extLst>
        </c:ser>
        <c:ser>
          <c:idx val="26"/>
          <c:order val="26"/>
          <c:tx>
            <c:strRef>
              <c:f>'bubble chart - multiple series'!$B$29</c:f>
              <c:strCache>
                <c:ptCount val="1"/>
                <c:pt idx="0">
                  <c:v>UK</c:v>
                </c:pt>
              </c:strCache>
            </c:strRef>
          </c:tx>
          <c:spPr>
            <a:solidFill>
              <a:schemeClr val="accent6">
                <a:alpha val="50000"/>
              </a:schemeClr>
            </a:solidFill>
            <a:ln>
              <a:solidFill>
                <a:schemeClr val="accent6"/>
              </a:solidFill>
            </a:ln>
          </c:spPr>
          <c:invertIfNegative val="0"/>
          <c:dLbls>
            <c:dLbl>
              <c:idx val="0"/>
              <c:layout>
                <c:manualLayout>
                  <c:x val="-5.6283731847440066E-2"/>
                  <c:y val="1.4245014245013201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7-A243-D64C-9ECF-F705B8ED15F4}"/>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'bubble chart - multiple series'!$C$29</c:f>
              <c:numCache>
                <c:formatCode>_(* #,##0.00_);_(* \(#,##0.00\);_(* "-"??_);_(@_)</c:formatCode>
                <c:ptCount val="1"/>
                <c:pt idx="0">
                  <c:v>337.79680006449433</c:v>
                </c:pt>
              </c:numCache>
            </c:numRef>
          </c:xVal>
          <c:yVal>
            <c:numRef>
              <c:f>'bubble chart - multiple series'!$D$29</c:f>
              <c:numCache>
                <c:formatCode>0.0%</c:formatCode>
                <c:ptCount val="1"/>
                <c:pt idx="0">
                  <c:v>5.1391762192064094E-2</c:v>
                </c:pt>
              </c:numCache>
            </c:numRef>
          </c:yVal>
          <c:bubbleSize>
            <c:numRef>
              <c:f>'bubble chart - multiple series'!$E$29</c:f>
              <c:numCache>
                <c:formatCode>_(* #,##0_);_(* \(#,##0\);_(* "-"??_);_(@_)</c:formatCode>
                <c:ptCount val="1"/>
                <c:pt idx="0">
                  <c:v>22576.448143214442</c:v>
                </c:pt>
              </c:numCache>
            </c:numRef>
          </c:bubbleSize>
          <c:bubble3D val="0"/>
          <c:extLst>
            <c:ext xmlns:c16="http://schemas.microsoft.com/office/drawing/2014/chart" uri="{C3380CC4-5D6E-409C-BE32-E72D297353CC}">
              <c16:uniqueId val="{00000028-A243-D64C-9ECF-F705B8ED15F4}"/>
            </c:ext>
          </c:extLst>
        </c:ser>
        <c:ser>
          <c:idx val="27"/>
          <c:order val="27"/>
          <c:tx>
            <c:strRef>
              <c:f>'bubble chart - multiple series'!$B$30</c:f>
              <c:strCache>
                <c:ptCount val="1"/>
                <c:pt idx="0">
                  <c:v>Ukraine</c:v>
                </c:pt>
              </c:strCache>
            </c:strRef>
          </c:tx>
          <c:invertIfNegative val="0"/>
          <c:xVal>
            <c:numRef>
              <c:f>'bubble chart - multiple series'!$C$30</c:f>
              <c:numCache>
                <c:formatCode>_(* #,##0.00_);_(* \(#,##0.00\);_(* "-"??_);_(@_)</c:formatCode>
                <c:ptCount val="1"/>
                <c:pt idx="0">
                  <c:v>17.320082318419864</c:v>
                </c:pt>
              </c:numCache>
            </c:numRef>
          </c:xVal>
          <c:yVal>
            <c:numRef>
              <c:f>'bubble chart - multiple series'!$C$30</c:f>
              <c:numCache>
                <c:formatCode>_(* #,##0.00_);_(* \(#,##0.00\);_(* "-"??_);_(@_)</c:formatCode>
                <c:ptCount val="1"/>
                <c:pt idx="0">
                  <c:v>17.320082318419864</c:v>
                </c:pt>
              </c:numCache>
            </c:numRef>
          </c:yVal>
          <c:bubbleSize>
            <c:numRef>
              <c:f>'bubble chart - multiple series'!$D$30</c:f>
              <c:numCache>
                <c:formatCode>0.0%</c:formatCode>
                <c:ptCount val="1"/>
                <c:pt idx="0">
                  <c:v>0.26455939666704764</c:v>
                </c:pt>
              </c:numCache>
            </c:numRef>
          </c:bubbleSize>
          <c:bubble3D val="0"/>
          <c:extLst>
            <c:ext xmlns:c16="http://schemas.microsoft.com/office/drawing/2014/chart" uri="{C3380CC4-5D6E-409C-BE32-E72D297353CC}">
              <c16:uniqueId val="{00000029-A243-D64C-9ECF-F705B8ED15F4}"/>
            </c:ext>
          </c:extLst>
        </c:ser>
        <c:dLbls>
          <c:showLegendKey val="0"/>
          <c:showVal val="0"/>
          <c:showCatName val="0"/>
          <c:showSerName val="0"/>
          <c:showPercent val="0"/>
          <c:showBubbleSize val="0"/>
        </c:dLbls>
        <c:bubbleScale val="150"/>
        <c:showNegBubbles val="0"/>
        <c:axId val="327279360"/>
        <c:axId val="327280896"/>
      </c:bubbleChart>
      <c:valAx>
        <c:axId val="327279360"/>
        <c:scaling>
          <c:orientation val="minMax"/>
          <c:max val="400"/>
          <c:min val="0"/>
        </c:scaling>
        <c:delete val="0"/>
        <c:axPos val="b"/>
        <c:majorGridlines>
          <c:spPr>
            <a:ln>
              <a:noFill/>
            </a:ln>
          </c:spPr>
        </c:majorGridlines>
        <c:numFmt formatCode="_(* #,##0_);_(* \(#,##0\);_(* &quot;-&quot;_);_(@_)" sourceLinked="0"/>
        <c:majorTickMark val="out"/>
        <c:minorTickMark val="none"/>
        <c:tickLblPos val="nextTo"/>
        <c:txPr>
          <a:bodyPr/>
          <a:lstStyle/>
          <a:p>
            <a:pPr>
              <a:defRPr>
                <a:solidFill>
                  <a:schemeClr val="tx1">
                    <a:lumMod val="85000"/>
                    <a:lumOff val="15000"/>
                  </a:schemeClr>
                </a:solidFill>
              </a:defRPr>
            </a:pPr>
            <a:endParaRPr lang="en-US"/>
          </a:p>
        </c:txPr>
        <c:crossAx val="327280896"/>
        <c:crosses val="autoZero"/>
        <c:crossBetween val="midCat"/>
      </c:valAx>
      <c:valAx>
        <c:axId val="327280896"/>
        <c:scaling>
          <c:orientation val="minMax"/>
          <c:max val="0.4"/>
          <c:min val="-0.1"/>
        </c:scaling>
        <c:delete val="0"/>
        <c:axPos val="l"/>
        <c:majorGridlines>
          <c:spPr>
            <a:ln>
              <a:noFill/>
            </a:ln>
          </c:spPr>
        </c:majorGridlines>
        <c:numFmt formatCode="0%" sourceLinked="0"/>
        <c:majorTickMark val="out"/>
        <c:minorTickMark val="none"/>
        <c:tickLblPos val="nextTo"/>
        <c:txPr>
          <a:bodyPr/>
          <a:lstStyle/>
          <a:p>
            <a:pPr>
              <a:defRPr>
                <a:solidFill>
                  <a:schemeClr val="tx1">
                    <a:lumMod val="85000"/>
                    <a:lumOff val="15000"/>
                  </a:schemeClr>
                </a:solidFill>
              </a:defRPr>
            </a:pPr>
            <a:endParaRPr lang="en-US"/>
          </a:p>
        </c:txPr>
        <c:crossAx val="327279360"/>
        <c:crosses val="autoZero"/>
        <c:crossBetween val="midCat"/>
      </c:valAx>
    </c:plotArea>
    <c:plotVisOnly val="1"/>
    <c:dispBlanksAs val="gap"/>
    <c:showDLblsOverMax val="0"/>
  </c:chart>
  <c:spPr>
    <a:noFill/>
    <a:ln w="12700">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chemeClr val="tx1"/>
                </a:solidFill>
              </a:rPr>
              <a:t>Europe:</a:t>
            </a:r>
            <a:r>
              <a:rPr lang="en-US" sz="1800" b="1" baseline="0">
                <a:solidFill>
                  <a:schemeClr val="tx1"/>
                </a:solidFill>
              </a:rPr>
              <a:t> Digital Ad Spend by Format (€bn)</a:t>
            </a:r>
            <a:endParaRPr lang="en-US" sz="1800" b="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369187572868039E-2"/>
          <c:y val="0.18627520611879148"/>
          <c:w val="0.91775715993602891"/>
          <c:h val="0.63654875529172195"/>
        </c:manualLayout>
      </c:layout>
      <c:barChart>
        <c:barDir val="col"/>
        <c:grouping val="clustered"/>
        <c:varyColors val="0"/>
        <c:ser>
          <c:idx val="0"/>
          <c:order val="0"/>
          <c:tx>
            <c:strRef>
              <c:f>CountrySummary_2019!$AB$13</c:f>
              <c:strCache>
                <c:ptCount val="1"/>
                <c:pt idx="0">
                  <c:v>2019</c:v>
                </c:pt>
              </c:strCache>
            </c:strRef>
          </c:tx>
          <c:spPr>
            <a:solidFill>
              <a:schemeClr val="bg2">
                <a:lumMod val="75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3-269A-F84D-B799-B04107452D6A}"/>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4-269A-F84D-B799-B04107452D6A}"/>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6-269A-F84D-B799-B04107452D6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CountrySummary_2019!$AA$14:$AA$16</c:f>
              <c:strCache>
                <c:ptCount val="3"/>
                <c:pt idx="0">
                  <c:v>Classifieds, Directories, Affiliate</c:v>
                </c:pt>
                <c:pt idx="1">
                  <c:v>Search</c:v>
                </c:pt>
                <c:pt idx="2">
                  <c:v>Display</c:v>
                </c:pt>
              </c:strCache>
            </c:strRef>
          </c:cat>
          <c:val>
            <c:numRef>
              <c:f>CountrySummary_2019!$AB$14:$AB$16</c:f>
              <c:numCache>
                <c:formatCode>#,##0</c:formatCode>
                <c:ptCount val="3"/>
                <c:pt idx="0">
                  <c:v>8.132801397249894</c:v>
                </c:pt>
                <c:pt idx="1">
                  <c:v>28.043477877728815</c:v>
                </c:pt>
                <c:pt idx="2">
                  <c:v>29.100937394612551</c:v>
                </c:pt>
              </c:numCache>
            </c:numRef>
          </c:val>
          <c:extLst>
            <c:ext xmlns:c16="http://schemas.microsoft.com/office/drawing/2014/chart" uri="{C3380CC4-5D6E-409C-BE32-E72D297353CC}">
              <c16:uniqueId val="{00000000-269A-F84D-B799-B04107452D6A}"/>
            </c:ext>
          </c:extLst>
        </c:ser>
        <c:ser>
          <c:idx val="1"/>
          <c:order val="1"/>
          <c:tx>
            <c:strRef>
              <c:f>CountrySummary_2019!$AC$13</c:f>
              <c:strCache>
                <c:ptCount val="1"/>
                <c:pt idx="0">
                  <c:v>2020</c:v>
                </c:pt>
              </c:strCache>
            </c:strRef>
          </c:tx>
          <c:spPr>
            <a:solidFill>
              <a:schemeClr val="accent2"/>
            </a:solidFill>
            <a:ln>
              <a:noFill/>
            </a:ln>
            <a:effectLst/>
          </c:spPr>
          <c:invertIfNegative val="0"/>
          <c:dPt>
            <c:idx val="0"/>
            <c:invertIfNegative val="0"/>
            <c:bubble3D val="0"/>
            <c:spPr>
              <a:solidFill>
                <a:schemeClr val="bg2">
                  <a:lumMod val="50000"/>
                </a:schemeClr>
              </a:solidFill>
              <a:ln>
                <a:noFill/>
              </a:ln>
              <a:effectLst/>
            </c:spPr>
            <c:extLst>
              <c:ext xmlns:c16="http://schemas.microsoft.com/office/drawing/2014/chart" uri="{C3380CC4-5D6E-409C-BE32-E72D297353CC}">
                <c16:uniqueId val="{00000002-269A-F84D-B799-B04107452D6A}"/>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5-269A-F84D-B799-B04107452D6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CountrySummary_2019!$AA$14:$AA$16</c:f>
              <c:strCache>
                <c:ptCount val="3"/>
                <c:pt idx="0">
                  <c:v>Classifieds, Directories, Affiliate</c:v>
                </c:pt>
                <c:pt idx="1">
                  <c:v>Search</c:v>
                </c:pt>
                <c:pt idx="2">
                  <c:v>Display</c:v>
                </c:pt>
              </c:strCache>
            </c:strRef>
          </c:cat>
          <c:val>
            <c:numRef>
              <c:f>CountrySummary_2019!$AC$14:$AC$16</c:f>
              <c:numCache>
                <c:formatCode>#,##0</c:formatCode>
                <c:ptCount val="3"/>
                <c:pt idx="0">
                  <c:v>7.3929761483734255</c:v>
                </c:pt>
                <c:pt idx="1">
                  <c:v>30.234950578136832</c:v>
                </c:pt>
                <c:pt idx="2">
                  <c:v>31.743794724346461</c:v>
                </c:pt>
              </c:numCache>
            </c:numRef>
          </c:val>
          <c:extLst>
            <c:ext xmlns:c16="http://schemas.microsoft.com/office/drawing/2014/chart" uri="{C3380CC4-5D6E-409C-BE32-E72D297353CC}">
              <c16:uniqueId val="{00000001-269A-F84D-B799-B04107452D6A}"/>
            </c:ext>
          </c:extLst>
        </c:ser>
        <c:dLbls>
          <c:showLegendKey val="0"/>
          <c:showVal val="0"/>
          <c:showCatName val="0"/>
          <c:showSerName val="0"/>
          <c:showPercent val="0"/>
          <c:showBubbleSize val="0"/>
        </c:dLbls>
        <c:gapWidth val="150"/>
        <c:axId val="745399439"/>
        <c:axId val="1541163567"/>
      </c:barChart>
      <c:catAx>
        <c:axId val="74539943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41163567"/>
        <c:crosses val="autoZero"/>
        <c:auto val="1"/>
        <c:lblAlgn val="ctr"/>
        <c:lblOffset val="100"/>
        <c:noMultiLvlLbl val="0"/>
      </c:catAx>
      <c:valAx>
        <c:axId val="15411635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453994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solidFill>
                  <a:schemeClr val="tx1"/>
                </a:solidFill>
                <a:effectLst/>
              </a:rPr>
              <a:t>Europe: Social vs Other Display (€bn)</a:t>
            </a:r>
            <a:endParaRPr lang="en-GB">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782619413910466E-2"/>
          <c:y val="0.18971186238054116"/>
          <c:w val="0.8967279129179937"/>
          <c:h val="0.67981903633547691"/>
        </c:manualLayout>
      </c:layout>
      <c:barChart>
        <c:barDir val="col"/>
        <c:grouping val="clustered"/>
        <c:varyColors val="0"/>
        <c:ser>
          <c:idx val="0"/>
          <c:order val="0"/>
          <c:tx>
            <c:strRef>
              <c:f>CountrySummary_2019!$AB$19</c:f>
              <c:strCache>
                <c:ptCount val="1"/>
                <c:pt idx="0">
                  <c:v>2019</c:v>
                </c:pt>
              </c:strCache>
            </c:strRef>
          </c:tx>
          <c:spPr>
            <a:solidFill>
              <a:schemeClr val="accent2">
                <a:lumMod val="20000"/>
                <a:lumOff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CountrySummary_2019!$AA$20:$AA$21</c:f>
              <c:strCache>
                <c:ptCount val="2"/>
                <c:pt idx="0">
                  <c:v>Social</c:v>
                </c:pt>
                <c:pt idx="1">
                  <c:v>Other Display</c:v>
                </c:pt>
              </c:strCache>
            </c:strRef>
          </c:cat>
          <c:val>
            <c:numRef>
              <c:f>CountrySummary_2019!$AB$20:$AB$21</c:f>
              <c:numCache>
                <c:formatCode>General</c:formatCode>
                <c:ptCount val="2"/>
                <c:pt idx="0">
                  <c:v>13.914891873791253</c:v>
                </c:pt>
                <c:pt idx="1">
                  <c:v>15.191804433012392</c:v>
                </c:pt>
              </c:numCache>
            </c:numRef>
          </c:val>
          <c:extLst>
            <c:ext xmlns:c16="http://schemas.microsoft.com/office/drawing/2014/chart" uri="{C3380CC4-5D6E-409C-BE32-E72D297353CC}">
              <c16:uniqueId val="{00000000-94A1-6F49-BE5B-7D0C9557FE80}"/>
            </c:ext>
          </c:extLst>
        </c:ser>
        <c:ser>
          <c:idx val="1"/>
          <c:order val="1"/>
          <c:tx>
            <c:strRef>
              <c:f>CountrySummary_2019!$AC$19</c:f>
              <c:strCache>
                <c:ptCount val="1"/>
                <c:pt idx="0">
                  <c:v>2020</c:v>
                </c:pt>
              </c:strCache>
            </c:strRef>
          </c:tx>
          <c:spPr>
            <a:solidFill>
              <a:schemeClr val="accent2">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CountrySummary_2019!$AA$20:$AA$21</c:f>
              <c:strCache>
                <c:ptCount val="2"/>
                <c:pt idx="0">
                  <c:v>Social</c:v>
                </c:pt>
                <c:pt idx="1">
                  <c:v>Other Display</c:v>
                </c:pt>
              </c:strCache>
            </c:strRef>
          </c:cat>
          <c:val>
            <c:numRef>
              <c:f>CountrySummary_2019!$AC$20:$AC$21</c:f>
              <c:numCache>
                <c:formatCode>General</c:formatCode>
                <c:ptCount val="2"/>
                <c:pt idx="0">
                  <c:v>16.131617378805256</c:v>
                </c:pt>
                <c:pt idx="1">
                  <c:v>15.630653124842517</c:v>
                </c:pt>
              </c:numCache>
            </c:numRef>
          </c:val>
          <c:extLst>
            <c:ext xmlns:c16="http://schemas.microsoft.com/office/drawing/2014/chart" uri="{C3380CC4-5D6E-409C-BE32-E72D297353CC}">
              <c16:uniqueId val="{00000001-94A1-6F49-BE5B-7D0C9557FE80}"/>
            </c:ext>
          </c:extLst>
        </c:ser>
        <c:dLbls>
          <c:showLegendKey val="0"/>
          <c:showVal val="0"/>
          <c:showCatName val="0"/>
          <c:showSerName val="0"/>
          <c:showPercent val="0"/>
          <c:showBubbleSize val="0"/>
        </c:dLbls>
        <c:gapWidth val="150"/>
        <c:axId val="2128851359"/>
        <c:axId val="1322390991"/>
      </c:barChart>
      <c:catAx>
        <c:axId val="212885135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22390991"/>
        <c:crosses val="autoZero"/>
        <c:auto val="1"/>
        <c:lblAlgn val="ctr"/>
        <c:lblOffset val="100"/>
        <c:noMultiLvlLbl val="0"/>
      </c:catAx>
      <c:valAx>
        <c:axId val="1322390991"/>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28851359"/>
        <c:crosses val="autoZero"/>
        <c:crossBetween val="between"/>
        <c:majorUnit val="5"/>
        <c:min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CountrySummary_2019!$O$42</c:f>
              <c:strCache>
                <c:ptCount val="1"/>
                <c:pt idx="0">
                  <c:v>Search</c:v>
                </c:pt>
              </c:strCache>
            </c:strRef>
          </c:tx>
          <c:spPr>
            <a:solidFill>
              <a:schemeClr val="accent1"/>
            </a:solidFill>
            <a:ln>
              <a:noFill/>
            </a:ln>
            <a:effectLst/>
          </c:spPr>
          <c:invertIfNegative val="0"/>
          <c:cat>
            <c:numRef>
              <c:f>CountrySummary_2019!$N$43</c:f>
              <c:numCache>
                <c:formatCode>General</c:formatCode>
                <c:ptCount val="1"/>
                <c:pt idx="0">
                  <c:v>2020</c:v>
                </c:pt>
              </c:numCache>
            </c:numRef>
          </c:cat>
          <c:val>
            <c:numRef>
              <c:f>CountrySummary_2019!$O$43</c:f>
              <c:numCache>
                <c:formatCode>#,##0</c:formatCode>
                <c:ptCount val="1"/>
                <c:pt idx="0">
                  <c:v>30253.245739260532</c:v>
                </c:pt>
              </c:numCache>
            </c:numRef>
          </c:val>
          <c:extLst>
            <c:ext xmlns:c16="http://schemas.microsoft.com/office/drawing/2014/chart" uri="{C3380CC4-5D6E-409C-BE32-E72D297353CC}">
              <c16:uniqueId val="{00000000-CFA3-1948-933E-5505C9330908}"/>
            </c:ext>
          </c:extLst>
        </c:ser>
        <c:ser>
          <c:idx val="1"/>
          <c:order val="1"/>
          <c:tx>
            <c:strRef>
              <c:f>CountrySummary_2019!$P$42</c:f>
              <c:strCache>
                <c:ptCount val="1"/>
                <c:pt idx="0">
                  <c:v>Social</c:v>
                </c:pt>
              </c:strCache>
            </c:strRef>
          </c:tx>
          <c:spPr>
            <a:solidFill>
              <a:schemeClr val="accent2"/>
            </a:solidFill>
            <a:ln>
              <a:noFill/>
            </a:ln>
            <a:effectLst/>
          </c:spPr>
          <c:invertIfNegative val="0"/>
          <c:cat>
            <c:numRef>
              <c:f>CountrySummary_2019!$N$43</c:f>
              <c:numCache>
                <c:formatCode>General</c:formatCode>
                <c:ptCount val="1"/>
                <c:pt idx="0">
                  <c:v>2020</c:v>
                </c:pt>
              </c:numCache>
            </c:numRef>
          </c:cat>
          <c:val>
            <c:numRef>
              <c:f>CountrySummary_2019!$P$43</c:f>
              <c:numCache>
                <c:formatCode>General</c:formatCode>
                <c:ptCount val="1"/>
                <c:pt idx="0">
                  <c:v>16131.617378805257</c:v>
                </c:pt>
              </c:numCache>
            </c:numRef>
          </c:val>
          <c:extLst>
            <c:ext xmlns:c16="http://schemas.microsoft.com/office/drawing/2014/chart" uri="{C3380CC4-5D6E-409C-BE32-E72D297353CC}">
              <c16:uniqueId val="{00000001-CFA3-1948-933E-5505C9330908}"/>
            </c:ext>
          </c:extLst>
        </c:ser>
        <c:ser>
          <c:idx val="2"/>
          <c:order val="2"/>
          <c:tx>
            <c:strRef>
              <c:f>CountrySummary_2019!$Q$42</c:f>
              <c:strCache>
                <c:ptCount val="1"/>
                <c:pt idx="0">
                  <c:v>Display (excluding social)</c:v>
                </c:pt>
              </c:strCache>
            </c:strRef>
          </c:tx>
          <c:spPr>
            <a:solidFill>
              <a:schemeClr val="accent2">
                <a:lumMod val="40000"/>
                <a:lumOff val="60000"/>
              </a:schemeClr>
            </a:solidFill>
            <a:ln>
              <a:noFill/>
            </a:ln>
            <a:effectLst/>
          </c:spPr>
          <c:invertIfNegative val="0"/>
          <c:cat>
            <c:numRef>
              <c:f>CountrySummary_2019!$N$43</c:f>
              <c:numCache>
                <c:formatCode>General</c:formatCode>
                <c:ptCount val="1"/>
                <c:pt idx="0">
                  <c:v>2020</c:v>
                </c:pt>
              </c:numCache>
            </c:numRef>
          </c:cat>
          <c:val>
            <c:numRef>
              <c:f>CountrySummary_2019!$Q$43</c:f>
              <c:numCache>
                <c:formatCode>General</c:formatCode>
                <c:ptCount val="1"/>
                <c:pt idx="0">
                  <c:v>15630.653124842518</c:v>
                </c:pt>
              </c:numCache>
            </c:numRef>
          </c:val>
          <c:extLst>
            <c:ext xmlns:c16="http://schemas.microsoft.com/office/drawing/2014/chart" uri="{C3380CC4-5D6E-409C-BE32-E72D297353CC}">
              <c16:uniqueId val="{00000002-CFA3-1948-933E-5505C9330908}"/>
            </c:ext>
          </c:extLst>
        </c:ser>
        <c:ser>
          <c:idx val="3"/>
          <c:order val="3"/>
          <c:tx>
            <c:strRef>
              <c:f>CountrySummary_2019!$R$42</c:f>
              <c:strCache>
                <c:ptCount val="1"/>
                <c:pt idx="0">
                  <c:v>Classifieds &amp; Directories</c:v>
                </c:pt>
              </c:strCache>
            </c:strRef>
          </c:tx>
          <c:spPr>
            <a:solidFill>
              <a:schemeClr val="accent4"/>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5-CFA3-1948-933E-5505C9330908}"/>
              </c:ext>
            </c:extLst>
          </c:dPt>
          <c:cat>
            <c:numRef>
              <c:f>CountrySummary_2019!$N$43</c:f>
              <c:numCache>
                <c:formatCode>General</c:formatCode>
                <c:ptCount val="1"/>
                <c:pt idx="0">
                  <c:v>2020</c:v>
                </c:pt>
              </c:numCache>
            </c:numRef>
          </c:cat>
          <c:val>
            <c:numRef>
              <c:f>CountrySummary_2019!$R$43</c:f>
              <c:numCache>
                <c:formatCode>#,##0</c:formatCode>
                <c:ptCount val="1"/>
                <c:pt idx="0">
                  <c:v>7392.3230651506601</c:v>
                </c:pt>
              </c:numCache>
            </c:numRef>
          </c:val>
          <c:extLst>
            <c:ext xmlns:c16="http://schemas.microsoft.com/office/drawing/2014/chart" uri="{C3380CC4-5D6E-409C-BE32-E72D297353CC}">
              <c16:uniqueId val="{00000003-CFA3-1948-933E-5505C9330908}"/>
            </c:ext>
          </c:extLst>
        </c:ser>
        <c:dLbls>
          <c:showLegendKey val="0"/>
          <c:showVal val="0"/>
          <c:showCatName val="0"/>
          <c:showSerName val="0"/>
          <c:showPercent val="0"/>
          <c:showBubbleSize val="0"/>
        </c:dLbls>
        <c:gapWidth val="150"/>
        <c:overlap val="100"/>
        <c:axId val="446804367"/>
        <c:axId val="447652015"/>
      </c:barChart>
      <c:catAx>
        <c:axId val="446804367"/>
        <c:scaling>
          <c:orientation val="minMax"/>
        </c:scaling>
        <c:delete val="1"/>
        <c:axPos val="l"/>
        <c:numFmt formatCode="General" sourceLinked="1"/>
        <c:majorTickMark val="none"/>
        <c:minorTickMark val="none"/>
        <c:tickLblPos val="nextTo"/>
        <c:crossAx val="447652015"/>
        <c:crosses val="autoZero"/>
        <c:auto val="1"/>
        <c:lblAlgn val="ctr"/>
        <c:lblOffset val="100"/>
        <c:noMultiLvlLbl val="0"/>
      </c:catAx>
      <c:valAx>
        <c:axId val="447652015"/>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446804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chemeClr val="tx1"/>
                </a:solidFill>
              </a:rPr>
              <a:t>Digital Ad Spend Split by Format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shre_formats!$B$11</c:f>
              <c:strCache>
                <c:ptCount val="1"/>
                <c:pt idx="0">
                  <c:v>Display</c:v>
                </c:pt>
              </c:strCache>
            </c:strRef>
          </c:tx>
          <c:spPr>
            <a:solidFill>
              <a:srgbClr val="17264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shre_formats!$C$10:$Q$10</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shre_formats!$C$11:$Q$11</c:f>
              <c:numCache>
                <c:formatCode>0.0%</c:formatCode>
                <c:ptCount val="15"/>
                <c:pt idx="0">
                  <c:v>0.46799999999999992</c:v>
                </c:pt>
                <c:pt idx="1">
                  <c:v>0.47599999999999998</c:v>
                </c:pt>
                <c:pt idx="2">
                  <c:v>0.44500000000000006</c:v>
                </c:pt>
                <c:pt idx="3">
                  <c:v>0.33800000000000008</c:v>
                </c:pt>
                <c:pt idx="4">
                  <c:v>0.31300000000000006</c:v>
                </c:pt>
                <c:pt idx="5">
                  <c:v>0.33299999999999996</c:v>
                </c:pt>
                <c:pt idx="6">
                  <c:v>0.32699999999999996</c:v>
                </c:pt>
                <c:pt idx="7">
                  <c:v>0.33999999999999997</c:v>
                </c:pt>
                <c:pt idx="8">
                  <c:v>0.377</c:v>
                </c:pt>
                <c:pt idx="9">
                  <c:v>0.36899999999999999</c:v>
                </c:pt>
                <c:pt idx="10">
                  <c:v>0.39599999999999996</c:v>
                </c:pt>
                <c:pt idx="11">
                  <c:v>0.40896919863942777</c:v>
                </c:pt>
                <c:pt idx="12">
                  <c:v>0.44941766717162429</c:v>
                </c:pt>
                <c:pt idx="13">
                  <c:v>0.44585812970415023</c:v>
                </c:pt>
                <c:pt idx="14">
                  <c:v>0.4576179120441205</c:v>
                </c:pt>
              </c:numCache>
            </c:numRef>
          </c:val>
          <c:extLst>
            <c:ext xmlns:c16="http://schemas.microsoft.com/office/drawing/2014/chart" uri="{C3380CC4-5D6E-409C-BE32-E72D297353CC}">
              <c16:uniqueId val="{00000000-AB4F-9248-A454-24E8412F6E1A}"/>
            </c:ext>
          </c:extLst>
        </c:ser>
        <c:ser>
          <c:idx val="1"/>
          <c:order val="1"/>
          <c:tx>
            <c:strRef>
              <c:f>shre_formats!$B$12</c:f>
              <c:strCache>
                <c:ptCount val="1"/>
                <c:pt idx="0">
                  <c:v>Classifieds &amp; Directories</c:v>
                </c:pt>
              </c:strCache>
            </c:strRef>
          </c:tx>
          <c:spPr>
            <a:solidFill>
              <a:srgbClr val="B0B1B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shre_formats!$C$10:$Q$10</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shre_formats!$C$12:$Q$12</c:f>
              <c:numCache>
                <c:formatCode>0.00%</c:formatCode>
                <c:ptCount val="15"/>
                <c:pt idx="0">
                  <c:v>0.193</c:v>
                </c:pt>
                <c:pt idx="1">
                  <c:v>0.183</c:v>
                </c:pt>
                <c:pt idx="2">
                  <c:v>0.189</c:v>
                </c:pt>
                <c:pt idx="3">
                  <c:v>0.189</c:v>
                </c:pt>
                <c:pt idx="4">
                  <c:v>0.20699999999999999</c:v>
                </c:pt>
                <c:pt idx="5">
                  <c:v>0.19600000000000001</c:v>
                </c:pt>
                <c:pt idx="6">
                  <c:v>0.185</c:v>
                </c:pt>
                <c:pt idx="7">
                  <c:v>0.16800000000000001</c:v>
                </c:pt>
                <c:pt idx="8">
                  <c:v>0.156</c:v>
                </c:pt>
                <c:pt idx="9">
                  <c:v>0.16400000000000001</c:v>
                </c:pt>
                <c:pt idx="10">
                  <c:v>0.152</c:v>
                </c:pt>
                <c:pt idx="11" formatCode="0.0%">
                  <c:v>0.13208913399442945</c:v>
                </c:pt>
                <c:pt idx="12" formatCode="0.0%">
                  <c:v>0.126</c:v>
                </c:pt>
                <c:pt idx="13" formatCode="0.0%">
                  <c:v>0.12457018462016453</c:v>
                </c:pt>
                <c:pt idx="14" formatCode="0.0%">
                  <c:v>0.10650559272333285</c:v>
                </c:pt>
              </c:numCache>
            </c:numRef>
          </c:val>
          <c:extLst>
            <c:ext xmlns:c16="http://schemas.microsoft.com/office/drawing/2014/chart" uri="{C3380CC4-5D6E-409C-BE32-E72D297353CC}">
              <c16:uniqueId val="{00000001-AB4F-9248-A454-24E8412F6E1A}"/>
            </c:ext>
          </c:extLst>
        </c:ser>
        <c:ser>
          <c:idx val="2"/>
          <c:order val="2"/>
          <c:tx>
            <c:strRef>
              <c:f>shre_formats!$B$13</c:f>
              <c:strCache>
                <c:ptCount val="1"/>
                <c:pt idx="0">
                  <c:v>Search</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shre_formats!$C$10:$Q$10</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shre_formats!$C$13:$Q$13</c:f>
              <c:numCache>
                <c:formatCode>0.0%</c:formatCode>
                <c:ptCount val="15"/>
                <c:pt idx="0">
                  <c:v>0.33900000000000002</c:v>
                </c:pt>
                <c:pt idx="1">
                  <c:v>0.34100000000000003</c:v>
                </c:pt>
                <c:pt idx="2">
                  <c:v>0.36599999999999999</c:v>
                </c:pt>
                <c:pt idx="3">
                  <c:v>0.47299999999999998</c:v>
                </c:pt>
                <c:pt idx="4">
                  <c:v>0.48</c:v>
                </c:pt>
                <c:pt idx="5">
                  <c:v>0.47099999999999997</c:v>
                </c:pt>
                <c:pt idx="6">
                  <c:v>0.48799999999999999</c:v>
                </c:pt>
                <c:pt idx="7">
                  <c:v>0.49199999999999999</c:v>
                </c:pt>
                <c:pt idx="8">
                  <c:v>0.46700000000000003</c:v>
                </c:pt>
                <c:pt idx="9">
                  <c:v>0.46700000000000003</c:v>
                </c:pt>
                <c:pt idx="10">
                  <c:v>0.45200000000000001</c:v>
                </c:pt>
                <c:pt idx="11">
                  <c:v>0.45894166736614284</c:v>
                </c:pt>
                <c:pt idx="12">
                  <c:v>0.43482871660402467</c:v>
                </c:pt>
                <c:pt idx="13">
                  <c:v>0.42957168567568516</c:v>
                </c:pt>
                <c:pt idx="14">
                  <c:v>0.43587649523254673</c:v>
                </c:pt>
              </c:numCache>
            </c:numRef>
          </c:val>
          <c:extLst>
            <c:ext xmlns:c16="http://schemas.microsoft.com/office/drawing/2014/chart" uri="{C3380CC4-5D6E-409C-BE32-E72D297353CC}">
              <c16:uniqueId val="{00000002-AB4F-9248-A454-24E8412F6E1A}"/>
            </c:ext>
          </c:extLst>
        </c:ser>
        <c:dLbls>
          <c:showLegendKey val="0"/>
          <c:showVal val="0"/>
          <c:showCatName val="0"/>
          <c:showSerName val="0"/>
          <c:showPercent val="0"/>
          <c:showBubbleSize val="0"/>
        </c:dLbls>
        <c:gapWidth val="2"/>
        <c:overlap val="100"/>
        <c:axId val="439182368"/>
        <c:axId val="438516560"/>
      </c:barChart>
      <c:catAx>
        <c:axId val="4391823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en-US"/>
          </a:p>
        </c:txPr>
        <c:crossAx val="438516560"/>
        <c:crosses val="autoZero"/>
        <c:auto val="1"/>
        <c:lblAlgn val="ctr"/>
        <c:lblOffset val="100"/>
        <c:noMultiLvlLbl val="0"/>
      </c:catAx>
      <c:valAx>
        <c:axId val="438516560"/>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en-US"/>
          </a:p>
        </c:txPr>
        <c:crossAx val="43918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solidFill>
                  <a:schemeClr val="tx1"/>
                </a:solidFill>
                <a:effectLst/>
              </a:rPr>
              <a:t>Europe: Digital Ad Spend Split by Format</a:t>
            </a:r>
            <a:endParaRPr lang="en-GB">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shre_formats!$B$4</c:f>
              <c:strCache>
                <c:ptCount val="1"/>
                <c:pt idx="0">
                  <c:v>Total Display</c:v>
                </c:pt>
              </c:strCache>
            </c:strRef>
          </c:tx>
          <c:spPr>
            <a:solidFill>
              <a:schemeClr val="accent2">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shre_formats!$C$3:$Q$3</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shre_formats!$C$4:$Q$4</c:f>
              <c:numCache>
                <c:formatCode>0.0%</c:formatCode>
                <c:ptCount val="15"/>
                <c:pt idx="0">
                  <c:v>0.46799999999999992</c:v>
                </c:pt>
                <c:pt idx="1">
                  <c:v>0.47599999999999998</c:v>
                </c:pt>
                <c:pt idx="2">
                  <c:v>0.44500000000000006</c:v>
                </c:pt>
                <c:pt idx="3">
                  <c:v>0.33800000000000008</c:v>
                </c:pt>
                <c:pt idx="4">
                  <c:v>0.31300000000000006</c:v>
                </c:pt>
                <c:pt idx="5">
                  <c:v>0.33299999999999996</c:v>
                </c:pt>
                <c:pt idx="6">
                  <c:v>0.32699999999999996</c:v>
                </c:pt>
                <c:pt idx="7">
                  <c:v>0.33999999999999997</c:v>
                </c:pt>
                <c:pt idx="8">
                  <c:v>0.377</c:v>
                </c:pt>
                <c:pt idx="9">
                  <c:v>0.36899999999999999</c:v>
                </c:pt>
                <c:pt idx="10">
                  <c:v>0.39599999999999996</c:v>
                </c:pt>
              </c:numCache>
            </c:numRef>
          </c:val>
          <c:extLst>
            <c:ext xmlns:c16="http://schemas.microsoft.com/office/drawing/2014/chart" uri="{C3380CC4-5D6E-409C-BE32-E72D297353CC}">
              <c16:uniqueId val="{00000000-AB4F-9248-A454-24E8412F6E1A}"/>
            </c:ext>
          </c:extLst>
        </c:ser>
        <c:ser>
          <c:idx val="1"/>
          <c:order val="1"/>
          <c:tx>
            <c:strRef>
              <c:f>shre_formats!$B$5</c:f>
              <c:strCache>
                <c:ptCount val="1"/>
                <c:pt idx="0">
                  <c:v>Social</c:v>
                </c:pt>
              </c:strCache>
            </c:strRef>
          </c:tx>
          <c:spPr>
            <a:solidFill>
              <a:schemeClr val="accent2">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shre_formats!$C$3:$Q$3</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shre_formats!$C$5:$Q$5</c:f>
              <c:numCache>
                <c:formatCode>General</c:formatCode>
                <c:ptCount val="15"/>
                <c:pt idx="11" formatCode="0.0%">
                  <c:v>0.16072489506529511</c:v>
                </c:pt>
                <c:pt idx="12" formatCode="0.0%">
                  <c:v>0.19504726755248497</c:v>
                </c:pt>
                <c:pt idx="13" formatCode="0.0%">
                  <c:v>0.20967584533458131</c:v>
                </c:pt>
                <c:pt idx="14" formatCode="0.0%">
                  <c:v>0.22978618550932678</c:v>
                </c:pt>
              </c:numCache>
            </c:numRef>
          </c:val>
          <c:extLst>
            <c:ext xmlns:c16="http://schemas.microsoft.com/office/drawing/2014/chart" uri="{C3380CC4-5D6E-409C-BE32-E72D297353CC}">
              <c16:uniqueId val="{00000001-AB4F-9248-A454-24E8412F6E1A}"/>
            </c:ext>
          </c:extLst>
        </c:ser>
        <c:ser>
          <c:idx val="2"/>
          <c:order val="2"/>
          <c:tx>
            <c:strRef>
              <c:f>shre_formats!$B$6</c:f>
              <c:strCache>
                <c:ptCount val="1"/>
                <c:pt idx="0">
                  <c:v>Other Display</c:v>
                </c:pt>
              </c:strCache>
            </c:strRef>
          </c:tx>
          <c:spPr>
            <a:solidFill>
              <a:schemeClr val="accent2">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shre_formats!$C$3:$Q$3</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shre_formats!$C$6:$Q$6</c:f>
              <c:numCache>
                <c:formatCode>General</c:formatCode>
                <c:ptCount val="15"/>
                <c:pt idx="11" formatCode="0.0%">
                  <c:v>0.24824430357413266</c:v>
                </c:pt>
                <c:pt idx="12" formatCode="0.0%">
                  <c:v>0.25437039961913932</c:v>
                </c:pt>
                <c:pt idx="13" formatCode="0.0%">
                  <c:v>0.23612958080530078</c:v>
                </c:pt>
                <c:pt idx="14" formatCode="0.0%">
                  <c:v>0.22780365168152239</c:v>
                </c:pt>
              </c:numCache>
            </c:numRef>
          </c:val>
          <c:extLst>
            <c:ext xmlns:c16="http://schemas.microsoft.com/office/drawing/2014/chart" uri="{C3380CC4-5D6E-409C-BE32-E72D297353CC}">
              <c16:uniqueId val="{00000002-AB4F-9248-A454-24E8412F6E1A}"/>
            </c:ext>
          </c:extLst>
        </c:ser>
        <c:ser>
          <c:idx val="3"/>
          <c:order val="3"/>
          <c:tx>
            <c:strRef>
              <c:f>shre_formats!$B$7</c:f>
              <c:strCache>
                <c:ptCount val="1"/>
                <c:pt idx="0">
                  <c:v>Classifieds, Directories &amp; Affiliate</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shre_formats!$C$3:$Q$3</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shre_formats!$C$7:$Q$7</c:f>
              <c:numCache>
                <c:formatCode>0.0%</c:formatCode>
                <c:ptCount val="15"/>
                <c:pt idx="0">
                  <c:v>0.193</c:v>
                </c:pt>
                <c:pt idx="1">
                  <c:v>0.183</c:v>
                </c:pt>
                <c:pt idx="2">
                  <c:v>0.189</c:v>
                </c:pt>
                <c:pt idx="3">
                  <c:v>0.189</c:v>
                </c:pt>
                <c:pt idx="4">
                  <c:v>0.20699999999999999</c:v>
                </c:pt>
                <c:pt idx="5">
                  <c:v>0.19600000000000001</c:v>
                </c:pt>
                <c:pt idx="6">
                  <c:v>0.185</c:v>
                </c:pt>
                <c:pt idx="7">
                  <c:v>0.16800000000000001</c:v>
                </c:pt>
                <c:pt idx="8">
                  <c:v>0.156</c:v>
                </c:pt>
                <c:pt idx="9">
                  <c:v>0.16400000000000001</c:v>
                </c:pt>
                <c:pt idx="10">
                  <c:v>0.152</c:v>
                </c:pt>
                <c:pt idx="11">
                  <c:v>0.13208913399442945</c:v>
                </c:pt>
                <c:pt idx="12">
                  <c:v>0.126</c:v>
                </c:pt>
                <c:pt idx="13">
                  <c:v>0.12457018462016453</c:v>
                </c:pt>
                <c:pt idx="14">
                  <c:v>0.10650559272333285</c:v>
                </c:pt>
              </c:numCache>
            </c:numRef>
          </c:val>
          <c:extLst>
            <c:ext xmlns:c16="http://schemas.microsoft.com/office/drawing/2014/chart" uri="{C3380CC4-5D6E-409C-BE32-E72D297353CC}">
              <c16:uniqueId val="{00000001-5FE5-834E-B469-75441E81A306}"/>
            </c:ext>
          </c:extLst>
        </c:ser>
        <c:ser>
          <c:idx val="4"/>
          <c:order val="4"/>
          <c:tx>
            <c:strRef>
              <c:f>shre_formats!$B$8</c:f>
              <c:strCache>
                <c:ptCount val="1"/>
                <c:pt idx="0">
                  <c:v>Search</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shre_formats!$C$3:$Q$3</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shre_formats!$C$8:$Q$8</c:f>
              <c:numCache>
                <c:formatCode>0.0%</c:formatCode>
                <c:ptCount val="15"/>
                <c:pt idx="0">
                  <c:v>0.33900000000000002</c:v>
                </c:pt>
                <c:pt idx="1">
                  <c:v>0.34100000000000003</c:v>
                </c:pt>
                <c:pt idx="2">
                  <c:v>0.36599999999999999</c:v>
                </c:pt>
                <c:pt idx="3">
                  <c:v>0.47299999999999998</c:v>
                </c:pt>
                <c:pt idx="4">
                  <c:v>0.48</c:v>
                </c:pt>
                <c:pt idx="5">
                  <c:v>0.47099999999999997</c:v>
                </c:pt>
                <c:pt idx="6">
                  <c:v>0.48799999999999999</c:v>
                </c:pt>
                <c:pt idx="7">
                  <c:v>0.49199999999999999</c:v>
                </c:pt>
                <c:pt idx="8">
                  <c:v>0.46700000000000003</c:v>
                </c:pt>
                <c:pt idx="9">
                  <c:v>0.46700000000000003</c:v>
                </c:pt>
                <c:pt idx="10">
                  <c:v>0.45200000000000001</c:v>
                </c:pt>
                <c:pt idx="11">
                  <c:v>0.45894166736614284</c:v>
                </c:pt>
                <c:pt idx="12">
                  <c:v>0.43482871660402467</c:v>
                </c:pt>
                <c:pt idx="13">
                  <c:v>0.42957168567568516</c:v>
                </c:pt>
                <c:pt idx="14">
                  <c:v>0.43587649523254673</c:v>
                </c:pt>
              </c:numCache>
            </c:numRef>
          </c:val>
          <c:extLst>
            <c:ext xmlns:c16="http://schemas.microsoft.com/office/drawing/2014/chart" uri="{C3380CC4-5D6E-409C-BE32-E72D297353CC}">
              <c16:uniqueId val="{00000002-5FE5-834E-B469-75441E81A306}"/>
            </c:ext>
          </c:extLst>
        </c:ser>
        <c:dLbls>
          <c:showLegendKey val="0"/>
          <c:showVal val="0"/>
          <c:showCatName val="0"/>
          <c:showSerName val="0"/>
          <c:showPercent val="0"/>
          <c:showBubbleSize val="0"/>
        </c:dLbls>
        <c:gapWidth val="2"/>
        <c:overlap val="100"/>
        <c:axId val="439182368"/>
        <c:axId val="438516560"/>
      </c:barChart>
      <c:catAx>
        <c:axId val="4391823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en-US"/>
          </a:p>
        </c:txPr>
        <c:crossAx val="438516560"/>
        <c:crosses val="autoZero"/>
        <c:auto val="1"/>
        <c:lblAlgn val="ctr"/>
        <c:lblOffset val="100"/>
        <c:noMultiLvlLbl val="0"/>
      </c:catAx>
      <c:valAx>
        <c:axId val="438516560"/>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en-US"/>
          </a:p>
        </c:txPr>
        <c:crossAx val="43918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800" b="1" i="0" baseline="0">
                <a:solidFill>
                  <a:schemeClr val="tx1"/>
                </a:solidFill>
                <a:effectLst/>
              </a:rPr>
              <a:t>Europe: Total digital ad spend (€bn)</a:t>
            </a:r>
            <a:endParaRPr lang="en-GB">
              <a:solidFill>
                <a:schemeClr val="tx1"/>
              </a:solidFill>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size_over_time!$B$7</c:f>
              <c:strCache>
                <c:ptCount val="1"/>
                <c:pt idx="0">
                  <c:v>x</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size_over_time!$C$6:$Q$6</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size_over_time!$C$7:$Q$7</c:f>
              <c:numCache>
                <c:formatCode>General</c:formatCode>
                <c:ptCount val="15"/>
                <c:pt idx="0">
                  <c:v>7.6890437869229808</c:v>
                </c:pt>
                <c:pt idx="1">
                  <c:v>10.687770863822944</c:v>
                </c:pt>
                <c:pt idx="2">
                  <c:v>16.950804590023189</c:v>
                </c:pt>
                <c:pt idx="3">
                  <c:v>18.459426198535251</c:v>
                </c:pt>
                <c:pt idx="4">
                  <c:v>21.892879471462805</c:v>
                </c:pt>
                <c:pt idx="5">
                  <c:v>25.505204584254169</c:v>
                </c:pt>
                <c:pt idx="6">
                  <c:v>28.4383031114434</c:v>
                </c:pt>
                <c:pt idx="7">
                  <c:v>31.822461181705165</c:v>
                </c:pt>
                <c:pt idx="8">
                  <c:v>35.513866678782968</c:v>
                </c:pt>
                <c:pt idx="9">
                  <c:v>40.166183213703533</c:v>
                </c:pt>
                <c:pt idx="10">
                  <c:v>45.066457565775359</c:v>
                </c:pt>
                <c:pt idx="11">
                  <c:v>51.01522996445771</c:v>
                </c:pt>
                <c:pt idx="12">
                  <c:v>58.124451197902957</c:v>
                </c:pt>
                <c:pt idx="13">
                  <c:v>65.277216669591269</c:v>
                </c:pt>
                <c:pt idx="14">
                  <c:v>69.371721450856711</c:v>
                </c:pt>
              </c:numCache>
            </c:numRef>
          </c:val>
          <c:extLst>
            <c:ext xmlns:c16="http://schemas.microsoft.com/office/drawing/2014/chart" uri="{C3380CC4-5D6E-409C-BE32-E72D297353CC}">
              <c16:uniqueId val="{00000000-CCD9-E341-932A-4DB97DEF1E79}"/>
            </c:ext>
          </c:extLst>
        </c:ser>
        <c:dLbls>
          <c:showLegendKey val="0"/>
          <c:showVal val="0"/>
          <c:showCatName val="0"/>
          <c:showSerName val="0"/>
          <c:showPercent val="0"/>
          <c:showBubbleSize val="0"/>
        </c:dLbls>
        <c:gapWidth val="50"/>
        <c:overlap val="-27"/>
        <c:axId val="406766848"/>
        <c:axId val="406768480"/>
      </c:barChart>
      <c:catAx>
        <c:axId val="406766848"/>
        <c:scaling>
          <c:orientation val="minMax"/>
        </c:scaling>
        <c:delete val="0"/>
        <c:axPos val="b"/>
        <c:numFmt formatCode="General" sourceLinked="1"/>
        <c:majorTickMark val="none"/>
        <c:minorTickMark val="none"/>
        <c:tickLblPos val="nextTo"/>
        <c:spPr>
          <a:noFill/>
          <a:ln w="9525" cap="flat" cmpd="sng" algn="ctr">
            <a:solidFill>
              <a:srgbClr val="171725"/>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en-US"/>
          </a:p>
        </c:txPr>
        <c:crossAx val="406768480"/>
        <c:crosses val="autoZero"/>
        <c:auto val="1"/>
        <c:lblAlgn val="ctr"/>
        <c:lblOffset val="100"/>
        <c:noMultiLvlLbl val="0"/>
      </c:catAx>
      <c:valAx>
        <c:axId val="406768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en-US"/>
          </a:p>
        </c:txPr>
        <c:crossAx val="406766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chemeClr val="tx1"/>
                </a:solidFill>
              </a:rPr>
              <a:t>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'CountrySummary 2020 (€m)'!$J$92</c:f>
              <c:strCache>
                <c:ptCount val="1"/>
                <c:pt idx="0">
                  <c:v>2019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45-C241-832D-93704ED18B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45-C241-832D-93704ED18B7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'CountrySummary 2020 (€m)'!$I$93:$I$94</c:f>
              <c:strCache>
                <c:ptCount val="2"/>
                <c:pt idx="0">
                  <c:v>Social</c:v>
                </c:pt>
                <c:pt idx="1">
                  <c:v>Other Display</c:v>
                </c:pt>
              </c:strCache>
            </c:strRef>
          </c:cat>
          <c:val>
            <c:numRef>
              <c:f>'CountrySummary 2020 (€m)'!$J$93:$J$94</c:f>
              <c:numCache>
                <c:formatCode>0.0%</c:formatCode>
                <c:ptCount val="2"/>
                <c:pt idx="0">
                  <c:v>0.47033040209966065</c:v>
                </c:pt>
                <c:pt idx="1">
                  <c:v>0.52966959790033941</c:v>
                </c:pt>
              </c:numCache>
            </c:numRef>
          </c:val>
          <c:extLst>
            <c:ext xmlns:c16="http://schemas.microsoft.com/office/drawing/2014/chart" uri="{C3380CC4-5D6E-409C-BE32-E72D297353CC}">
              <c16:uniqueId val="{00000004-C645-C241-832D-93704ED18B7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chemeClr val="tx1"/>
                </a:solidFill>
              </a:rPr>
              <a:t>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'CountrySummary 2020 (€m)'!$L$92</c:f>
              <c:strCache>
                <c:ptCount val="1"/>
                <c:pt idx="0">
                  <c:v>2020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988-C948-8B38-7CF742AAAD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988-C948-8B38-7CF742AAADC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'CountrySummary 2020 (€m)'!$K$93:$K$94</c:f>
              <c:strCache>
                <c:ptCount val="2"/>
                <c:pt idx="0">
                  <c:v>Social</c:v>
                </c:pt>
                <c:pt idx="1">
                  <c:v>Other Display</c:v>
                </c:pt>
              </c:strCache>
            </c:strRef>
          </c:cat>
          <c:val>
            <c:numRef>
              <c:f>'CountrySummary 2020 (€m)'!$L$93:$L$94</c:f>
              <c:numCache>
                <c:formatCode>0.0%</c:formatCode>
                <c:ptCount val="2"/>
                <c:pt idx="0">
                  <c:v>0.50216627825475235</c:v>
                </c:pt>
                <c:pt idx="1">
                  <c:v>0.49783372174524765</c:v>
                </c:pt>
              </c:numCache>
            </c:numRef>
          </c:val>
          <c:extLst>
            <c:ext xmlns:c16="http://schemas.microsoft.com/office/drawing/2014/chart" uri="{C3380CC4-5D6E-409C-BE32-E72D297353CC}">
              <c16:uniqueId val="{00000004-B988-C948-8B38-7CF742AAADC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1800" b="1" i="0" baseline="0">
                <a:solidFill>
                  <a:schemeClr val="tx1"/>
                </a:solidFill>
                <a:effectLst/>
              </a:rPr>
              <a:t>Europe: Display Ad Spend incl. Social (€bn)</a:t>
            </a:r>
            <a:endParaRPr lang="en-GB">
              <a:solidFill>
                <a:schemeClr val="tx1"/>
              </a:solidFill>
              <a:effectLst/>
            </a:endParaRP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4051570204138057E-2"/>
          <c:y val="0.21392937069011878"/>
          <c:w val="0.95337520448366431"/>
          <c:h val="0.624785755553809"/>
        </c:manualLayout>
      </c:layout>
      <c:barChart>
        <c:barDir val="col"/>
        <c:grouping val="clustered"/>
        <c:varyColors val="0"/>
        <c:ser>
          <c:idx val="0"/>
          <c:order val="0"/>
          <c:tx>
            <c:strRef>
              <c:f>'CountrySummary 2020 (€m)'!$H$8</c:f>
              <c:strCache>
                <c:ptCount val="1"/>
                <c:pt idx="0">
                  <c:v>2019</c:v>
                </c:pt>
              </c:strCache>
            </c:strRef>
          </c:tx>
          <c:spPr>
            <a:solidFill>
              <a:schemeClr val="accent1"/>
            </a:solidFill>
            <a:ln>
              <a:noFill/>
            </a:ln>
            <a:effectLst/>
          </c:spPr>
          <c:invertIfNegative val="0"/>
          <c:dPt>
            <c:idx val="1"/>
            <c:invertIfNegative val="0"/>
            <c:bubble3D val="0"/>
            <c:spPr>
              <a:solidFill>
                <a:srgbClr val="E2D1FF"/>
              </a:solidFill>
              <a:ln>
                <a:noFill/>
              </a:ln>
              <a:effectLst/>
            </c:spPr>
            <c:extLst>
              <c:ext xmlns:c16="http://schemas.microsoft.com/office/drawing/2014/chart" uri="{C3380CC4-5D6E-409C-BE32-E72D297353CC}">
                <c16:uniqueId val="{00000002-7685-684C-9402-FEE5AE3B56B9}"/>
              </c:ext>
            </c:extLst>
          </c:dPt>
          <c:dPt>
            <c:idx val="2"/>
            <c:invertIfNegative val="0"/>
            <c:bubble3D val="0"/>
            <c:spPr>
              <a:solidFill>
                <a:srgbClr val="E2D1FF"/>
              </a:solidFill>
              <a:ln>
                <a:noFill/>
              </a:ln>
              <a:effectLst/>
            </c:spPr>
            <c:extLst>
              <c:ext xmlns:c16="http://schemas.microsoft.com/office/drawing/2014/chart" uri="{C3380CC4-5D6E-409C-BE32-E72D297353CC}">
                <c16:uniqueId val="{00000003-7685-684C-9402-FEE5AE3B56B9}"/>
              </c:ext>
            </c:extLst>
          </c:dPt>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(€m)'!$G$9:$G$11</c:f>
              <c:strCache>
                <c:ptCount val="3"/>
                <c:pt idx="0">
                  <c:v>Total Display</c:v>
                </c:pt>
                <c:pt idx="1">
                  <c:v>Display excl. Video</c:v>
                </c:pt>
                <c:pt idx="2">
                  <c:v>Video</c:v>
                </c:pt>
              </c:strCache>
            </c:strRef>
          </c:cat>
          <c:val>
            <c:numRef>
              <c:f>'CountrySummary 2020 (€m)'!$H$9:$H$11</c:f>
              <c:numCache>
                <c:formatCode>General</c:formatCode>
                <c:ptCount val="3"/>
                <c:pt idx="0">
                  <c:v>29.100937394612551</c:v>
                </c:pt>
                <c:pt idx="1">
                  <c:v>18.344425633626962</c:v>
                </c:pt>
                <c:pt idx="2">
                  <c:v>10.756511760985591</c:v>
                </c:pt>
              </c:numCache>
            </c:numRef>
          </c:val>
          <c:extLst>
            <c:ext xmlns:c16="http://schemas.microsoft.com/office/drawing/2014/chart" uri="{C3380CC4-5D6E-409C-BE32-E72D297353CC}">
              <c16:uniqueId val="{00000000-7685-684C-9402-FEE5AE3B56B9}"/>
            </c:ext>
          </c:extLst>
        </c:ser>
        <c:ser>
          <c:idx val="1"/>
          <c:order val="1"/>
          <c:tx>
            <c:strRef>
              <c:f>'CountrySummary 2020 (€m)'!$I$8</c:f>
              <c:strCache>
                <c:ptCount val="1"/>
                <c:pt idx="0">
                  <c:v>2020</c:v>
                </c:pt>
              </c:strCache>
            </c:strRef>
          </c:tx>
          <c:spPr>
            <a:solidFill>
              <a:schemeClr val="accent2"/>
            </a:solidFill>
            <a:ln>
              <a:noFill/>
            </a:ln>
            <a:effectLst/>
          </c:spPr>
          <c:invertIfNegative val="0"/>
          <c:dPt>
            <c:idx val="1"/>
            <c:invertIfNegative val="0"/>
            <c:bubble3D val="0"/>
            <c:spPr>
              <a:solidFill>
                <a:srgbClr val="A676FF"/>
              </a:solidFill>
              <a:ln>
                <a:noFill/>
              </a:ln>
              <a:effectLst/>
            </c:spPr>
            <c:extLst>
              <c:ext xmlns:c16="http://schemas.microsoft.com/office/drawing/2014/chart" uri="{C3380CC4-5D6E-409C-BE32-E72D297353CC}">
                <c16:uniqueId val="{00000004-7685-684C-9402-FEE5AE3B56B9}"/>
              </c:ext>
            </c:extLst>
          </c:dPt>
          <c:dPt>
            <c:idx val="2"/>
            <c:invertIfNegative val="0"/>
            <c:bubble3D val="0"/>
            <c:spPr>
              <a:solidFill>
                <a:srgbClr val="A676FF"/>
              </a:solidFill>
              <a:ln>
                <a:noFill/>
              </a:ln>
              <a:effectLst/>
            </c:spPr>
            <c:extLst>
              <c:ext xmlns:c16="http://schemas.microsoft.com/office/drawing/2014/chart" uri="{C3380CC4-5D6E-409C-BE32-E72D297353CC}">
                <c16:uniqueId val="{00000005-7685-684C-9402-FEE5AE3B56B9}"/>
              </c:ext>
            </c:extLst>
          </c:dPt>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(€m)'!$G$9:$G$11</c:f>
              <c:strCache>
                <c:ptCount val="3"/>
                <c:pt idx="0">
                  <c:v>Total Display</c:v>
                </c:pt>
                <c:pt idx="1">
                  <c:v>Display excl. Video</c:v>
                </c:pt>
                <c:pt idx="2">
                  <c:v>Video</c:v>
                </c:pt>
              </c:strCache>
            </c:strRef>
          </c:cat>
          <c:val>
            <c:numRef>
              <c:f>'CountrySummary 2020 (€m)'!$I$9:$I$11</c:f>
              <c:numCache>
                <c:formatCode>General</c:formatCode>
                <c:ptCount val="3"/>
                <c:pt idx="0">
                  <c:v>31.743794724346461</c:v>
                </c:pt>
                <c:pt idx="1">
                  <c:v>19.235211318840161</c:v>
                </c:pt>
                <c:pt idx="2">
                  <c:v>12.5085834055063</c:v>
                </c:pt>
              </c:numCache>
            </c:numRef>
          </c:val>
          <c:extLst>
            <c:ext xmlns:c16="http://schemas.microsoft.com/office/drawing/2014/chart" uri="{C3380CC4-5D6E-409C-BE32-E72D297353CC}">
              <c16:uniqueId val="{00000001-7685-684C-9402-FEE5AE3B56B9}"/>
            </c:ext>
          </c:extLst>
        </c:ser>
        <c:dLbls>
          <c:showLegendKey val="0"/>
          <c:showVal val="0"/>
          <c:showCatName val="0"/>
          <c:showSerName val="0"/>
          <c:showPercent val="0"/>
          <c:showBubbleSize val="0"/>
        </c:dLbls>
        <c:gapWidth val="219"/>
        <c:axId val="1097945008"/>
        <c:axId val="1130115184"/>
      </c:barChart>
      <c:catAx>
        <c:axId val="10979450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30115184"/>
        <c:crosses val="autoZero"/>
        <c:auto val="1"/>
        <c:lblAlgn val="ctr"/>
        <c:lblOffset val="100"/>
        <c:noMultiLvlLbl val="0"/>
      </c:catAx>
      <c:valAx>
        <c:axId val="1130115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97945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sz="1800" b="1">
                <a:solidFill>
                  <a:schemeClr val="tx1"/>
                </a:solidFill>
                <a:effectLst/>
              </a:rPr>
              <a:t>Europe:</a:t>
            </a:r>
            <a:r>
              <a:rPr lang="en-US" sz="1800" b="1" baseline="0">
                <a:solidFill>
                  <a:schemeClr val="tx1"/>
                </a:solidFill>
                <a:effectLst/>
              </a:rPr>
              <a:t> Display Ad Spend excl. Social (€bn)</a:t>
            </a:r>
            <a:endParaRPr lang="en-GB">
              <a:solidFill>
                <a:schemeClr val="tx1"/>
              </a:solidFill>
              <a:effectLst/>
            </a:endParaRP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1834663092839548E-2"/>
          <c:y val="0.28144600872203263"/>
          <c:w val="0.95559153784222983"/>
          <c:h val="0.557059632157755"/>
        </c:manualLayout>
      </c:layout>
      <c:barChart>
        <c:barDir val="col"/>
        <c:grouping val="clustered"/>
        <c:varyColors val="0"/>
        <c:ser>
          <c:idx val="0"/>
          <c:order val="0"/>
          <c:tx>
            <c:strRef>
              <c:f>'CountrySummary 2020 (€m)'!$L$67</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(€m)'!$K$74:$K$76</c:f>
              <c:strCache>
                <c:ptCount val="3"/>
                <c:pt idx="0">
                  <c:v>Traditional</c:v>
                </c:pt>
                <c:pt idx="1">
                  <c:v>Video</c:v>
                </c:pt>
                <c:pt idx="2">
                  <c:v>Audio</c:v>
                </c:pt>
              </c:strCache>
            </c:strRef>
          </c:cat>
          <c:val>
            <c:numRef>
              <c:f>'CountrySummary 2020 (€m)'!$L$74:$L$76</c:f>
              <c:numCache>
                <c:formatCode>#,##0.0</c:formatCode>
                <c:ptCount val="3"/>
                <c:pt idx="0">
                  <c:v>10.261805030671724</c:v>
                </c:pt>
                <c:pt idx="1">
                  <c:v>4.7213448237811777</c:v>
                </c:pt>
                <c:pt idx="2">
                  <c:v>0.43073195387447832</c:v>
                </c:pt>
              </c:numCache>
            </c:numRef>
          </c:val>
          <c:extLst>
            <c:ext xmlns:c16="http://schemas.microsoft.com/office/drawing/2014/chart" uri="{C3380CC4-5D6E-409C-BE32-E72D297353CC}">
              <c16:uniqueId val="{00000000-E732-4B4B-BA50-09B4B017AB76}"/>
            </c:ext>
          </c:extLst>
        </c:ser>
        <c:ser>
          <c:idx val="1"/>
          <c:order val="1"/>
          <c:tx>
            <c:strRef>
              <c:f>'CountrySummary 2020 (€m)'!$M$67</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(€m)'!$K$74:$K$76</c:f>
              <c:strCache>
                <c:ptCount val="3"/>
                <c:pt idx="0">
                  <c:v>Traditional</c:v>
                </c:pt>
                <c:pt idx="1">
                  <c:v>Video</c:v>
                </c:pt>
                <c:pt idx="2">
                  <c:v>Audio</c:v>
                </c:pt>
              </c:strCache>
            </c:strRef>
          </c:cat>
          <c:val>
            <c:numRef>
              <c:f>'CountrySummary 2020 (€m)'!$M$74:$M$76</c:f>
              <c:numCache>
                <c:formatCode>#,##0.0</c:formatCode>
                <c:ptCount val="3"/>
                <c:pt idx="0">
                  <c:v>10.102712310910164</c:v>
                </c:pt>
                <c:pt idx="1">
                  <c:v>5.1985812512628904</c:v>
                </c:pt>
                <c:pt idx="2">
                  <c:v>0.50183790776550485</c:v>
                </c:pt>
              </c:numCache>
            </c:numRef>
          </c:val>
          <c:extLst>
            <c:ext xmlns:c16="http://schemas.microsoft.com/office/drawing/2014/chart" uri="{C3380CC4-5D6E-409C-BE32-E72D297353CC}">
              <c16:uniqueId val="{00000001-E732-4B4B-BA50-09B4B017AB76}"/>
            </c:ext>
          </c:extLst>
        </c:ser>
        <c:dLbls>
          <c:showLegendKey val="0"/>
          <c:showVal val="0"/>
          <c:showCatName val="0"/>
          <c:showSerName val="0"/>
          <c:showPercent val="0"/>
          <c:showBubbleSize val="0"/>
        </c:dLbls>
        <c:gapWidth val="219"/>
        <c:axId val="1505716527"/>
        <c:axId val="1504968703"/>
      </c:barChart>
      <c:catAx>
        <c:axId val="150571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04968703"/>
        <c:crosses val="autoZero"/>
        <c:auto val="1"/>
        <c:lblAlgn val="ctr"/>
        <c:lblOffset val="100"/>
        <c:noMultiLvlLbl val="0"/>
      </c:catAx>
      <c:valAx>
        <c:axId val="1504968703"/>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05716527"/>
        <c:crosses val="autoZero"/>
        <c:crossBetween val="between"/>
      </c:valAx>
      <c:spPr>
        <a:noFill/>
        <a:ln>
          <a:noFill/>
        </a:ln>
        <a:effectLst/>
      </c:spPr>
    </c:plotArea>
    <c:legend>
      <c:legendPos val="b"/>
      <c:layout>
        <c:manualLayout>
          <c:xMode val="edge"/>
          <c:yMode val="edge"/>
          <c:x val="0.46884699522654666"/>
          <c:y val="0.24662755972696246"/>
          <c:w val="9.4311953524646497E-2"/>
          <c:h val="5.80510523321956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sz="1800" b="1">
                <a:solidFill>
                  <a:schemeClr val="tx1"/>
                </a:solidFill>
              </a:rPr>
              <a:t>Europe: Programmatic vs Other Display</a:t>
            </a:r>
            <a:r>
              <a:rPr lang="en-US" sz="1800" b="1" baseline="0">
                <a:solidFill>
                  <a:schemeClr val="tx1"/>
                </a:solidFill>
              </a:rPr>
              <a:t> Spend</a:t>
            </a:r>
            <a:r>
              <a:rPr lang="en-US" sz="1800" b="1">
                <a:solidFill>
                  <a:schemeClr val="tx1"/>
                </a:solidFill>
              </a:rPr>
              <a:t> excl.</a:t>
            </a:r>
            <a:r>
              <a:rPr lang="en-US" sz="1800" b="1" baseline="0">
                <a:solidFill>
                  <a:schemeClr val="tx1"/>
                </a:solidFill>
              </a:rPr>
              <a:t> Social </a:t>
            </a:r>
            <a:r>
              <a:rPr lang="en-US" sz="1800" b="1">
                <a:solidFill>
                  <a:schemeClr val="tx1"/>
                </a:solidFill>
              </a:rPr>
              <a:t>(€bn)*</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Programmatic_2020!$Z$36</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Programmatic_2020!$Y$37:$Y$38</c:f>
              <c:strCache>
                <c:ptCount val="2"/>
                <c:pt idx="0">
                  <c:v>Programmatic</c:v>
                </c:pt>
                <c:pt idx="1">
                  <c:v>Non-Programmatic</c:v>
                </c:pt>
              </c:strCache>
            </c:strRef>
          </c:cat>
          <c:val>
            <c:numRef>
              <c:f>Programmatic_2020!$Z$37:$Z$38</c:f>
              <c:numCache>
                <c:formatCode>0.0</c:formatCode>
                <c:ptCount val="2"/>
                <c:pt idx="0" formatCode="#,##0.0">
                  <c:v>7.3790473702539199</c:v>
                </c:pt>
                <c:pt idx="1">
                  <c:v>8.0348344380734602</c:v>
                </c:pt>
              </c:numCache>
            </c:numRef>
          </c:val>
          <c:extLst>
            <c:ext xmlns:c16="http://schemas.microsoft.com/office/drawing/2014/chart" uri="{C3380CC4-5D6E-409C-BE32-E72D297353CC}">
              <c16:uniqueId val="{00000000-844B-DE45-A475-9628FAD0B2F8}"/>
            </c:ext>
          </c:extLst>
        </c:ser>
        <c:ser>
          <c:idx val="1"/>
          <c:order val="1"/>
          <c:tx>
            <c:strRef>
              <c:f>Programmatic_2020!$AA$36</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Programmatic_2020!$Y$37:$Y$38</c:f>
              <c:strCache>
                <c:ptCount val="2"/>
                <c:pt idx="0">
                  <c:v>Programmatic</c:v>
                </c:pt>
                <c:pt idx="1">
                  <c:v>Non-Programmatic</c:v>
                </c:pt>
              </c:strCache>
            </c:strRef>
          </c:cat>
          <c:val>
            <c:numRef>
              <c:f>Programmatic_2020!$AA$37:$AA$38</c:f>
              <c:numCache>
                <c:formatCode>0.0</c:formatCode>
                <c:ptCount val="2"/>
                <c:pt idx="0" formatCode="#,##0.0">
                  <c:v>7.9887333518915513</c:v>
                </c:pt>
                <c:pt idx="1">
                  <c:v>7.8143981180470021</c:v>
                </c:pt>
              </c:numCache>
            </c:numRef>
          </c:val>
          <c:extLst>
            <c:ext xmlns:c16="http://schemas.microsoft.com/office/drawing/2014/chart" uri="{C3380CC4-5D6E-409C-BE32-E72D297353CC}">
              <c16:uniqueId val="{00000001-844B-DE45-A475-9628FAD0B2F8}"/>
            </c:ext>
          </c:extLst>
        </c:ser>
        <c:dLbls>
          <c:showLegendKey val="0"/>
          <c:showVal val="0"/>
          <c:showCatName val="0"/>
          <c:showSerName val="0"/>
          <c:showPercent val="0"/>
          <c:showBubbleSize val="0"/>
        </c:dLbls>
        <c:gapWidth val="219"/>
        <c:axId val="1367390512"/>
        <c:axId val="1368181312"/>
      </c:barChart>
      <c:catAx>
        <c:axId val="13673905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68181312"/>
        <c:crosses val="autoZero"/>
        <c:auto val="1"/>
        <c:lblAlgn val="ctr"/>
        <c:lblOffset val="100"/>
        <c:noMultiLvlLbl val="0"/>
      </c:catAx>
      <c:valAx>
        <c:axId val="13681813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67390512"/>
        <c:crosses val="autoZero"/>
        <c:crossBetween val="between"/>
        <c:majorUnit val="2"/>
        <c:minorUnit val="2"/>
      </c:valAx>
      <c:spPr>
        <a:noFill/>
        <a:ln>
          <a:noFill/>
        </a:ln>
        <a:effectLst/>
      </c:spPr>
    </c:plotArea>
    <c:legend>
      <c:legendPos val="b"/>
      <c:layout>
        <c:manualLayout>
          <c:xMode val="edge"/>
          <c:yMode val="edge"/>
          <c:x val="0.40109899603506599"/>
          <c:y val="0.90868808628518394"/>
          <c:w val="0.23822432796187842"/>
          <c:h val="5.628820376628981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1800" b="1">
                <a:solidFill>
                  <a:schemeClr val="tx1"/>
                </a:solidFill>
              </a:rPr>
              <a:t>Europe:</a:t>
            </a:r>
            <a:r>
              <a:rPr lang="en-US" sz="1800" b="1" baseline="0">
                <a:solidFill>
                  <a:schemeClr val="tx1"/>
                </a:solidFill>
              </a:rPr>
              <a:t> Social Ad Spend (€bn)</a:t>
            </a:r>
            <a:endParaRPr lang="en-US" sz="1800" b="1">
              <a:solidFill>
                <a:schemeClr val="tx1"/>
              </a:solidFill>
            </a:endParaRP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559522862030004E-2"/>
          <c:y val="0.19388895833931638"/>
          <c:w val="0.90064854877693989"/>
          <c:h val="0.6579130972431747"/>
        </c:manualLayout>
      </c:layout>
      <c:barChart>
        <c:barDir val="col"/>
        <c:grouping val="clustered"/>
        <c:varyColors val="0"/>
        <c:ser>
          <c:idx val="0"/>
          <c:order val="0"/>
          <c:tx>
            <c:strRef>
              <c:f>'CountrySummary 2020 (€m)'!$R$101</c:f>
              <c:strCache>
                <c:ptCount val="1"/>
                <c:pt idx="0">
                  <c:v>2019</c:v>
                </c:pt>
              </c:strCache>
            </c:strRef>
          </c:tx>
          <c:spPr>
            <a:solidFill>
              <a:schemeClr val="accent1"/>
            </a:solidFill>
            <a:ln>
              <a:noFill/>
            </a:ln>
            <a:effectLst/>
          </c:spPr>
          <c:invertIfNegative val="0"/>
          <c:dPt>
            <c:idx val="1"/>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FB3A-E646-A8A6-0F21175086A0}"/>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6-FB3A-E646-A8A6-0F21175086A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(€m)'!$Q$102:$Q$104</c:f>
              <c:strCache>
                <c:ptCount val="3"/>
                <c:pt idx="0">
                  <c:v>Total</c:v>
                </c:pt>
                <c:pt idx="1">
                  <c:v>Traditional</c:v>
                </c:pt>
                <c:pt idx="2">
                  <c:v>Video</c:v>
                </c:pt>
              </c:strCache>
            </c:strRef>
          </c:cat>
          <c:val>
            <c:numRef>
              <c:f>'CountrySummary 2020 (€m)'!$R$102:$R$104</c:f>
              <c:numCache>
                <c:formatCode>#,##0</c:formatCode>
                <c:ptCount val="3"/>
                <c:pt idx="0">
                  <c:v>13.687055586285172</c:v>
                </c:pt>
                <c:pt idx="1">
                  <c:v>7.6518886490807594</c:v>
                </c:pt>
                <c:pt idx="2">
                  <c:v>6.0351669372044139</c:v>
                </c:pt>
              </c:numCache>
            </c:numRef>
          </c:val>
          <c:extLst>
            <c:ext xmlns:c16="http://schemas.microsoft.com/office/drawing/2014/chart" uri="{C3380CC4-5D6E-409C-BE32-E72D297353CC}">
              <c16:uniqueId val="{00000000-FB3A-E646-A8A6-0F21175086A0}"/>
            </c:ext>
          </c:extLst>
        </c:ser>
        <c:ser>
          <c:idx val="1"/>
          <c:order val="1"/>
          <c:tx>
            <c:strRef>
              <c:f>'CountrySummary 2020 (€m)'!$S$101</c:f>
              <c:strCache>
                <c:ptCount val="1"/>
                <c:pt idx="0">
                  <c:v>2020</c:v>
                </c:pt>
              </c:strCache>
            </c:strRef>
          </c:tx>
          <c:spPr>
            <a:solidFill>
              <a:schemeClr val="accent2"/>
            </a:solidFill>
            <a:ln>
              <a:noFill/>
            </a:ln>
            <a:effectLst/>
          </c:spPr>
          <c:invertIfNegative val="0"/>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FB3A-E646-A8A6-0F21175086A0}"/>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FB3A-E646-A8A6-0F21175086A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(€m)'!$Q$102:$Q$104</c:f>
              <c:strCache>
                <c:ptCount val="3"/>
                <c:pt idx="0">
                  <c:v>Total</c:v>
                </c:pt>
                <c:pt idx="1">
                  <c:v>Traditional</c:v>
                </c:pt>
                <c:pt idx="2">
                  <c:v>Video</c:v>
                </c:pt>
              </c:strCache>
            </c:strRef>
          </c:cat>
          <c:val>
            <c:numRef>
              <c:f>'CountrySummary 2020 (€m)'!$S$102:$S$104</c:f>
              <c:numCache>
                <c:formatCode>#,##0</c:formatCode>
                <c:ptCount val="3"/>
                <c:pt idx="0">
                  <c:v>15.940663254407903</c:v>
                </c:pt>
                <c:pt idx="1">
                  <c:v>8.6306611001644917</c:v>
                </c:pt>
                <c:pt idx="2">
                  <c:v>7.3100021542434117</c:v>
                </c:pt>
              </c:numCache>
            </c:numRef>
          </c:val>
          <c:extLst>
            <c:ext xmlns:c16="http://schemas.microsoft.com/office/drawing/2014/chart" uri="{C3380CC4-5D6E-409C-BE32-E72D297353CC}">
              <c16:uniqueId val="{00000001-FB3A-E646-A8A6-0F21175086A0}"/>
            </c:ext>
          </c:extLst>
        </c:ser>
        <c:dLbls>
          <c:showLegendKey val="0"/>
          <c:showVal val="0"/>
          <c:showCatName val="0"/>
          <c:showSerName val="0"/>
          <c:showPercent val="0"/>
          <c:showBubbleSize val="0"/>
        </c:dLbls>
        <c:gapWidth val="219"/>
        <c:axId val="2002656367"/>
        <c:axId val="765387119"/>
      </c:barChart>
      <c:catAx>
        <c:axId val="200265636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65387119"/>
        <c:crosses val="autoZero"/>
        <c:auto val="1"/>
        <c:lblAlgn val="ctr"/>
        <c:lblOffset val="100"/>
        <c:noMultiLvlLbl val="0"/>
      </c:catAx>
      <c:valAx>
        <c:axId val="765387119"/>
        <c:scaling>
          <c:orientation val="minMax"/>
          <c:min val="0"/>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02656367"/>
        <c:crosses val="autoZero"/>
        <c:crossBetween val="between"/>
        <c:majorUnit val="2"/>
        <c:min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solidFill>
                  <a:schemeClr val="tx1"/>
                </a:solidFill>
                <a:effectLst/>
              </a:rPr>
              <a:t>Digital Display Ad Spend in 2020</a:t>
            </a:r>
            <a:r>
              <a:rPr lang="en-US" sz="1800" b="1" i="0" u="none" strike="noStrike" baseline="0">
                <a:solidFill>
                  <a:schemeClr val="tx1"/>
                </a:solidFill>
                <a:effectLst/>
              </a:rPr>
              <a:t> (€m)</a:t>
            </a:r>
            <a:r>
              <a:rPr lang="en-US" sz="1800" b="0" i="0" u="none" strike="noStrike" baseline="0">
                <a:solidFill>
                  <a:schemeClr val="tx1"/>
                </a:solidFill>
              </a:rPr>
              <a:t> </a:t>
            </a:r>
            <a:r>
              <a:rPr lang="en-US" sz="1800" b="1" i="0" baseline="0">
                <a:solidFill>
                  <a:schemeClr val="tx1"/>
                </a:solidFill>
                <a:effectLst/>
              </a:rPr>
              <a:t> </a:t>
            </a:r>
            <a:endParaRPr lang="en-GB" sz="18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'CountrySummary 2020 (€m)'!$AE$36</c:f>
              <c:strCache>
                <c:ptCount val="1"/>
                <c:pt idx="0">
                  <c:v>2020</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(€m)'!$AD$37:$AD$64</c:f>
              <c:strCache>
                <c:ptCount val="28"/>
                <c:pt idx="0">
                  <c:v>UK</c:v>
                </c:pt>
                <c:pt idx="1">
                  <c:v>Germany</c:v>
                </c:pt>
                <c:pt idx="2">
                  <c:v>France</c:v>
                </c:pt>
                <c:pt idx="3">
                  <c:v>Russia</c:v>
                </c:pt>
                <c:pt idx="4">
                  <c:v>Italy</c:v>
                </c:pt>
                <c:pt idx="5">
                  <c:v>Spain</c:v>
                </c:pt>
                <c:pt idx="6">
                  <c:v>Turkey</c:v>
                </c:pt>
                <c:pt idx="7">
                  <c:v>Netherlands</c:v>
                </c:pt>
                <c:pt idx="8">
                  <c:v>Sweden</c:v>
                </c:pt>
                <c:pt idx="9">
                  <c:v>Czech Republic</c:v>
                </c:pt>
                <c:pt idx="10">
                  <c:v>Austria</c:v>
                </c:pt>
                <c:pt idx="11">
                  <c:v>Norway</c:v>
                </c:pt>
                <c:pt idx="12">
                  <c:v>Poland</c:v>
                </c:pt>
                <c:pt idx="13">
                  <c:v>Switzerland</c:v>
                </c:pt>
                <c:pt idx="14">
                  <c:v>Belgium</c:v>
                </c:pt>
                <c:pt idx="15">
                  <c:v>Denmark</c:v>
                </c:pt>
                <c:pt idx="16">
                  <c:v>Ireland</c:v>
                </c:pt>
                <c:pt idx="17">
                  <c:v>Finland</c:v>
                </c:pt>
                <c:pt idx="18">
                  <c:v>Ukraine</c:v>
                </c:pt>
                <c:pt idx="19">
                  <c:v>Hungary</c:v>
                </c:pt>
                <c:pt idx="20">
                  <c:v>Slovakia</c:v>
                </c:pt>
                <c:pt idx="21">
                  <c:v>Romania</c:v>
                </c:pt>
                <c:pt idx="22">
                  <c:v>Greece</c:v>
                </c:pt>
                <c:pt idx="23">
                  <c:v>Bulgaria</c:v>
                </c:pt>
                <c:pt idx="24">
                  <c:v>Croatia</c:v>
                </c:pt>
                <c:pt idx="25">
                  <c:v>Slovenia</c:v>
                </c:pt>
                <c:pt idx="26">
                  <c:v>Serbia</c:v>
                </c:pt>
                <c:pt idx="27">
                  <c:v>Belarus</c:v>
                </c:pt>
              </c:strCache>
            </c:strRef>
          </c:cat>
          <c:val>
            <c:numRef>
              <c:f>'CountrySummary 2020 (€m)'!$AE$37:$AE$64</c:f>
              <c:numCache>
                <c:formatCode>#,##0</c:formatCode>
                <c:ptCount val="28"/>
                <c:pt idx="0">
                  <c:v>8830.0714696096929</c:v>
                </c:pt>
                <c:pt idx="1">
                  <c:v>4228.275555555555</c:v>
                </c:pt>
                <c:pt idx="2">
                  <c:v>2824.666666666667</c:v>
                </c:pt>
                <c:pt idx="3">
                  <c:v>2739.0242469649561</c:v>
                </c:pt>
                <c:pt idx="4">
                  <c:v>2219</c:v>
                </c:pt>
                <c:pt idx="5">
                  <c:v>1872.8777777777777</c:v>
                </c:pt>
                <c:pt idx="6">
                  <c:v>1150.958072997309</c:v>
                </c:pt>
                <c:pt idx="7">
                  <c:v>1018.9473684210527</c:v>
                </c:pt>
                <c:pt idx="8">
                  <c:v>1007.1136689918631</c:v>
                </c:pt>
                <c:pt idx="9">
                  <c:v>742.86256164240763</c:v>
                </c:pt>
                <c:pt idx="10">
                  <c:v>702.37588235294118</c:v>
                </c:pt>
                <c:pt idx="11">
                  <c:v>652.93430525607732</c:v>
                </c:pt>
                <c:pt idx="12">
                  <c:v>586.82899944852534</c:v>
                </c:pt>
                <c:pt idx="13">
                  <c:v>568.84814746744405</c:v>
                </c:pt>
                <c:pt idx="14">
                  <c:v>538.20770618926304</c:v>
                </c:pt>
                <c:pt idx="15">
                  <c:v>469.78995090954044</c:v>
                </c:pt>
                <c:pt idx="16">
                  <c:v>370.36624975545055</c:v>
                </c:pt>
                <c:pt idx="17">
                  <c:v>306.02352941176468</c:v>
                </c:pt>
                <c:pt idx="18">
                  <c:v>288.77502045577148</c:v>
                </c:pt>
                <c:pt idx="19">
                  <c:v>208.05825485703895</c:v>
                </c:pt>
                <c:pt idx="20">
                  <c:v>103.71637464417647</c:v>
                </c:pt>
                <c:pt idx="21">
                  <c:v>74.664655546501763</c:v>
                </c:pt>
                <c:pt idx="22">
                  <c:v>54.8</c:v>
                </c:pt>
                <c:pt idx="23">
                  <c:v>51.733773629433948</c:v>
                </c:pt>
                <c:pt idx="24">
                  <c:v>43.069950926352902</c:v>
                </c:pt>
                <c:pt idx="25">
                  <c:v>38.246236333272876</c:v>
                </c:pt>
                <c:pt idx="26">
                  <c:v>37.384999999999998</c:v>
                </c:pt>
                <c:pt idx="27">
                  <c:v>14.173298535623907</c:v>
                </c:pt>
              </c:numCache>
            </c:numRef>
          </c:val>
          <c:extLst>
            <c:ext xmlns:c16="http://schemas.microsoft.com/office/drawing/2014/chart" uri="{C3380CC4-5D6E-409C-BE32-E72D297353CC}">
              <c16:uniqueId val="{00000000-5953-3C43-B069-069382F1377B}"/>
            </c:ext>
          </c:extLst>
        </c:ser>
        <c:dLbls>
          <c:showLegendKey val="0"/>
          <c:showVal val="0"/>
          <c:showCatName val="0"/>
          <c:showSerName val="0"/>
          <c:showPercent val="0"/>
          <c:showBubbleSize val="0"/>
        </c:dLbls>
        <c:gapWidth val="50"/>
        <c:axId val="1893105919"/>
        <c:axId val="1406297055"/>
      </c:barChart>
      <c:catAx>
        <c:axId val="189310591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6297055"/>
        <c:crosses val="autoZero"/>
        <c:auto val="1"/>
        <c:lblAlgn val="ctr"/>
        <c:lblOffset val="100"/>
        <c:noMultiLvlLbl val="0"/>
      </c:catAx>
      <c:valAx>
        <c:axId val="14062970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3105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Display </a:t>
            </a:r>
            <a:r>
              <a:rPr lang="en-US" b="1" baseline="0">
                <a:solidFill>
                  <a:schemeClr val="tx1"/>
                </a:solidFill>
              </a:rPr>
              <a:t>S</a:t>
            </a:r>
            <a:r>
              <a:rPr lang="en-US" b="1">
                <a:solidFill>
                  <a:schemeClr val="tx1"/>
                </a:solidFill>
              </a:rPr>
              <a:t>hare of Total Digital Ad Spend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'CountrySummary 2020 (€m)'!$AI$34</c:f>
              <c:strCache>
                <c:ptCount val="1"/>
                <c:pt idx="0">
                  <c:v>display share of total 2020</c:v>
                </c:pt>
              </c:strCache>
            </c:strRef>
          </c:tx>
          <c:spPr>
            <a:solidFill>
              <a:schemeClr val="accent5"/>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A98C-EB43-8365-FC7EB2827E6B}"/>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(€m)'!$AH$35:$AH$63</c:f>
              <c:strCache>
                <c:ptCount val="29"/>
                <c:pt idx="0">
                  <c:v>European Average</c:v>
                </c:pt>
                <c:pt idx="1">
                  <c:v>Belarus</c:v>
                </c:pt>
                <c:pt idx="2">
                  <c:v>Greece</c:v>
                </c:pt>
                <c:pt idx="3">
                  <c:v>Switzerland</c:v>
                </c:pt>
                <c:pt idx="4">
                  <c:v>Sweden</c:v>
                </c:pt>
                <c:pt idx="5">
                  <c:v>Ukraine</c:v>
                </c:pt>
                <c:pt idx="6">
                  <c:v>UK</c:v>
                </c:pt>
                <c:pt idx="7">
                  <c:v>Denmark</c:v>
                </c:pt>
                <c:pt idx="8">
                  <c:v>Germany</c:v>
                </c:pt>
                <c:pt idx="9">
                  <c:v>Netherlands</c:v>
                </c:pt>
                <c:pt idx="10">
                  <c:v>France</c:v>
                </c:pt>
                <c:pt idx="11">
                  <c:v>Poland</c:v>
                </c:pt>
                <c:pt idx="12">
                  <c:v>Norway</c:v>
                </c:pt>
                <c:pt idx="13">
                  <c:v>Ireland</c:v>
                </c:pt>
                <c:pt idx="14">
                  <c:v>Hungary</c:v>
                </c:pt>
                <c:pt idx="15">
                  <c:v>Russia</c:v>
                </c:pt>
                <c:pt idx="16">
                  <c:v>Austria</c:v>
                </c:pt>
                <c:pt idx="17">
                  <c:v>Croatia</c:v>
                </c:pt>
                <c:pt idx="18">
                  <c:v>Finland</c:v>
                </c:pt>
                <c:pt idx="19">
                  <c:v>Turkey</c:v>
                </c:pt>
                <c:pt idx="20">
                  <c:v>Spain</c:v>
                </c:pt>
                <c:pt idx="21">
                  <c:v>Czech Republic</c:v>
                </c:pt>
                <c:pt idx="22">
                  <c:v>Slovenia</c:v>
                </c:pt>
                <c:pt idx="23">
                  <c:v>Italy</c:v>
                </c:pt>
                <c:pt idx="24">
                  <c:v>Slovakia</c:v>
                </c:pt>
                <c:pt idx="25">
                  <c:v>Serbia</c:v>
                </c:pt>
                <c:pt idx="26">
                  <c:v>Bulgaria</c:v>
                </c:pt>
                <c:pt idx="27">
                  <c:v>Belgium</c:v>
                </c:pt>
                <c:pt idx="28">
                  <c:v>Romania</c:v>
                </c:pt>
              </c:strCache>
            </c:strRef>
          </c:cat>
          <c:val>
            <c:numRef>
              <c:f>'CountrySummary 2020 (€m)'!$AI$35:$AI$63</c:f>
              <c:numCache>
                <c:formatCode>0.0%</c:formatCode>
                <c:ptCount val="29"/>
                <c:pt idx="0">
                  <c:v>0.45758983719084917</c:v>
                </c:pt>
                <c:pt idx="1">
                  <c:v>0.25757330309411958</c:v>
                </c:pt>
                <c:pt idx="2">
                  <c:v>0.29206475347668664</c:v>
                </c:pt>
                <c:pt idx="3">
                  <c:v>0.30613266366784753</c:v>
                </c:pt>
                <c:pt idx="4">
                  <c:v>0.37629372525812421</c:v>
                </c:pt>
                <c:pt idx="5">
                  <c:v>0.38474937963568756</c:v>
                </c:pt>
                <c:pt idx="6">
                  <c:v>0.39111871865741871</c:v>
                </c:pt>
                <c:pt idx="7">
                  <c:v>0.39189008574137368</c:v>
                </c:pt>
                <c:pt idx="8">
                  <c:v>0.41542621374103489</c:v>
                </c:pt>
                <c:pt idx="9">
                  <c:v>0.43397368362063177</c:v>
                </c:pt>
                <c:pt idx="10">
                  <c:v>0.46729899636042793</c:v>
                </c:pt>
                <c:pt idx="11">
                  <c:v>0.49340791197443901</c:v>
                </c:pt>
                <c:pt idx="12">
                  <c:v>0.49839628682358644</c:v>
                </c:pt>
                <c:pt idx="13">
                  <c:v>0.50793273928948424</c:v>
                </c:pt>
                <c:pt idx="14">
                  <c:v>0.51584007166222778</c:v>
                </c:pt>
                <c:pt idx="15">
                  <c:v>0.52848118323108972</c:v>
                </c:pt>
                <c:pt idx="16">
                  <c:v>0.55004788577067065</c:v>
                </c:pt>
                <c:pt idx="17">
                  <c:v>0.55763313343336696</c:v>
                </c:pt>
                <c:pt idx="18">
                  <c:v>0.55850004562558031</c:v>
                </c:pt>
                <c:pt idx="19">
                  <c:v>0.60129069331808471</c:v>
                </c:pt>
                <c:pt idx="20">
                  <c:v>0.60729289013467447</c:v>
                </c:pt>
                <c:pt idx="21">
                  <c:v>0.62297581286390658</c:v>
                </c:pt>
                <c:pt idx="22">
                  <c:v>0.64189761684888291</c:v>
                </c:pt>
                <c:pt idx="23">
                  <c:v>0.64769410391126681</c:v>
                </c:pt>
                <c:pt idx="24">
                  <c:v>0.67713151579769915</c:v>
                </c:pt>
                <c:pt idx="25">
                  <c:v>0.69426905363244684</c:v>
                </c:pt>
                <c:pt idx="26">
                  <c:v>0.70857480686484864</c:v>
                </c:pt>
                <c:pt idx="27">
                  <c:v>0.73476491399724864</c:v>
                </c:pt>
                <c:pt idx="28">
                  <c:v>0.80792040996252101</c:v>
                </c:pt>
              </c:numCache>
            </c:numRef>
          </c:val>
          <c:extLst>
            <c:ext xmlns:c16="http://schemas.microsoft.com/office/drawing/2014/chart" uri="{C3380CC4-5D6E-409C-BE32-E72D297353CC}">
              <c16:uniqueId val="{00000002-A98C-EB43-8365-FC7EB2827E6B}"/>
            </c:ext>
          </c:extLst>
        </c:ser>
        <c:dLbls>
          <c:showLegendKey val="0"/>
          <c:showVal val="0"/>
          <c:showCatName val="0"/>
          <c:showSerName val="0"/>
          <c:showPercent val="0"/>
          <c:showBubbleSize val="0"/>
        </c:dLbls>
        <c:gapWidth val="50"/>
        <c:axId val="1161745232"/>
        <c:axId val="990055296"/>
      </c:barChart>
      <c:catAx>
        <c:axId val="116174523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990055296"/>
        <c:crosses val="autoZero"/>
        <c:auto val="1"/>
        <c:lblAlgn val="ctr"/>
        <c:lblOffset val="100"/>
        <c:noMultiLvlLbl val="0"/>
      </c:catAx>
      <c:valAx>
        <c:axId val="990055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174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solidFill>
                  <a:schemeClr val="tx1"/>
                </a:solidFill>
                <a:effectLst/>
              </a:rPr>
              <a:t>Europe: Digital Display Ad Spend Growth 2020 (YoY) </a:t>
            </a:r>
            <a:endParaRPr lang="en-GB">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16C8FF"/>
            </a:solidFill>
            <a:ln>
              <a:noFill/>
            </a:ln>
            <a:effectLst/>
          </c:spPr>
          <c:invertIfNegative val="0"/>
          <c:dPt>
            <c:idx val="9"/>
            <c:invertIfNegative val="0"/>
            <c:bubble3D val="0"/>
            <c:spPr>
              <a:solidFill>
                <a:srgbClr val="16C8FF"/>
              </a:solidFill>
              <a:ln>
                <a:noFill/>
              </a:ln>
              <a:effectLst/>
            </c:spPr>
            <c:extLst>
              <c:ext xmlns:c16="http://schemas.microsoft.com/office/drawing/2014/chart" uri="{C3380CC4-5D6E-409C-BE32-E72D297353CC}">
                <c16:uniqueId val="{00000001-8A87-364F-AD97-51E03551ED35}"/>
              </c:ext>
            </c:extLst>
          </c:dPt>
          <c:dPt>
            <c:idx val="28"/>
            <c:invertIfNegative val="0"/>
            <c:bubble3D val="0"/>
            <c:spPr>
              <a:solidFill>
                <a:schemeClr val="accent6"/>
              </a:solidFill>
              <a:ln>
                <a:noFill/>
              </a:ln>
              <a:effectLst/>
            </c:spPr>
            <c:extLst>
              <c:ext xmlns:c16="http://schemas.microsoft.com/office/drawing/2014/chart" uri="{C3380CC4-5D6E-409C-BE32-E72D297353CC}">
                <c16:uniqueId val="{00000001-D54F-7E4A-8CAB-87D583EB112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Display_2020!$G$3:$G$31</c:f>
              <c:strCache>
                <c:ptCount val="29"/>
                <c:pt idx="0">
                  <c:v>Turkey</c:v>
                </c:pt>
                <c:pt idx="1">
                  <c:v>Ukraine</c:v>
                </c:pt>
                <c:pt idx="2">
                  <c:v>Serbia</c:v>
                </c:pt>
                <c:pt idx="3">
                  <c:v>Austria</c:v>
                </c:pt>
                <c:pt idx="4">
                  <c:v>Bulgaria</c:v>
                </c:pt>
                <c:pt idx="5">
                  <c:v>Germany</c:v>
                </c:pt>
                <c:pt idx="6">
                  <c:v>Ireland</c:v>
                </c:pt>
                <c:pt idx="7">
                  <c:v>Hungary</c:v>
                </c:pt>
                <c:pt idx="8">
                  <c:v>UK</c:v>
                </c:pt>
                <c:pt idx="9">
                  <c:v>Russia</c:v>
                </c:pt>
                <c:pt idx="10">
                  <c:v>Netherlands</c:v>
                </c:pt>
                <c:pt idx="11">
                  <c:v>Romania</c:v>
                </c:pt>
                <c:pt idx="12">
                  <c:v>Switzerland</c:v>
                </c:pt>
                <c:pt idx="13">
                  <c:v>Czech Republic</c:v>
                </c:pt>
                <c:pt idx="14">
                  <c:v>Greece</c:v>
                </c:pt>
                <c:pt idx="15">
                  <c:v>Croatia</c:v>
                </c:pt>
                <c:pt idx="16">
                  <c:v>Norway</c:v>
                </c:pt>
                <c:pt idx="17">
                  <c:v>Italy</c:v>
                </c:pt>
                <c:pt idx="18">
                  <c:v>Denmark</c:v>
                </c:pt>
                <c:pt idx="19">
                  <c:v>Slovenia</c:v>
                </c:pt>
                <c:pt idx="20">
                  <c:v>Slovakia</c:v>
                </c:pt>
                <c:pt idx="21">
                  <c:v>Poland</c:v>
                </c:pt>
                <c:pt idx="22">
                  <c:v>France</c:v>
                </c:pt>
                <c:pt idx="23">
                  <c:v>Sweden</c:v>
                </c:pt>
                <c:pt idx="24">
                  <c:v>Finland</c:v>
                </c:pt>
                <c:pt idx="25">
                  <c:v>Belgium</c:v>
                </c:pt>
                <c:pt idx="26">
                  <c:v>Spain</c:v>
                </c:pt>
                <c:pt idx="27">
                  <c:v>Belarus</c:v>
                </c:pt>
                <c:pt idx="28">
                  <c:v>European Average</c:v>
                </c:pt>
              </c:strCache>
            </c:strRef>
          </c:cat>
          <c:val>
            <c:numRef>
              <c:f>Display_2020!$H$3:$H$31</c:f>
              <c:numCache>
                <c:formatCode>0.0%</c:formatCode>
                <c:ptCount val="29"/>
                <c:pt idx="0">
                  <c:v>0.33800376712763347</c:v>
                </c:pt>
                <c:pt idx="1">
                  <c:v>0.19227132253683177</c:v>
                </c:pt>
                <c:pt idx="2">
                  <c:v>0.16446036442921663</c:v>
                </c:pt>
                <c:pt idx="3">
                  <c:v>0.14825421460715327</c:v>
                </c:pt>
                <c:pt idx="4">
                  <c:v>0.13700000000000001</c:v>
                </c:pt>
                <c:pt idx="5">
                  <c:v>0.12567569566259129</c:v>
                </c:pt>
                <c:pt idx="6">
                  <c:v>0.12271383663479862</c:v>
                </c:pt>
                <c:pt idx="7">
                  <c:v>0.11710400969948909</c:v>
                </c:pt>
                <c:pt idx="8">
                  <c:v>0.1147004849594615</c:v>
                </c:pt>
                <c:pt idx="9">
                  <c:v>0.11040339702760105</c:v>
                </c:pt>
                <c:pt idx="10">
                  <c:v>0.10628571428571432</c:v>
                </c:pt>
                <c:pt idx="11">
                  <c:v>0.10540366867211626</c:v>
                </c:pt>
                <c:pt idx="12">
                  <c:v>0.10080372632693524</c:v>
                </c:pt>
                <c:pt idx="13">
                  <c:v>9.8683026371577665E-2</c:v>
                </c:pt>
                <c:pt idx="14">
                  <c:v>9.5717234262125972E-2</c:v>
                </c:pt>
                <c:pt idx="15">
                  <c:v>7.5862198721419416E-2</c:v>
                </c:pt>
                <c:pt idx="16">
                  <c:v>6.6651887283000644E-2</c:v>
                </c:pt>
                <c:pt idx="17">
                  <c:v>5.7673975214489914E-2</c:v>
                </c:pt>
                <c:pt idx="18">
                  <c:v>5.2979269805213391E-2</c:v>
                </c:pt>
                <c:pt idx="19">
                  <c:v>5.228877477483862E-2</c:v>
                </c:pt>
                <c:pt idx="20">
                  <c:v>4.5966600046450257E-2</c:v>
                </c:pt>
                <c:pt idx="21">
                  <c:v>3.0455523163040787E-2</c:v>
                </c:pt>
                <c:pt idx="22">
                  <c:v>2.8481268711060714E-2</c:v>
                </c:pt>
                <c:pt idx="23">
                  <c:v>2.4478120722968066E-2</c:v>
                </c:pt>
                <c:pt idx="24">
                  <c:v>2.0318506315211371E-2</c:v>
                </c:pt>
                <c:pt idx="25">
                  <c:v>-9.1853739248970445E-3</c:v>
                </c:pt>
                <c:pt idx="26">
                  <c:v>-2.8355180483980669E-2</c:v>
                </c:pt>
                <c:pt idx="27">
                  <c:v>-9.9999999999999978E-2</c:v>
                </c:pt>
                <c:pt idx="28">
                  <c:v>9.0816914036012442E-2</c:v>
                </c:pt>
              </c:numCache>
            </c:numRef>
          </c:val>
          <c:extLst>
            <c:ext xmlns:c16="http://schemas.microsoft.com/office/drawing/2014/chart" uri="{C3380CC4-5D6E-409C-BE32-E72D297353CC}">
              <c16:uniqueId val="{00000000-D54F-7E4A-8CAB-87D583EB112F}"/>
            </c:ext>
          </c:extLst>
        </c:ser>
        <c:dLbls>
          <c:showLegendKey val="0"/>
          <c:showVal val="0"/>
          <c:showCatName val="0"/>
          <c:showSerName val="0"/>
          <c:showPercent val="0"/>
          <c:showBubbleSize val="0"/>
        </c:dLbls>
        <c:gapWidth val="80"/>
        <c:axId val="1390319951"/>
        <c:axId val="2068178991"/>
      </c:barChart>
      <c:catAx>
        <c:axId val="139031995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8178991"/>
        <c:crosses val="autoZero"/>
        <c:auto val="1"/>
        <c:lblAlgn val="ctr"/>
        <c:lblOffset val="100"/>
        <c:noMultiLvlLbl val="0"/>
      </c:catAx>
      <c:valAx>
        <c:axId val="20681789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0319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US" sz="1800" b="1">
                <a:solidFill>
                  <a:schemeClr val="tx1"/>
                </a:solidFill>
              </a:rPr>
              <a:t>Europe: Display Ad Spend Growth 2020 (YoY) </a:t>
            </a:r>
            <a:endParaRPr lang="en-GB" sz="1800" b="1">
              <a:solidFill>
                <a:schemeClr val="tx1"/>
              </a:solidFill>
            </a:endParaRP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'CountrySummary 2020 (€m)'!$Y$37</c:f>
              <c:strCache>
                <c:ptCount val="1"/>
                <c:pt idx="0">
                  <c:v>Other Display</c:v>
                </c:pt>
              </c:strCache>
            </c:strRef>
          </c:tx>
          <c:spPr>
            <a:solidFill>
              <a:schemeClr val="accent6"/>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(€m)'!$W$38:$W$65</c:f>
              <c:strCache>
                <c:ptCount val="28"/>
                <c:pt idx="0">
                  <c:v>Russia</c:v>
                </c:pt>
                <c:pt idx="1">
                  <c:v>Turkey</c:v>
                </c:pt>
                <c:pt idx="2">
                  <c:v>Hungary</c:v>
                </c:pt>
                <c:pt idx="3">
                  <c:v>Ukraine</c:v>
                </c:pt>
                <c:pt idx="4">
                  <c:v>Austria</c:v>
                </c:pt>
                <c:pt idx="5">
                  <c:v>Ireland</c:v>
                </c:pt>
                <c:pt idx="6">
                  <c:v>Romania</c:v>
                </c:pt>
                <c:pt idx="7">
                  <c:v>Serbia</c:v>
                </c:pt>
                <c:pt idx="8">
                  <c:v>Bulgaria</c:v>
                </c:pt>
                <c:pt idx="9">
                  <c:v>UK</c:v>
                </c:pt>
                <c:pt idx="10">
                  <c:v>Denmark</c:v>
                </c:pt>
                <c:pt idx="11">
                  <c:v>Netherlands</c:v>
                </c:pt>
                <c:pt idx="12">
                  <c:v>Germany</c:v>
                </c:pt>
                <c:pt idx="13">
                  <c:v>Slovakia</c:v>
                </c:pt>
                <c:pt idx="14">
                  <c:v>Croatia</c:v>
                </c:pt>
                <c:pt idx="15">
                  <c:v>Switzerland</c:v>
                </c:pt>
                <c:pt idx="16">
                  <c:v>Norway</c:v>
                </c:pt>
                <c:pt idx="17">
                  <c:v>Greece</c:v>
                </c:pt>
                <c:pt idx="18">
                  <c:v>Czech Republic</c:v>
                </c:pt>
                <c:pt idx="19">
                  <c:v>Belarus</c:v>
                </c:pt>
                <c:pt idx="20">
                  <c:v>Slovenia</c:v>
                </c:pt>
                <c:pt idx="21">
                  <c:v>Belgium</c:v>
                </c:pt>
                <c:pt idx="22">
                  <c:v>Sweden</c:v>
                </c:pt>
                <c:pt idx="23">
                  <c:v>Italy</c:v>
                </c:pt>
                <c:pt idx="24">
                  <c:v>Finland</c:v>
                </c:pt>
                <c:pt idx="25">
                  <c:v>Poland</c:v>
                </c:pt>
                <c:pt idx="26">
                  <c:v>Spain</c:v>
                </c:pt>
                <c:pt idx="27">
                  <c:v>France</c:v>
                </c:pt>
              </c:strCache>
            </c:strRef>
          </c:cat>
          <c:val>
            <c:numRef>
              <c:f>'CountrySummary 2020 (€m)'!$Y$38:$Y$65</c:f>
              <c:numCache>
                <c:formatCode>0.0%</c:formatCode>
                <c:ptCount val="28"/>
                <c:pt idx="0">
                  <c:v>1E-4</c:v>
                </c:pt>
                <c:pt idx="1">
                  <c:v>0.25303241303595003</c:v>
                </c:pt>
                <c:pt idx="2">
                  <c:v>5.7225909299432276E-2</c:v>
                </c:pt>
                <c:pt idx="3">
                  <c:v>1.721613633509933E-2</c:v>
                </c:pt>
                <c:pt idx="4">
                  <c:v>7.904170606377714E-2</c:v>
                </c:pt>
                <c:pt idx="5">
                  <c:v>9.6731870898039141E-3</c:v>
                </c:pt>
                <c:pt idx="6">
                  <c:v>6.9454421624571161E-2</c:v>
                </c:pt>
                <c:pt idx="7">
                  <c:v>0.1395109076662957</c:v>
                </c:pt>
                <c:pt idx="8">
                  <c:v>9.200305292818145E-2</c:v>
                </c:pt>
                <c:pt idx="9">
                  <c:v>3.7745651831450955E-2</c:v>
                </c:pt>
                <c:pt idx="10">
                  <c:v>2.2845977152159858E-2</c:v>
                </c:pt>
                <c:pt idx="11">
                  <c:v>3.8432117085259287E-2</c:v>
                </c:pt>
                <c:pt idx="12">
                  <c:v>0.11032713291136287</c:v>
                </c:pt>
                <c:pt idx="13">
                  <c:v>5.4721883285393513E-3</c:v>
                </c:pt>
                <c:pt idx="14">
                  <c:v>4.5810757091533372E-2</c:v>
                </c:pt>
                <c:pt idx="15">
                  <c:v>6.7227597425919772E-2</c:v>
                </c:pt>
                <c:pt idx="16">
                  <c:v>4.2129974577738594E-2</c:v>
                </c:pt>
                <c:pt idx="17">
                  <c:v>8.8381506422901879E-2</c:v>
                </c:pt>
                <c:pt idx="18">
                  <c:v>9.5584142304929953E-2</c:v>
                </c:pt>
                <c:pt idx="19">
                  <c:v>-0.19014598540145977</c:v>
                </c:pt>
                <c:pt idx="20">
                  <c:v>4.1948154920242509E-2</c:v>
                </c:pt>
                <c:pt idx="21">
                  <c:v>-4.7362101095506315E-2</c:v>
                </c:pt>
                <c:pt idx="22">
                  <c:v>-7.1114719023492867E-3</c:v>
                </c:pt>
                <c:pt idx="23">
                  <c:v>4.5235803657362794E-2</c:v>
                </c:pt>
                <c:pt idx="24">
                  <c:v>-1.0259156348965126E-2</c:v>
                </c:pt>
                <c:pt idx="25">
                  <c:v>2.7679959374355079E-2</c:v>
                </c:pt>
                <c:pt idx="26">
                  <c:v>-4.4257369659573831E-2</c:v>
                </c:pt>
                <c:pt idx="27">
                  <c:v>7.4655847752250315E-2</c:v>
                </c:pt>
              </c:numCache>
            </c:numRef>
          </c:val>
          <c:extLst>
            <c:ext xmlns:c16="http://schemas.microsoft.com/office/drawing/2014/chart" uri="{C3380CC4-5D6E-409C-BE32-E72D297353CC}">
              <c16:uniqueId val="{00000000-F00A-F94A-BDD8-48BE3A24BAC1}"/>
            </c:ext>
          </c:extLst>
        </c:ser>
        <c:ser>
          <c:idx val="1"/>
          <c:order val="1"/>
          <c:tx>
            <c:strRef>
              <c:f>'CountrySummary 2020 (€m)'!$Z$37</c:f>
              <c:strCache>
                <c:ptCount val="1"/>
                <c:pt idx="0">
                  <c:v>Video</c:v>
                </c:pt>
              </c:strCache>
            </c:strRef>
          </c:tx>
          <c:spPr>
            <a:solidFill>
              <a:schemeClr val="accent2"/>
            </a:solidFill>
            <a:ln>
              <a:noFill/>
            </a:ln>
            <a:effectLst/>
          </c:spPr>
          <c:invertIfNegative val="0"/>
          <c:dLbls>
            <c:dLbl>
              <c:idx val="3"/>
              <c:layout>
                <c:manualLayout>
                  <c:x val="0"/>
                  <c:y val="2.6511118074048685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1C6F-5846-A3F1-3F37F0B669DE}"/>
                </c:ext>
              </c:extLst>
            </c:dLbl>
            <c:spPr>
              <a:noFill/>
              <a:ln>
                <a:noFill/>
              </a:ln>
              <a:effectLst/>
            </c:spPr>
            <c:txPr>
              <a:bodyPr rot="-5400000" spcFirstLastPara="1" vertOverflow="ellipsis" wrap="square" anchor="ctr" anchorCtr="1"/>
              <a:lstStyle/>
              <a:p>
                <a:pPr>
                  <a:defRPr sz="9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(€m)'!$W$38:$W$65</c:f>
              <c:strCache>
                <c:ptCount val="28"/>
                <c:pt idx="0">
                  <c:v>Russia</c:v>
                </c:pt>
                <c:pt idx="1">
                  <c:v>Turkey</c:v>
                </c:pt>
                <c:pt idx="2">
                  <c:v>Hungary</c:v>
                </c:pt>
                <c:pt idx="3">
                  <c:v>Ukraine</c:v>
                </c:pt>
                <c:pt idx="4">
                  <c:v>Austria</c:v>
                </c:pt>
                <c:pt idx="5">
                  <c:v>Ireland</c:v>
                </c:pt>
                <c:pt idx="6">
                  <c:v>Romania</c:v>
                </c:pt>
                <c:pt idx="7">
                  <c:v>Serbia</c:v>
                </c:pt>
                <c:pt idx="8">
                  <c:v>Bulgaria</c:v>
                </c:pt>
                <c:pt idx="9">
                  <c:v>UK</c:v>
                </c:pt>
                <c:pt idx="10">
                  <c:v>Denmark</c:v>
                </c:pt>
                <c:pt idx="11">
                  <c:v>Netherlands</c:v>
                </c:pt>
                <c:pt idx="12">
                  <c:v>Germany</c:v>
                </c:pt>
                <c:pt idx="13">
                  <c:v>Slovakia</c:v>
                </c:pt>
                <c:pt idx="14">
                  <c:v>Croatia</c:v>
                </c:pt>
                <c:pt idx="15">
                  <c:v>Switzerland</c:v>
                </c:pt>
                <c:pt idx="16">
                  <c:v>Norway</c:v>
                </c:pt>
                <c:pt idx="17">
                  <c:v>Greece</c:v>
                </c:pt>
                <c:pt idx="18">
                  <c:v>Czech Republic</c:v>
                </c:pt>
                <c:pt idx="19">
                  <c:v>Belarus</c:v>
                </c:pt>
                <c:pt idx="20">
                  <c:v>Slovenia</c:v>
                </c:pt>
                <c:pt idx="21">
                  <c:v>Belgium</c:v>
                </c:pt>
                <c:pt idx="22">
                  <c:v>Sweden</c:v>
                </c:pt>
                <c:pt idx="23">
                  <c:v>Italy</c:v>
                </c:pt>
                <c:pt idx="24">
                  <c:v>Finland</c:v>
                </c:pt>
                <c:pt idx="25">
                  <c:v>Poland</c:v>
                </c:pt>
                <c:pt idx="26">
                  <c:v>Spain</c:v>
                </c:pt>
                <c:pt idx="27">
                  <c:v>France</c:v>
                </c:pt>
              </c:strCache>
            </c:strRef>
          </c:cat>
          <c:val>
            <c:numRef>
              <c:f>'CountrySummary 2020 (€m)'!$Z$38:$Z$65</c:f>
              <c:numCache>
                <c:formatCode>0.0%</c:formatCode>
                <c:ptCount val="28"/>
                <c:pt idx="0">
                  <c:v>0.55319148936170204</c:v>
                </c:pt>
                <c:pt idx="1">
                  <c:v>0.52055555555555566</c:v>
                </c:pt>
                <c:pt idx="2">
                  <c:v>0.43438160838082651</c:v>
                </c:pt>
                <c:pt idx="3">
                  <c:v>0.38592129227517957</c:v>
                </c:pt>
                <c:pt idx="4">
                  <c:v>0.3057330724066325</c:v>
                </c:pt>
                <c:pt idx="5">
                  <c:v>0.29695396956350728</c:v>
                </c:pt>
                <c:pt idx="6">
                  <c:v>0.24465277481856518</c:v>
                </c:pt>
                <c:pt idx="7">
                  <c:v>0.24147148676171093</c:v>
                </c:pt>
                <c:pt idx="8">
                  <c:v>0.20599999999999996</c:v>
                </c:pt>
                <c:pt idx="9">
                  <c:v>0.19155159486161799</c:v>
                </c:pt>
                <c:pt idx="10">
                  <c:v>0.18499862990759497</c:v>
                </c:pt>
                <c:pt idx="11">
                  <c:v>0.17883474787542175</c:v>
                </c:pt>
                <c:pt idx="12">
                  <c:v>0.17447934159009204</c:v>
                </c:pt>
                <c:pt idx="13">
                  <c:v>0.1474297401629967</c:v>
                </c:pt>
                <c:pt idx="14">
                  <c:v>0.14629102640292047</c:v>
                </c:pt>
                <c:pt idx="15">
                  <c:v>0.14241543743393636</c:v>
                </c:pt>
                <c:pt idx="16">
                  <c:v>0.13565027220908821</c:v>
                </c:pt>
                <c:pt idx="17">
                  <c:v>0.13077920261414411</c:v>
                </c:pt>
                <c:pt idx="18">
                  <c:v>0.10582125721327951</c:v>
                </c:pt>
                <c:pt idx="19">
                  <c:v>0.10000000000000009</c:v>
                </c:pt>
                <c:pt idx="20">
                  <c:v>8.9091047854897631E-2</c:v>
                </c:pt>
                <c:pt idx="21">
                  <c:v>8.8982959528032701E-2</c:v>
                </c:pt>
                <c:pt idx="22">
                  <c:v>8.0234171457107539E-2</c:v>
                </c:pt>
                <c:pt idx="23">
                  <c:v>6.9877242681775309E-2</c:v>
                </c:pt>
                <c:pt idx="24">
                  <c:v>6.9098330152099097E-2</c:v>
                </c:pt>
                <c:pt idx="25">
                  <c:v>3.85670513564913E-2</c:v>
                </c:pt>
                <c:pt idx="26">
                  <c:v>5.0792378886892475E-3</c:v>
                </c:pt>
                <c:pt idx="27">
                  <c:v>-5.2966101694915224E-2</c:v>
                </c:pt>
              </c:numCache>
            </c:numRef>
          </c:val>
          <c:extLst>
            <c:ext xmlns:c16="http://schemas.microsoft.com/office/drawing/2014/chart" uri="{C3380CC4-5D6E-409C-BE32-E72D297353CC}">
              <c16:uniqueId val="{00000001-F00A-F94A-BDD8-48BE3A24BAC1}"/>
            </c:ext>
          </c:extLst>
        </c:ser>
        <c:dLbls>
          <c:showLegendKey val="0"/>
          <c:showVal val="0"/>
          <c:showCatName val="0"/>
          <c:showSerName val="0"/>
          <c:showPercent val="0"/>
          <c:showBubbleSize val="0"/>
        </c:dLbls>
        <c:gapWidth val="100"/>
        <c:axId val="2047796175"/>
        <c:axId val="2047578111"/>
      </c:barChart>
      <c:catAx>
        <c:axId val="2047796175"/>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crossAx val="2047578111"/>
        <c:crosses val="autoZero"/>
        <c:auto val="1"/>
        <c:lblAlgn val="ctr"/>
        <c:lblOffset val="100"/>
        <c:noMultiLvlLbl val="0"/>
      </c:catAx>
      <c:valAx>
        <c:axId val="20475781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7796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chemeClr val="tx1"/>
                </a:solidFill>
              </a:rPr>
              <a:t>2020: Digital Ad Spend</a:t>
            </a:r>
            <a:r>
              <a:rPr lang="en-US" sz="1800" b="1" baseline="0">
                <a:solidFill>
                  <a:schemeClr val="tx1"/>
                </a:solidFill>
              </a:rPr>
              <a:t> by Market (€m)</a:t>
            </a:r>
            <a:endParaRPr lang="en-US" sz="1800" b="1">
              <a:solidFill>
                <a:schemeClr val="tx1"/>
              </a:solidFill>
            </a:endParaRPr>
          </a:p>
        </c:rich>
      </c:tx>
      <c:overlay val="0"/>
      <c:spPr>
        <a:noFill/>
        <a:ln>
          <a:noFill/>
        </a:ln>
        <a:effectLst/>
      </c:spPr>
    </c:title>
    <c:autoTitleDeleted val="0"/>
    <c:plotArea>
      <c:layout/>
      <c:barChart>
        <c:barDir val="col"/>
        <c:grouping val="clustered"/>
        <c:varyColors val="0"/>
        <c:ser>
          <c:idx val="0"/>
          <c:order val="0"/>
          <c:tx>
            <c:strRef>
              <c:f>'CountrySummary 2020 (€m)'!$Z$6</c:f>
              <c:strCache>
                <c:ptCount val="1"/>
                <c:pt idx="0">
                  <c:v>2020</c:v>
                </c:pt>
              </c:strCache>
            </c:strRef>
          </c:tx>
          <c:spPr>
            <a:solidFill>
              <a:schemeClr val="accent1"/>
            </a:solidFill>
            <a:ln>
              <a:noFill/>
            </a:ln>
            <a:effectLst/>
          </c:spPr>
          <c:invertIfNegative val="0"/>
          <c:dLbls>
            <c:spPr>
              <a:noFill/>
              <a:ln>
                <a:noFill/>
              </a:ln>
              <a:effectLst/>
            </c:spPr>
            <c:txPr>
              <a:bodyPr rot="-5400000" spcFirstLastPara="1" vertOverflow="ellipsis" vert="horz" wrap="square" lIns="396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'CountrySummary 2020 (€m)'!$Y$7:$Y$34</c:f>
              <c:strCache>
                <c:ptCount val="28"/>
                <c:pt idx="0">
                  <c:v>UK</c:v>
                </c:pt>
                <c:pt idx="1">
                  <c:v>Germany</c:v>
                </c:pt>
                <c:pt idx="2">
                  <c:v>France</c:v>
                </c:pt>
                <c:pt idx="3">
                  <c:v>Russia</c:v>
                </c:pt>
                <c:pt idx="4">
                  <c:v>Italy</c:v>
                </c:pt>
                <c:pt idx="5">
                  <c:v>Spain</c:v>
                </c:pt>
                <c:pt idx="6">
                  <c:v>Sweden</c:v>
                </c:pt>
                <c:pt idx="7">
                  <c:v>Netherlands</c:v>
                </c:pt>
                <c:pt idx="8">
                  <c:v>Turkey</c:v>
                </c:pt>
                <c:pt idx="9">
                  <c:v>Switzerland</c:v>
                </c:pt>
                <c:pt idx="10">
                  <c:v>Norway</c:v>
                </c:pt>
                <c:pt idx="11">
                  <c:v>Austria</c:v>
                </c:pt>
                <c:pt idx="12">
                  <c:v>Denmark</c:v>
                </c:pt>
                <c:pt idx="13">
                  <c:v>Czech Republic</c:v>
                </c:pt>
                <c:pt idx="14">
                  <c:v>Poland</c:v>
                </c:pt>
                <c:pt idx="15">
                  <c:v>Ukraine</c:v>
                </c:pt>
                <c:pt idx="16">
                  <c:v>Belgium</c:v>
                </c:pt>
                <c:pt idx="17">
                  <c:v>Ireland</c:v>
                </c:pt>
                <c:pt idx="18">
                  <c:v>Finland</c:v>
                </c:pt>
                <c:pt idx="19">
                  <c:v>Hungary</c:v>
                </c:pt>
                <c:pt idx="20">
                  <c:v>Greece</c:v>
                </c:pt>
                <c:pt idx="21">
                  <c:v>Slovakia</c:v>
                </c:pt>
                <c:pt idx="22">
                  <c:v>Romania</c:v>
                </c:pt>
                <c:pt idx="23">
                  <c:v>Croatia</c:v>
                </c:pt>
                <c:pt idx="24">
                  <c:v>Bulgaria</c:v>
                </c:pt>
                <c:pt idx="25">
                  <c:v>Slovenia</c:v>
                </c:pt>
                <c:pt idx="26">
                  <c:v>Belarus</c:v>
                </c:pt>
                <c:pt idx="27">
                  <c:v>Serbia</c:v>
                </c:pt>
              </c:strCache>
            </c:strRef>
          </c:cat>
          <c:val>
            <c:numRef>
              <c:f>'CountrySummary 2020 (€m)'!$Z$7:$Z$34</c:f>
              <c:numCache>
                <c:formatCode>#,##0</c:formatCode>
                <c:ptCount val="28"/>
                <c:pt idx="0">
                  <c:v>22576.448143214442</c:v>
                </c:pt>
                <c:pt idx="1">
                  <c:v>10178.162609139885</c:v>
                </c:pt>
                <c:pt idx="2">
                  <c:v>6044.666666666667</c:v>
                </c:pt>
                <c:pt idx="3">
                  <c:v>5182.8226507872823</c:v>
                </c:pt>
                <c:pt idx="4">
                  <c:v>3426</c:v>
                </c:pt>
                <c:pt idx="5">
                  <c:v>3083.9777777777781</c:v>
                </c:pt>
                <c:pt idx="6">
                  <c:v>2676.4030367527885</c:v>
                </c:pt>
                <c:pt idx="7">
                  <c:v>2347.9473684210525</c:v>
                </c:pt>
                <c:pt idx="8">
                  <c:v>1914.1458296086557</c:v>
                </c:pt>
                <c:pt idx="9">
                  <c:v>1858.1752781684268</c:v>
                </c:pt>
                <c:pt idx="10">
                  <c:v>1310.0705653675777</c:v>
                </c:pt>
                <c:pt idx="11">
                  <c:v>1276.9358823529412</c:v>
                </c:pt>
                <c:pt idx="12">
                  <c:v>1198.7798824274837</c:v>
                </c:pt>
                <c:pt idx="13">
                  <c:v>1192.4420600333824</c:v>
                </c:pt>
                <c:pt idx="14">
                  <c:v>1189.3384463582051</c:v>
                </c:pt>
                <c:pt idx="15">
                  <c:v>750.55357003878078</c:v>
                </c:pt>
                <c:pt idx="16">
                  <c:v>732.48966565553565</c:v>
                </c:pt>
                <c:pt idx="17">
                  <c:v>729.16396425545054</c:v>
                </c:pt>
                <c:pt idx="18">
                  <c:v>547.9382352941177</c:v>
                </c:pt>
                <c:pt idx="19">
                  <c:v>403.3386824458949</c:v>
                </c:pt>
                <c:pt idx="20">
                  <c:v>187.62962441606044</c:v>
                </c:pt>
                <c:pt idx="21">
                  <c:v>153.17020730011765</c:v>
                </c:pt>
                <c:pt idx="22">
                  <c:v>92.415855108754357</c:v>
                </c:pt>
                <c:pt idx="23">
                  <c:v>77.237072806577487</c:v>
                </c:pt>
                <c:pt idx="24">
                  <c:v>73.011025975273611</c:v>
                </c:pt>
                <c:pt idx="25">
                  <c:v>59.583078873272868</c:v>
                </c:pt>
                <c:pt idx="26">
                  <c:v>55.026271610318474</c:v>
                </c:pt>
                <c:pt idx="27">
                  <c:v>53.847999999999999</c:v>
                </c:pt>
              </c:numCache>
            </c:numRef>
          </c:val>
          <c:extLst>
            <c:ext xmlns:c16="http://schemas.microsoft.com/office/drawing/2014/chart" uri="{C3380CC4-5D6E-409C-BE32-E72D297353CC}">
              <c16:uniqueId val="{00000000-19AB-7C4B-820E-41C5F2468689}"/>
            </c:ext>
          </c:extLst>
        </c:ser>
        <c:dLbls>
          <c:showLegendKey val="0"/>
          <c:showVal val="0"/>
          <c:showCatName val="0"/>
          <c:showSerName val="0"/>
          <c:showPercent val="0"/>
          <c:showBubbleSize val="0"/>
        </c:dLbls>
        <c:gapWidth val="50"/>
        <c:axId val="824997664"/>
        <c:axId val="962370160"/>
      </c:barChart>
      <c:catAx>
        <c:axId val="824997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2370160"/>
        <c:crosses val="autoZero"/>
        <c:auto val="1"/>
        <c:lblAlgn val="ctr"/>
        <c:lblOffset val="100"/>
        <c:noMultiLvlLbl val="0"/>
      </c:catAx>
      <c:valAx>
        <c:axId val="962370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4997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chemeClr val="tx1"/>
                </a:solidFill>
              </a:rPr>
              <a:t>Europe: Video share of total</a:t>
            </a:r>
            <a:r>
              <a:rPr lang="en-US" sz="1800" b="1" baseline="0">
                <a:solidFill>
                  <a:schemeClr val="tx1"/>
                </a:solidFill>
              </a:rPr>
              <a:t> </a:t>
            </a:r>
            <a:r>
              <a:rPr lang="en-US" sz="1800" b="1">
                <a:solidFill>
                  <a:schemeClr val="tx1"/>
                </a:solidFill>
              </a:rPr>
              <a:t>display</a:t>
            </a:r>
            <a:r>
              <a:rPr lang="en-US" sz="1800" b="1" baseline="0">
                <a:solidFill>
                  <a:schemeClr val="tx1"/>
                </a:solidFill>
              </a:rPr>
              <a:t> (</a:t>
            </a:r>
            <a:r>
              <a:rPr lang="en-US" sz="1800" b="1">
                <a:solidFill>
                  <a:schemeClr val="tx1"/>
                </a:solidFill>
              </a:rPr>
              <a:t>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'CountrySummary 2020 (€m)'!$N$99</c:f>
              <c:strCache>
                <c:ptCount val="1"/>
                <c:pt idx="0">
                  <c:v>Video share 2020</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8AE-1344-A3A9-579FCB6D13F8}"/>
              </c:ext>
            </c:extLst>
          </c:dPt>
          <c:dPt>
            <c:idx val="28"/>
            <c:invertIfNegative val="0"/>
            <c:bubble3D val="0"/>
            <c:spPr>
              <a:solidFill>
                <a:schemeClr val="accent6"/>
              </a:solidFill>
              <a:ln>
                <a:noFill/>
              </a:ln>
              <a:effectLst/>
            </c:spPr>
            <c:extLst>
              <c:ext xmlns:c16="http://schemas.microsoft.com/office/drawing/2014/chart" uri="{C3380CC4-5D6E-409C-BE32-E72D297353CC}">
                <c16:uniqueId val="{00000003-267A-EB45-9F6C-40EB687A0B0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(€m)'!$M$100:$M$128</c:f>
              <c:strCache>
                <c:ptCount val="29"/>
                <c:pt idx="0">
                  <c:v>Ukraine</c:v>
                </c:pt>
                <c:pt idx="1">
                  <c:v>UK</c:v>
                </c:pt>
                <c:pt idx="2">
                  <c:v>Netherlands</c:v>
                </c:pt>
                <c:pt idx="3">
                  <c:v>Italy</c:v>
                </c:pt>
                <c:pt idx="4">
                  <c:v>Switzerland</c:v>
                </c:pt>
                <c:pt idx="5">
                  <c:v>Ireland</c:v>
                </c:pt>
                <c:pt idx="6">
                  <c:v>Bulgaria</c:v>
                </c:pt>
                <c:pt idx="7">
                  <c:v>Finland</c:v>
                </c:pt>
                <c:pt idx="8">
                  <c:v>Sweden</c:v>
                </c:pt>
                <c:pt idx="9">
                  <c:v>Belarus</c:v>
                </c:pt>
                <c:pt idx="10">
                  <c:v>Turkey</c:v>
                </c:pt>
                <c:pt idx="11">
                  <c:v>Austria</c:v>
                </c:pt>
                <c:pt idx="12">
                  <c:v>Spain</c:v>
                </c:pt>
                <c:pt idx="13">
                  <c:v>France</c:v>
                </c:pt>
                <c:pt idx="14">
                  <c:v>Croatia</c:v>
                </c:pt>
                <c:pt idx="15">
                  <c:v>Slovakia</c:v>
                </c:pt>
                <c:pt idx="16">
                  <c:v>Belgium</c:v>
                </c:pt>
                <c:pt idx="17">
                  <c:v>Czech Republic</c:v>
                </c:pt>
                <c:pt idx="18">
                  <c:v>Norway</c:v>
                </c:pt>
                <c:pt idx="19">
                  <c:v>Russia</c:v>
                </c:pt>
                <c:pt idx="20">
                  <c:v>Serbia</c:v>
                </c:pt>
                <c:pt idx="21">
                  <c:v>Poland</c:v>
                </c:pt>
                <c:pt idx="22">
                  <c:v>Germany</c:v>
                </c:pt>
                <c:pt idx="23">
                  <c:v>Romania</c:v>
                </c:pt>
                <c:pt idx="24">
                  <c:v>Slovenia</c:v>
                </c:pt>
                <c:pt idx="25">
                  <c:v>Denmark</c:v>
                </c:pt>
                <c:pt idx="26">
                  <c:v>Hungary</c:v>
                </c:pt>
                <c:pt idx="27">
                  <c:v>Greece</c:v>
                </c:pt>
                <c:pt idx="28">
                  <c:v>European Average</c:v>
                </c:pt>
              </c:strCache>
            </c:strRef>
          </c:cat>
          <c:val>
            <c:numRef>
              <c:f>'CountrySummary 2020 (€m)'!$N$100:$N$128</c:f>
              <c:numCache>
                <c:formatCode>0.0%</c:formatCode>
                <c:ptCount val="29"/>
                <c:pt idx="0">
                  <c:v>0.55189853326069926</c:v>
                </c:pt>
                <c:pt idx="1">
                  <c:v>0.53483207651479647</c:v>
                </c:pt>
                <c:pt idx="2">
                  <c:v>0.51497157215064204</c:v>
                </c:pt>
                <c:pt idx="3">
                  <c:v>0.51059035601622349</c:v>
                </c:pt>
                <c:pt idx="4">
                  <c:v>0.4634439178515008</c:v>
                </c:pt>
                <c:pt idx="5">
                  <c:v>0.454551983306973</c:v>
                </c:pt>
                <c:pt idx="6">
                  <c:v>0.41867465524408426</c:v>
                </c:pt>
                <c:pt idx="7">
                  <c:v>0.40373673689066591</c:v>
                </c:pt>
                <c:pt idx="8">
                  <c:v>0.38134495111257033</c:v>
                </c:pt>
                <c:pt idx="9">
                  <c:v>0.37973445143256462</c:v>
                </c:pt>
                <c:pt idx="10">
                  <c:v>0.36095755645085731</c:v>
                </c:pt>
                <c:pt idx="11">
                  <c:v>0.34718900738574981</c:v>
                </c:pt>
                <c:pt idx="12">
                  <c:v>0.33341136102970681</c:v>
                </c:pt>
                <c:pt idx="13">
                  <c:v>0.33315528613840473</c:v>
                </c:pt>
                <c:pt idx="14">
                  <c:v>0.31865648740330743</c:v>
                </c:pt>
                <c:pt idx="15">
                  <c:v>0.31292832715141683</c:v>
                </c:pt>
                <c:pt idx="16">
                  <c:v>0.30774284187470508</c:v>
                </c:pt>
                <c:pt idx="17">
                  <c:v>0.30467742038247614</c:v>
                </c:pt>
                <c:pt idx="18">
                  <c:v>0.2791710403381979</c:v>
                </c:pt>
                <c:pt idx="19">
                  <c:v>0.27915869980879537</c:v>
                </c:pt>
                <c:pt idx="20">
                  <c:v>0.26088003209843524</c:v>
                </c:pt>
                <c:pt idx="21">
                  <c:v>0.25694762615024325</c:v>
                </c:pt>
                <c:pt idx="22">
                  <c:v>0.2496250666006336</c:v>
                </c:pt>
                <c:pt idx="23">
                  <c:v>0.23103995377445846</c:v>
                </c:pt>
                <c:pt idx="24">
                  <c:v>0.22701763434690903</c:v>
                </c:pt>
                <c:pt idx="25">
                  <c:v>0.20913203259818872</c:v>
                </c:pt>
                <c:pt idx="26">
                  <c:v>0.2038536242109191</c:v>
                </c:pt>
                <c:pt idx="27">
                  <c:v>0.17855839416058394</c:v>
                </c:pt>
                <c:pt idx="28">
                  <c:v>0.39404814434213253</c:v>
                </c:pt>
              </c:numCache>
            </c:numRef>
          </c:val>
          <c:extLst>
            <c:ext xmlns:c16="http://schemas.microsoft.com/office/drawing/2014/chart" uri="{C3380CC4-5D6E-409C-BE32-E72D297353CC}">
              <c16:uniqueId val="{00000000-DD19-0C46-B071-3BD0460E8118}"/>
            </c:ext>
          </c:extLst>
        </c:ser>
        <c:dLbls>
          <c:showLegendKey val="0"/>
          <c:showVal val="0"/>
          <c:showCatName val="0"/>
          <c:showSerName val="0"/>
          <c:showPercent val="0"/>
          <c:showBubbleSize val="0"/>
        </c:dLbls>
        <c:gapWidth val="50"/>
        <c:axId val="1505410463"/>
        <c:axId val="1504810191"/>
      </c:barChart>
      <c:catAx>
        <c:axId val="150541046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4810191"/>
        <c:crosses val="autoZero"/>
        <c:auto val="1"/>
        <c:lblAlgn val="ctr"/>
        <c:lblOffset val="100"/>
        <c:noMultiLvlLbl val="0"/>
      </c:catAx>
      <c:valAx>
        <c:axId val="15048101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5410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solidFill>
                  <a:schemeClr val="tx1"/>
                </a:solidFill>
                <a:effectLst/>
              </a:rPr>
              <a:t>Europe: Digital Video Ad Spend in 2020 (€m) </a:t>
            </a:r>
            <a:endParaRPr lang="en-GB">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'CountrySummary 2020 (€m)'!$BC$4</c:f>
              <c:strCache>
                <c:ptCount val="1"/>
                <c:pt idx="0">
                  <c:v>2020</c:v>
                </c:pt>
              </c:strCache>
            </c:strRef>
          </c:tx>
          <c:spPr>
            <a:solidFill>
              <a:schemeClr val="accent1"/>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(€m)'!$BB$5:$BB$32</c:f>
              <c:strCache>
                <c:ptCount val="28"/>
                <c:pt idx="0">
                  <c:v>UK</c:v>
                </c:pt>
                <c:pt idx="1">
                  <c:v>Italy</c:v>
                </c:pt>
                <c:pt idx="2">
                  <c:v>Germany</c:v>
                </c:pt>
                <c:pt idx="3">
                  <c:v>France</c:v>
                </c:pt>
                <c:pt idx="4">
                  <c:v>Russia</c:v>
                </c:pt>
                <c:pt idx="5">
                  <c:v>Spain</c:v>
                </c:pt>
                <c:pt idx="6">
                  <c:v>Netherlands</c:v>
                </c:pt>
                <c:pt idx="7">
                  <c:v>Turkey</c:v>
                </c:pt>
                <c:pt idx="8">
                  <c:v>Sweden</c:v>
                </c:pt>
                <c:pt idx="9">
                  <c:v>Switzerland</c:v>
                </c:pt>
                <c:pt idx="10">
                  <c:v>Austria</c:v>
                </c:pt>
                <c:pt idx="11">
                  <c:v>Czech Republic</c:v>
                </c:pt>
                <c:pt idx="12">
                  <c:v>Norway</c:v>
                </c:pt>
                <c:pt idx="13">
                  <c:v>Ireland</c:v>
                </c:pt>
                <c:pt idx="14">
                  <c:v>Belgium</c:v>
                </c:pt>
                <c:pt idx="15">
                  <c:v>Ukraine</c:v>
                </c:pt>
                <c:pt idx="16">
                  <c:v>Poland</c:v>
                </c:pt>
                <c:pt idx="17">
                  <c:v>Finland</c:v>
                </c:pt>
                <c:pt idx="18">
                  <c:v>Denmark</c:v>
                </c:pt>
                <c:pt idx="19">
                  <c:v>Hungary</c:v>
                </c:pt>
                <c:pt idx="20">
                  <c:v>Slovakia</c:v>
                </c:pt>
                <c:pt idx="21">
                  <c:v>Bulgaria</c:v>
                </c:pt>
                <c:pt idx="22">
                  <c:v>Romania</c:v>
                </c:pt>
                <c:pt idx="23">
                  <c:v>Croatia</c:v>
                </c:pt>
                <c:pt idx="24">
                  <c:v>Greece</c:v>
                </c:pt>
                <c:pt idx="25">
                  <c:v>Serbia</c:v>
                </c:pt>
                <c:pt idx="26">
                  <c:v>Slovenia</c:v>
                </c:pt>
                <c:pt idx="27">
                  <c:v>Belarus</c:v>
                </c:pt>
              </c:strCache>
            </c:strRef>
          </c:cat>
          <c:val>
            <c:numRef>
              <c:f>'CountrySummary 2020 (€m)'!$BC$5:$BC$32</c:f>
              <c:numCache>
                <c:formatCode>General</c:formatCode>
                <c:ptCount val="28"/>
                <c:pt idx="0">
                  <c:v>4722.6054598654127</c:v>
                </c:pt>
                <c:pt idx="1">
                  <c:v>1133</c:v>
                </c:pt>
                <c:pt idx="2">
                  <c:v>1055.4835671613864</c:v>
                </c:pt>
                <c:pt idx="3">
                  <c:v>941.0526315789474</c:v>
                </c:pt>
                <c:pt idx="4">
                  <c:v>764.622447527502</c:v>
                </c:pt>
                <c:pt idx="5">
                  <c:v>624.43872893118169</c:v>
                </c:pt>
                <c:pt idx="6">
                  <c:v>524.72892825454903</c:v>
                </c:pt>
                <c:pt idx="7">
                  <c:v>415.44701360649611</c:v>
                </c:pt>
                <c:pt idx="8">
                  <c:v>384.05771286650338</c:v>
                </c:pt>
                <c:pt idx="9">
                  <c:v>263.62921412488055</c:v>
                </c:pt>
                <c:pt idx="10">
                  <c:v>243.85718540580785</c:v>
                </c:pt>
                <c:pt idx="11">
                  <c:v>226.33344897992694</c:v>
                </c:pt>
                <c:pt idx="12">
                  <c:v>182.28034927083758</c:v>
                </c:pt>
                <c:pt idx="13">
                  <c:v>168.35071337630575</c:v>
                </c:pt>
                <c:pt idx="14">
                  <c:v>165.62956902155011</c:v>
                </c:pt>
                <c:pt idx="15">
                  <c:v>159.3745102318687</c:v>
                </c:pt>
                <c:pt idx="16">
                  <c:v>150.78431836442098</c:v>
                </c:pt>
                <c:pt idx="17">
                  <c:v>123.5529411764706</c:v>
                </c:pt>
                <c:pt idx="18">
                  <c:v>98.248127327915483</c:v>
                </c:pt>
                <c:pt idx="19">
                  <c:v>42.413429299606449</c:v>
                </c:pt>
                <c:pt idx="20">
                  <c:v>32.455791615611766</c:v>
                </c:pt>
                <c:pt idx="21">
                  <c:v>21.659619838778756</c:v>
                </c:pt>
                <c:pt idx="22">
                  <c:v>17.250518566049632</c:v>
                </c:pt>
                <c:pt idx="23">
                  <c:v>13.724519274824443</c:v>
                </c:pt>
                <c:pt idx="24">
                  <c:v>9.7850000000000001</c:v>
                </c:pt>
                <c:pt idx="25">
                  <c:v>9.7530000000000001</c:v>
                </c:pt>
                <c:pt idx="26">
                  <c:v>8.6825700950524087</c:v>
                </c:pt>
                <c:pt idx="27">
                  <c:v>5.3820897444151159</c:v>
                </c:pt>
              </c:numCache>
            </c:numRef>
          </c:val>
          <c:extLst>
            <c:ext xmlns:c16="http://schemas.microsoft.com/office/drawing/2014/chart" uri="{C3380CC4-5D6E-409C-BE32-E72D297353CC}">
              <c16:uniqueId val="{00000000-FB18-2F4F-9715-1B40E36346FD}"/>
            </c:ext>
          </c:extLst>
        </c:ser>
        <c:dLbls>
          <c:showLegendKey val="0"/>
          <c:showVal val="0"/>
          <c:showCatName val="0"/>
          <c:showSerName val="0"/>
          <c:showPercent val="0"/>
          <c:showBubbleSize val="0"/>
        </c:dLbls>
        <c:gapWidth val="50"/>
        <c:axId val="752279872"/>
        <c:axId val="1123888128"/>
      </c:barChart>
      <c:catAx>
        <c:axId val="7522798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3888128"/>
        <c:crosses val="autoZero"/>
        <c:auto val="1"/>
        <c:lblAlgn val="ctr"/>
        <c:lblOffset val="100"/>
        <c:noMultiLvlLbl val="0"/>
      </c:catAx>
      <c:valAx>
        <c:axId val="112388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227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Digital</a:t>
            </a:r>
            <a:r>
              <a:rPr lang="en-US" b="1" baseline="0">
                <a:solidFill>
                  <a:schemeClr val="tx1"/>
                </a:solidFill>
              </a:rPr>
              <a:t> Audio Ad Spend: YoY Growth 2020 vs 2019</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'CountrySummary 2020 (€m)'!$R$255</c:f>
              <c:strCache>
                <c:ptCount val="1"/>
                <c:pt idx="0">
                  <c:v>2020</c:v>
                </c:pt>
              </c:strCache>
            </c:strRef>
          </c:tx>
          <c:spPr>
            <a:solidFill>
              <a:schemeClr val="accent5"/>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3-3232-994F-97E7-82C5111CF468}"/>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(€m)'!$Q$256:$Q$284</c:f>
              <c:strCache>
                <c:ptCount val="29"/>
                <c:pt idx="0">
                  <c:v>European Average</c:v>
                </c:pt>
                <c:pt idx="1">
                  <c:v>Belgium</c:v>
                </c:pt>
                <c:pt idx="2">
                  <c:v>Belarus</c:v>
                </c:pt>
                <c:pt idx="3">
                  <c:v>Spain</c:v>
                </c:pt>
                <c:pt idx="4">
                  <c:v>Poland</c:v>
                </c:pt>
                <c:pt idx="5">
                  <c:v>Germany</c:v>
                </c:pt>
                <c:pt idx="6">
                  <c:v>Slovenia</c:v>
                </c:pt>
                <c:pt idx="7">
                  <c:v>Finland</c:v>
                </c:pt>
                <c:pt idx="8">
                  <c:v>Sweden</c:v>
                </c:pt>
                <c:pt idx="9">
                  <c:v>Croatia</c:v>
                </c:pt>
                <c:pt idx="10">
                  <c:v>Denmark</c:v>
                </c:pt>
                <c:pt idx="11">
                  <c:v>Hungary</c:v>
                </c:pt>
                <c:pt idx="12">
                  <c:v>UK</c:v>
                </c:pt>
                <c:pt idx="13">
                  <c:v>Greece</c:v>
                </c:pt>
                <c:pt idx="14">
                  <c:v>Norway</c:v>
                </c:pt>
                <c:pt idx="15">
                  <c:v>Romania</c:v>
                </c:pt>
                <c:pt idx="16">
                  <c:v>Russia</c:v>
                </c:pt>
                <c:pt idx="17">
                  <c:v>Slovakia</c:v>
                </c:pt>
                <c:pt idx="18">
                  <c:v>Bulgaria</c:v>
                </c:pt>
                <c:pt idx="19">
                  <c:v>Ukraine</c:v>
                </c:pt>
                <c:pt idx="20">
                  <c:v>Italy</c:v>
                </c:pt>
                <c:pt idx="21">
                  <c:v>Serbia</c:v>
                </c:pt>
                <c:pt idx="22">
                  <c:v>Netherlands</c:v>
                </c:pt>
                <c:pt idx="23">
                  <c:v>Czech Republic</c:v>
                </c:pt>
                <c:pt idx="24">
                  <c:v>Switzerland</c:v>
                </c:pt>
                <c:pt idx="25">
                  <c:v>Ireland</c:v>
                </c:pt>
                <c:pt idx="26">
                  <c:v>Austria</c:v>
                </c:pt>
                <c:pt idx="27">
                  <c:v>Turkey</c:v>
                </c:pt>
                <c:pt idx="28">
                  <c:v>France</c:v>
                </c:pt>
              </c:strCache>
            </c:strRef>
          </c:cat>
          <c:val>
            <c:numRef>
              <c:f>'CountrySummary 2020 (€m)'!$R$256:$R$284</c:f>
              <c:numCache>
                <c:formatCode>0.0%</c:formatCode>
                <c:ptCount val="29"/>
                <c:pt idx="0">
                  <c:v>0.16508167841141375</c:v>
                </c:pt>
                <c:pt idx="1">
                  <c:v>-0.26350602041046156</c:v>
                </c:pt>
                <c:pt idx="2">
                  <c:v>-3.6749814413076454E-2</c:v>
                </c:pt>
                <c:pt idx="3">
                  <c:v>7.344632768361592E-2</c:v>
                </c:pt>
                <c:pt idx="4">
                  <c:v>0.1028738599176322</c:v>
                </c:pt>
                <c:pt idx="5">
                  <c:v>0.11111111111111116</c:v>
                </c:pt>
                <c:pt idx="6">
                  <c:v>0.12624150843655491</c:v>
                </c:pt>
                <c:pt idx="7">
                  <c:v>0.12937836512690182</c:v>
                </c:pt>
                <c:pt idx="8">
                  <c:v>0.1339825926208793</c:v>
                </c:pt>
                <c:pt idx="9">
                  <c:v>0.15147162509373646</c:v>
                </c:pt>
                <c:pt idx="10">
                  <c:v>0.16553017404326309</c:v>
                </c:pt>
                <c:pt idx="11">
                  <c:v>0.16913484021823821</c:v>
                </c:pt>
                <c:pt idx="12">
                  <c:v>0.1711337641065469</c:v>
                </c:pt>
                <c:pt idx="13">
                  <c:v>0.17272203250420359</c:v>
                </c:pt>
                <c:pt idx="14">
                  <c:v>0.18066423098577067</c:v>
                </c:pt>
                <c:pt idx="15">
                  <c:v>0.18308920999653555</c:v>
                </c:pt>
                <c:pt idx="16">
                  <c:v>0.18844030918131849</c:v>
                </c:pt>
                <c:pt idx="17">
                  <c:v>0.2084452739218785</c:v>
                </c:pt>
                <c:pt idx="18">
                  <c:v>0.21690606779147981</c:v>
                </c:pt>
                <c:pt idx="19">
                  <c:v>0.22207810560025276</c:v>
                </c:pt>
                <c:pt idx="20">
                  <c:v>0.23155070819830703</c:v>
                </c:pt>
                <c:pt idx="21">
                  <c:v>0.24629629127228814</c:v>
                </c:pt>
                <c:pt idx="22">
                  <c:v>0.25572282533346669</c:v>
                </c:pt>
                <c:pt idx="23">
                  <c:v>0.26935058031294501</c:v>
                </c:pt>
                <c:pt idx="24">
                  <c:v>0.34285549986696595</c:v>
                </c:pt>
                <c:pt idx="25">
                  <c:v>0.37944939633061137</c:v>
                </c:pt>
                <c:pt idx="26">
                  <c:v>0.39600328649626793</c:v>
                </c:pt>
                <c:pt idx="27">
                  <c:v>0.43203597444632824</c:v>
                </c:pt>
                <c:pt idx="28">
                  <c:v>0.92857142857142838</c:v>
                </c:pt>
              </c:numCache>
            </c:numRef>
          </c:val>
          <c:extLst>
            <c:ext xmlns:c16="http://schemas.microsoft.com/office/drawing/2014/chart" uri="{C3380CC4-5D6E-409C-BE32-E72D297353CC}">
              <c16:uniqueId val="{00000000-3232-994F-97E7-82C5111CF468}"/>
            </c:ext>
          </c:extLst>
        </c:ser>
        <c:dLbls>
          <c:showLegendKey val="0"/>
          <c:showVal val="0"/>
          <c:showCatName val="0"/>
          <c:showSerName val="0"/>
          <c:showPercent val="0"/>
          <c:showBubbleSize val="0"/>
        </c:dLbls>
        <c:gapWidth val="50"/>
        <c:axId val="825365168"/>
        <c:axId val="825366816"/>
      </c:barChart>
      <c:catAx>
        <c:axId val="825365168"/>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25366816"/>
        <c:crosses val="autoZero"/>
        <c:auto val="1"/>
        <c:lblAlgn val="ctr"/>
        <c:lblOffset val="100"/>
        <c:noMultiLvlLbl val="0"/>
      </c:catAx>
      <c:valAx>
        <c:axId val="8253668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5365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Digital Audio Ad Spend</a:t>
            </a:r>
            <a:r>
              <a:rPr lang="en-US" b="1" baseline="0">
                <a:solidFill>
                  <a:schemeClr val="tx1"/>
                </a:solidFill>
              </a:rPr>
              <a:t> in 2020 (€m)</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'CountrySummary 2020 (€m)'!$H$254</c:f>
              <c:strCache>
                <c:ptCount val="1"/>
                <c:pt idx="0">
                  <c:v>2020</c:v>
                </c:pt>
              </c:strCache>
            </c:strRef>
          </c:tx>
          <c:spPr>
            <a:solidFill>
              <a:schemeClr val="accent1"/>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(€m)'!$G$255:$G$282</c:f>
              <c:strCache>
                <c:ptCount val="28"/>
                <c:pt idx="0">
                  <c:v>UK</c:v>
                </c:pt>
                <c:pt idx="1">
                  <c:v>Germany</c:v>
                </c:pt>
                <c:pt idx="2">
                  <c:v>Sweden</c:v>
                </c:pt>
                <c:pt idx="3">
                  <c:v>Spain</c:v>
                </c:pt>
                <c:pt idx="4">
                  <c:v>Italy</c:v>
                </c:pt>
                <c:pt idx="5">
                  <c:v>France</c:v>
                </c:pt>
                <c:pt idx="6">
                  <c:v>Belgium</c:v>
                </c:pt>
                <c:pt idx="7">
                  <c:v>Russia</c:v>
                </c:pt>
                <c:pt idx="8">
                  <c:v>Netherlands</c:v>
                </c:pt>
                <c:pt idx="9">
                  <c:v>Norway</c:v>
                </c:pt>
                <c:pt idx="10">
                  <c:v>Czech Republic</c:v>
                </c:pt>
                <c:pt idx="11">
                  <c:v>Turkey</c:v>
                </c:pt>
                <c:pt idx="12">
                  <c:v>Denmark</c:v>
                </c:pt>
                <c:pt idx="13">
                  <c:v>Switzerland</c:v>
                </c:pt>
                <c:pt idx="14">
                  <c:v>Finland</c:v>
                </c:pt>
                <c:pt idx="15">
                  <c:v>Austria</c:v>
                </c:pt>
                <c:pt idx="16">
                  <c:v>Poland</c:v>
                </c:pt>
                <c:pt idx="17">
                  <c:v>Ireland</c:v>
                </c:pt>
                <c:pt idx="18">
                  <c:v>Slovakia</c:v>
                </c:pt>
                <c:pt idx="19">
                  <c:v>Ukraine</c:v>
                </c:pt>
                <c:pt idx="20">
                  <c:v>Hungary</c:v>
                </c:pt>
                <c:pt idx="21">
                  <c:v>Romania</c:v>
                </c:pt>
                <c:pt idx="22">
                  <c:v>Greece</c:v>
                </c:pt>
                <c:pt idx="23">
                  <c:v>Bulgaria</c:v>
                </c:pt>
                <c:pt idx="24">
                  <c:v>Slovenia</c:v>
                </c:pt>
                <c:pt idx="25">
                  <c:v>Serbia</c:v>
                </c:pt>
                <c:pt idx="26">
                  <c:v>Croatia</c:v>
                </c:pt>
                <c:pt idx="27">
                  <c:v>Belarus</c:v>
                </c:pt>
              </c:strCache>
            </c:strRef>
          </c:cat>
          <c:val>
            <c:numRef>
              <c:f>'CountrySummary 2020 (€m)'!$H$255:$H$282</c:f>
              <c:numCache>
                <c:formatCode>#,##0</c:formatCode>
                <c:ptCount val="28"/>
                <c:pt idx="0">
                  <c:v>142.90075796845588</c:v>
                </c:pt>
                <c:pt idx="1">
                  <c:v>70</c:v>
                </c:pt>
                <c:pt idx="2">
                  <c:v>51.56690047060129</c:v>
                </c:pt>
                <c:pt idx="3">
                  <c:v>44.705882352941181</c:v>
                </c:pt>
                <c:pt idx="4">
                  <c:v>38.219196307522282</c:v>
                </c:pt>
                <c:pt idx="5">
                  <c:v>31.764705882352942</c:v>
                </c:pt>
                <c:pt idx="6">
                  <c:v>21.928469822534609</c:v>
                </c:pt>
                <c:pt idx="7">
                  <c:v>19.054862769338332</c:v>
                </c:pt>
                <c:pt idx="8">
                  <c:v>17.284979416713451</c:v>
                </c:pt>
                <c:pt idx="9">
                  <c:v>10.029592300147812</c:v>
                </c:pt>
                <c:pt idx="10">
                  <c:v>8.5825756936254116</c:v>
                </c:pt>
                <c:pt idx="11">
                  <c:v>8.0069930591258505</c:v>
                </c:pt>
                <c:pt idx="12">
                  <c:v>7.9379836532395434</c:v>
                </c:pt>
                <c:pt idx="13">
                  <c:v>6.654623047611131</c:v>
                </c:pt>
                <c:pt idx="14">
                  <c:v>5.9543033126354246</c:v>
                </c:pt>
                <c:pt idx="15">
                  <c:v>5.1235294117647054</c:v>
                </c:pt>
                <c:pt idx="16">
                  <c:v>4.4907016330889453</c:v>
                </c:pt>
                <c:pt idx="17">
                  <c:v>4.4674321827172703</c:v>
                </c:pt>
                <c:pt idx="18">
                  <c:v>1.198275</c:v>
                </c:pt>
                <c:pt idx="19">
                  <c:v>0.59198879193433163</c:v>
                </c:pt>
                <c:pt idx="20">
                  <c:v>0.43549777359371522</c:v>
                </c:pt>
                <c:pt idx="21">
                  <c:v>0.36359931341042157</c:v>
                </c:pt>
                <c:pt idx="22">
                  <c:v>0.12199456572659984</c:v>
                </c:pt>
                <c:pt idx="23">
                  <c:v>0.11516859940366821</c:v>
                </c:pt>
                <c:pt idx="24">
                  <c:v>0.10642867226629857</c:v>
                </c:pt>
                <c:pt idx="25">
                  <c:v>0.1040320903213717</c:v>
                </c:pt>
                <c:pt idx="26">
                  <c:v>9.5881386115445055E-2</c:v>
                </c:pt>
                <c:pt idx="27">
                  <c:v>3.155228831691409E-2</c:v>
                </c:pt>
              </c:numCache>
            </c:numRef>
          </c:val>
          <c:extLst>
            <c:ext xmlns:c16="http://schemas.microsoft.com/office/drawing/2014/chart" uri="{C3380CC4-5D6E-409C-BE32-E72D297353CC}">
              <c16:uniqueId val="{00000000-C928-1146-B338-211EEFA4BADD}"/>
            </c:ext>
          </c:extLst>
        </c:ser>
        <c:dLbls>
          <c:showLegendKey val="0"/>
          <c:showVal val="0"/>
          <c:showCatName val="0"/>
          <c:showSerName val="0"/>
          <c:showPercent val="0"/>
          <c:showBubbleSize val="0"/>
        </c:dLbls>
        <c:gapWidth val="50"/>
        <c:axId val="925343536"/>
        <c:axId val="883622688"/>
      </c:barChart>
      <c:catAx>
        <c:axId val="9253435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83622688"/>
        <c:crosses val="autoZero"/>
        <c:auto val="1"/>
        <c:lblAlgn val="ctr"/>
        <c:lblOffset val="100"/>
        <c:noMultiLvlLbl val="0"/>
      </c:catAx>
      <c:valAx>
        <c:axId val="883622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534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400" b="1" i="0" baseline="0">
                <a:solidFill>
                  <a:schemeClr val="tx1"/>
                </a:solidFill>
                <a:effectLst/>
              </a:rPr>
              <a:t>Digital Audio Share of Display Ad Spend (2020)</a:t>
            </a:r>
            <a:endParaRPr lang="en-GB" sz="140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en-US"/>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26351726055745561"/>
          <c:y val="0.13742729809445117"/>
          <c:w val="0.66928156732385591"/>
          <c:h val="0.80281368346040782"/>
        </c:manualLayout>
      </c:layout>
      <c:barChart>
        <c:barDir val="bar"/>
        <c:grouping val="clustered"/>
        <c:varyColors val="0"/>
        <c:ser>
          <c:idx val="0"/>
          <c:order val="0"/>
          <c:tx>
            <c:strRef>
              <c:f>'CountrySummary 2020 (€m)'!$Y$255</c:f>
              <c:strCache>
                <c:ptCount val="1"/>
                <c:pt idx="0">
                  <c:v>2020</c:v>
                </c:pt>
              </c:strCache>
            </c:strRef>
          </c:tx>
          <c:spPr>
            <a:solidFill>
              <a:schemeClr val="accent6">
                <a:lumMod val="40000"/>
                <a:lumOff val="60000"/>
              </a:schemeClr>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3-2350-3744-B8D6-A69382EA2409}"/>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(€m)'!$X$256:$X$284</c:f>
              <c:strCache>
                <c:ptCount val="29"/>
                <c:pt idx="0">
                  <c:v>European Average</c:v>
                </c:pt>
                <c:pt idx="1">
                  <c:v>Ukraine</c:v>
                </c:pt>
                <c:pt idx="2">
                  <c:v>Hungary</c:v>
                </c:pt>
                <c:pt idx="3">
                  <c:v>Belarus</c:v>
                </c:pt>
                <c:pt idx="4">
                  <c:v>Bulgaria</c:v>
                </c:pt>
                <c:pt idx="5">
                  <c:v>Croatia</c:v>
                </c:pt>
                <c:pt idx="6">
                  <c:v>Greece</c:v>
                </c:pt>
                <c:pt idx="7">
                  <c:v>Serbia</c:v>
                </c:pt>
                <c:pt idx="8">
                  <c:v>Slovenia</c:v>
                </c:pt>
                <c:pt idx="9">
                  <c:v>Romania</c:v>
                </c:pt>
                <c:pt idx="10">
                  <c:v>Russia</c:v>
                </c:pt>
                <c:pt idx="11">
                  <c:v>Turkey</c:v>
                </c:pt>
                <c:pt idx="12">
                  <c:v>Austria</c:v>
                </c:pt>
                <c:pt idx="13">
                  <c:v>Poland</c:v>
                </c:pt>
                <c:pt idx="14">
                  <c:v>France</c:v>
                </c:pt>
                <c:pt idx="15">
                  <c:v>Czech Republic</c:v>
                </c:pt>
                <c:pt idx="16">
                  <c:v>Slovakia</c:v>
                </c:pt>
                <c:pt idx="17">
                  <c:v>Switzerland</c:v>
                </c:pt>
                <c:pt idx="18">
                  <c:v>Ireland</c:v>
                </c:pt>
                <c:pt idx="19">
                  <c:v>Norway</c:v>
                </c:pt>
                <c:pt idx="20">
                  <c:v>UK</c:v>
                </c:pt>
                <c:pt idx="21">
                  <c:v>Germany</c:v>
                </c:pt>
                <c:pt idx="22">
                  <c:v>Denmark</c:v>
                </c:pt>
                <c:pt idx="23">
                  <c:v>Netherlands</c:v>
                </c:pt>
                <c:pt idx="24">
                  <c:v>Italy</c:v>
                </c:pt>
                <c:pt idx="25">
                  <c:v>Finland</c:v>
                </c:pt>
                <c:pt idx="26">
                  <c:v>Spain</c:v>
                </c:pt>
                <c:pt idx="27">
                  <c:v>Belgium</c:v>
                </c:pt>
                <c:pt idx="28">
                  <c:v>Sweden</c:v>
                </c:pt>
              </c:strCache>
            </c:strRef>
          </c:cat>
          <c:val>
            <c:numRef>
              <c:f>'CountrySummary 2020 (€m)'!$Y$256:$Y$284</c:f>
              <c:numCache>
                <c:formatCode>0.0%</c:formatCode>
                <c:ptCount val="29"/>
                <c:pt idx="0">
                  <c:v>1.5809008095072245E-2</c:v>
                </c:pt>
                <c:pt idx="1">
                  <c:v>2.0500000000000002E-3</c:v>
                </c:pt>
                <c:pt idx="2">
                  <c:v>2.0931530637558916E-3</c:v>
                </c:pt>
                <c:pt idx="3">
                  <c:v>2.2261782066897782E-3</c:v>
                </c:pt>
                <c:pt idx="4">
                  <c:v>2.2261782066897782E-3</c:v>
                </c:pt>
                <c:pt idx="5">
                  <c:v>2.2261782066897782E-3</c:v>
                </c:pt>
                <c:pt idx="6">
                  <c:v>2.2261782066897782E-3</c:v>
                </c:pt>
                <c:pt idx="7">
                  <c:v>2.7827227583622229E-3</c:v>
                </c:pt>
                <c:pt idx="8">
                  <c:v>2.7827227583622229E-3</c:v>
                </c:pt>
                <c:pt idx="9">
                  <c:v>4.8697648271338895E-3</c:v>
                </c:pt>
                <c:pt idx="10">
                  <c:v>6.9568068959055566E-3</c:v>
                </c:pt>
                <c:pt idx="11">
                  <c:v>6.9568068959055566E-3</c:v>
                </c:pt>
                <c:pt idx="12">
                  <c:v>7.2945691053642294E-3</c:v>
                </c:pt>
                <c:pt idx="13">
                  <c:v>7.6524875854961129E-3</c:v>
                </c:pt>
                <c:pt idx="14">
                  <c:v>1.1245470574351997E-2</c:v>
                </c:pt>
                <c:pt idx="15">
                  <c:v>1.1553383003512854E-2</c:v>
                </c:pt>
                <c:pt idx="16">
                  <c:v>1.1553383003512854E-2</c:v>
                </c:pt>
                <c:pt idx="17">
                  <c:v>1.1698417367162093E-2</c:v>
                </c:pt>
                <c:pt idx="18">
                  <c:v>1.2062201093288266E-2</c:v>
                </c:pt>
                <c:pt idx="19">
                  <c:v>1.5360798505163946E-2</c:v>
                </c:pt>
                <c:pt idx="20">
                  <c:v>1.6183420310953881E-2</c:v>
                </c:pt>
                <c:pt idx="21">
                  <c:v>1.6555212421770053E-2</c:v>
                </c:pt>
                <c:pt idx="22">
                  <c:v>1.689687835568034E-2</c:v>
                </c:pt>
                <c:pt idx="23">
                  <c:v>1.6963564510204317E-2</c:v>
                </c:pt>
                <c:pt idx="24">
                  <c:v>1.7223612576621129E-2</c:v>
                </c:pt>
                <c:pt idx="25">
                  <c:v>1.9457011439874331E-2</c:v>
                </c:pt>
                <c:pt idx="26">
                  <c:v>2.387015473374134E-2</c:v>
                </c:pt>
                <c:pt idx="27">
                  <c:v>4.0743507702253837E-2</c:v>
                </c:pt>
                <c:pt idx="28">
                  <c:v>5.1202661683879817E-2</c:v>
                </c:pt>
              </c:numCache>
            </c:numRef>
          </c:val>
          <c:extLst>
            <c:ext xmlns:c16="http://schemas.microsoft.com/office/drawing/2014/chart" uri="{C3380CC4-5D6E-409C-BE32-E72D297353CC}">
              <c16:uniqueId val="{00000000-2350-3744-B8D6-A69382EA2409}"/>
            </c:ext>
          </c:extLst>
        </c:ser>
        <c:dLbls>
          <c:showLegendKey val="0"/>
          <c:showVal val="0"/>
          <c:showCatName val="0"/>
          <c:showSerName val="0"/>
          <c:showPercent val="0"/>
          <c:showBubbleSize val="0"/>
        </c:dLbls>
        <c:gapWidth val="50"/>
        <c:axId val="794367712"/>
        <c:axId val="1042688192"/>
      </c:barChart>
      <c:catAx>
        <c:axId val="79436771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42688192"/>
        <c:crosses val="autoZero"/>
        <c:auto val="1"/>
        <c:lblAlgn val="ctr"/>
        <c:lblOffset val="100"/>
        <c:noMultiLvlLbl val="0"/>
      </c:catAx>
      <c:valAx>
        <c:axId val="10426881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4367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chemeClr val="tx1"/>
                </a:solidFill>
              </a:rPr>
              <a:t>Europe:</a:t>
            </a:r>
            <a:r>
              <a:rPr lang="en-US" sz="1800" b="1" baseline="0">
                <a:solidFill>
                  <a:schemeClr val="tx1"/>
                </a:solidFill>
              </a:rPr>
              <a:t> Paid-For Search Ad Spend Growth 2020 (YoY)</a:t>
            </a:r>
            <a:endParaRPr lang="en-US" sz="1800" b="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'CountrySummary 2020 (€m)'!$O$378</c:f>
              <c:strCache>
                <c:ptCount val="1"/>
                <c:pt idx="0">
                  <c:v>2020 YoY</c:v>
                </c:pt>
              </c:strCache>
            </c:strRef>
          </c:tx>
          <c:spPr>
            <a:solidFill>
              <a:schemeClr val="accent1"/>
            </a:solidFill>
            <a:ln>
              <a:noFill/>
            </a:ln>
            <a:effectLst/>
          </c:spPr>
          <c:invertIfNegative val="0"/>
          <c:dPt>
            <c:idx val="28"/>
            <c:invertIfNegative val="0"/>
            <c:bubble3D val="0"/>
            <c:spPr>
              <a:solidFill>
                <a:schemeClr val="accent6"/>
              </a:solidFill>
              <a:ln>
                <a:noFill/>
              </a:ln>
              <a:effectLst/>
            </c:spPr>
            <c:extLst>
              <c:ext xmlns:c16="http://schemas.microsoft.com/office/drawing/2014/chart" uri="{C3380CC4-5D6E-409C-BE32-E72D297353CC}">
                <c16:uniqueId val="{00000000-B2DD-ED44-8B26-74507B0A2A2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(€m)'!$N$379:$N$407</c:f>
              <c:strCache>
                <c:ptCount val="29"/>
                <c:pt idx="0">
                  <c:v>Turkey</c:v>
                </c:pt>
                <c:pt idx="1">
                  <c:v>Serbia</c:v>
                </c:pt>
                <c:pt idx="2">
                  <c:v>Ukraine</c:v>
                </c:pt>
                <c:pt idx="3">
                  <c:v>Czech Republic</c:v>
                </c:pt>
                <c:pt idx="4">
                  <c:v>Bulgaria</c:v>
                </c:pt>
                <c:pt idx="5">
                  <c:v>Romania</c:v>
                </c:pt>
                <c:pt idx="6">
                  <c:v>Germany</c:v>
                </c:pt>
                <c:pt idx="7">
                  <c:v>Poland</c:v>
                </c:pt>
                <c:pt idx="8">
                  <c:v>Croatia</c:v>
                </c:pt>
                <c:pt idx="9">
                  <c:v>Sweden</c:v>
                </c:pt>
                <c:pt idx="10">
                  <c:v>Austria</c:v>
                </c:pt>
                <c:pt idx="11">
                  <c:v>Switzerland</c:v>
                </c:pt>
                <c:pt idx="12">
                  <c:v>UK</c:v>
                </c:pt>
                <c:pt idx="13">
                  <c:v>Netherlands</c:v>
                </c:pt>
                <c:pt idx="14">
                  <c:v>Hungary</c:v>
                </c:pt>
                <c:pt idx="15">
                  <c:v>Greece</c:v>
                </c:pt>
                <c:pt idx="16">
                  <c:v>Ireland</c:v>
                </c:pt>
                <c:pt idx="17">
                  <c:v>Denmark</c:v>
                </c:pt>
                <c:pt idx="18">
                  <c:v>Norway</c:v>
                </c:pt>
                <c:pt idx="19">
                  <c:v>Finland</c:v>
                </c:pt>
                <c:pt idx="20">
                  <c:v>Italy</c:v>
                </c:pt>
                <c:pt idx="21">
                  <c:v>Belgium</c:v>
                </c:pt>
                <c:pt idx="22">
                  <c:v>France</c:v>
                </c:pt>
                <c:pt idx="23">
                  <c:v>Slovenia</c:v>
                </c:pt>
                <c:pt idx="24">
                  <c:v>Russia</c:v>
                </c:pt>
                <c:pt idx="25">
                  <c:v>Slovakia</c:v>
                </c:pt>
                <c:pt idx="26">
                  <c:v>Spain</c:v>
                </c:pt>
                <c:pt idx="27">
                  <c:v>Belarus</c:v>
                </c:pt>
                <c:pt idx="28">
                  <c:v>European Average</c:v>
                </c:pt>
              </c:strCache>
            </c:strRef>
          </c:cat>
          <c:val>
            <c:numRef>
              <c:f>'CountrySummary 2020 (€m)'!$O$379:$O$407</c:f>
              <c:numCache>
                <c:formatCode>0.0%</c:formatCode>
                <c:ptCount val="29"/>
                <c:pt idx="0">
                  <c:v>0.37534742518809061</c:v>
                </c:pt>
                <c:pt idx="1">
                  <c:v>0.30000000000000004</c:v>
                </c:pt>
                <c:pt idx="2">
                  <c:v>0.29968690139407506</c:v>
                </c:pt>
                <c:pt idx="3">
                  <c:v>0.25188135190469008</c:v>
                </c:pt>
                <c:pt idx="4">
                  <c:v>0.17799999999999994</c:v>
                </c:pt>
                <c:pt idx="5">
                  <c:v>0.13930026391187922</c:v>
                </c:pt>
                <c:pt idx="6">
                  <c:v>0.12873451542385239</c:v>
                </c:pt>
                <c:pt idx="7">
                  <c:v>0.12797059556319912</c:v>
                </c:pt>
                <c:pt idx="8">
                  <c:v>0.11367443287803414</c:v>
                </c:pt>
                <c:pt idx="9">
                  <c:v>8.3130907755570416E-2</c:v>
                </c:pt>
                <c:pt idx="10">
                  <c:v>8.0000000000000071E-2</c:v>
                </c:pt>
                <c:pt idx="11">
                  <c:v>7.8321782246476568E-2</c:v>
                </c:pt>
                <c:pt idx="12">
                  <c:v>7.0900883098033329E-2</c:v>
                </c:pt>
                <c:pt idx="13">
                  <c:v>6.8033550792171438E-2</c:v>
                </c:pt>
                <c:pt idx="14">
                  <c:v>5.9983566146261325E-2</c:v>
                </c:pt>
                <c:pt idx="15">
                  <c:v>5.500000000000016E-2</c:v>
                </c:pt>
                <c:pt idx="16">
                  <c:v>5.0000000000000044E-2</c:v>
                </c:pt>
                <c:pt idx="17">
                  <c:v>4.9999987579494309E-2</c:v>
                </c:pt>
                <c:pt idx="18">
                  <c:v>4.8554131447046789E-2</c:v>
                </c:pt>
                <c:pt idx="19">
                  <c:v>4.7262247838616878E-2</c:v>
                </c:pt>
                <c:pt idx="20">
                  <c:v>4.48577680525164E-2</c:v>
                </c:pt>
                <c:pt idx="21">
                  <c:v>2.7175875852483378E-2</c:v>
                </c:pt>
                <c:pt idx="22">
                  <c:v>2.6230831315577019E-2</c:v>
                </c:pt>
                <c:pt idx="23">
                  <c:v>2.4784093937240126E-2</c:v>
                </c:pt>
                <c:pt idx="24">
                  <c:v>6.7502410800386325E-3</c:v>
                </c:pt>
                <c:pt idx="25">
                  <c:v>4.6456251814090965E-3</c:v>
                </c:pt>
                <c:pt idx="26">
                  <c:v>-1.5414064074148803E-2</c:v>
                </c:pt>
                <c:pt idx="27">
                  <c:v>-5.0000000000000044E-2</c:v>
                </c:pt>
                <c:pt idx="28">
                  <c:v>7.8145539221738503E-2</c:v>
                </c:pt>
              </c:numCache>
            </c:numRef>
          </c:val>
          <c:extLst>
            <c:ext xmlns:c16="http://schemas.microsoft.com/office/drawing/2014/chart" uri="{C3380CC4-5D6E-409C-BE32-E72D297353CC}">
              <c16:uniqueId val="{00000000-36C2-7947-BF64-F910565AD6DC}"/>
            </c:ext>
          </c:extLst>
        </c:ser>
        <c:dLbls>
          <c:showLegendKey val="0"/>
          <c:showVal val="0"/>
          <c:showCatName val="0"/>
          <c:showSerName val="0"/>
          <c:showPercent val="0"/>
          <c:showBubbleSize val="0"/>
        </c:dLbls>
        <c:gapWidth val="50"/>
        <c:axId val="1561465840"/>
        <c:axId val="1561585760"/>
      </c:barChart>
      <c:catAx>
        <c:axId val="15614658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1585760"/>
        <c:crosses val="autoZero"/>
        <c:auto val="1"/>
        <c:lblAlgn val="ctr"/>
        <c:lblOffset val="100"/>
        <c:noMultiLvlLbl val="0"/>
      </c:catAx>
      <c:valAx>
        <c:axId val="1561585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1465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solidFill>
                  <a:schemeClr val="tx1"/>
                </a:solidFill>
                <a:effectLst/>
              </a:rPr>
              <a:t>Paid-for Search Ad Spend in 2020 (€m)</a:t>
            </a:r>
            <a:endParaRPr lang="en-GB" sz="14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'CountrySummary 2020 (€m)'!$I$378</c:f>
              <c:strCache>
                <c:ptCount val="1"/>
                <c:pt idx="0">
                  <c:v>2020</c:v>
                </c:pt>
              </c:strCache>
            </c:strRef>
          </c:tx>
          <c:spPr>
            <a:solidFill>
              <a:schemeClr val="accent1"/>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(€m)'!$H$379:$H$406</c:f>
              <c:strCache>
                <c:ptCount val="28"/>
                <c:pt idx="0">
                  <c:v>UK</c:v>
                </c:pt>
                <c:pt idx="1">
                  <c:v>Germany</c:v>
                </c:pt>
                <c:pt idx="2">
                  <c:v>France</c:v>
                </c:pt>
                <c:pt idx="3">
                  <c:v>Russia</c:v>
                </c:pt>
                <c:pt idx="4">
                  <c:v>Sweden</c:v>
                </c:pt>
                <c:pt idx="5">
                  <c:v>Netherlands</c:v>
                </c:pt>
                <c:pt idx="6">
                  <c:v>Spain</c:v>
                </c:pt>
                <c:pt idx="7">
                  <c:v>Italy</c:v>
                </c:pt>
                <c:pt idx="8">
                  <c:v>Switzerland</c:v>
                </c:pt>
                <c:pt idx="9">
                  <c:v>Turkey</c:v>
                </c:pt>
                <c:pt idx="10">
                  <c:v>Denmark</c:v>
                </c:pt>
                <c:pt idx="11">
                  <c:v>Austria</c:v>
                </c:pt>
                <c:pt idx="12">
                  <c:v>Norway</c:v>
                </c:pt>
                <c:pt idx="13">
                  <c:v>Czech Republic</c:v>
                </c:pt>
                <c:pt idx="14">
                  <c:v>Poland</c:v>
                </c:pt>
                <c:pt idx="15">
                  <c:v>Ukraine</c:v>
                </c:pt>
                <c:pt idx="16">
                  <c:v>Ireland</c:v>
                </c:pt>
                <c:pt idx="17">
                  <c:v>Finland</c:v>
                </c:pt>
                <c:pt idx="18">
                  <c:v>Hungary</c:v>
                </c:pt>
                <c:pt idx="19">
                  <c:v>Belgium</c:v>
                </c:pt>
                <c:pt idx="20">
                  <c:v>Greece</c:v>
                </c:pt>
                <c:pt idx="21">
                  <c:v>Slovakia</c:v>
                </c:pt>
                <c:pt idx="22">
                  <c:v>Belarus</c:v>
                </c:pt>
                <c:pt idx="23">
                  <c:v>Croatia</c:v>
                </c:pt>
                <c:pt idx="24">
                  <c:v>Bulgaria</c:v>
                </c:pt>
                <c:pt idx="25">
                  <c:v>Romania</c:v>
                </c:pt>
                <c:pt idx="26">
                  <c:v>Slovenia</c:v>
                </c:pt>
                <c:pt idx="27">
                  <c:v>Serbia</c:v>
                </c:pt>
              </c:strCache>
            </c:strRef>
          </c:cat>
          <c:val>
            <c:numRef>
              <c:f>'CountrySummary 2020 (€m)'!$I$379:$I$406</c:f>
              <c:numCache>
                <c:formatCode>#,##0</c:formatCode>
                <c:ptCount val="28"/>
                <c:pt idx="0">
                  <c:v>11529.314652759002</c:v>
                </c:pt>
                <c:pt idx="1">
                  <c:v>4647</c:v>
                </c:pt>
                <c:pt idx="2">
                  <c:v>2543</c:v>
                </c:pt>
                <c:pt idx="3">
                  <c:v>1656.1203053475365</c:v>
                </c:pt>
                <c:pt idx="4">
                  <c:v>1468.0480650200445</c:v>
                </c:pt>
                <c:pt idx="5">
                  <c:v>1146</c:v>
                </c:pt>
                <c:pt idx="6">
                  <c:v>977.3</c:v>
                </c:pt>
                <c:pt idx="7">
                  <c:v>955</c:v>
                </c:pt>
                <c:pt idx="8">
                  <c:v>840</c:v>
                </c:pt>
                <c:pt idx="9">
                  <c:v>710.4871841131004</c:v>
                </c:pt>
                <c:pt idx="10">
                  <c:v>566.84294066740642</c:v>
                </c:pt>
                <c:pt idx="11">
                  <c:v>458.1</c:v>
                </c:pt>
                <c:pt idx="12">
                  <c:v>442.1295352485273</c:v>
                </c:pt>
                <c:pt idx="13">
                  <c:v>426.75921973599247</c:v>
                </c:pt>
                <c:pt idx="14">
                  <c:v>418.93004934259341</c:v>
                </c:pt>
                <c:pt idx="15">
                  <c:v>392.21264715521397</c:v>
                </c:pt>
                <c:pt idx="16">
                  <c:v>321.3</c:v>
                </c:pt>
                <c:pt idx="17">
                  <c:v>197.73235294117649</c:v>
                </c:pt>
                <c:pt idx="18">
                  <c:v>141.48838777644704</c:v>
                </c:pt>
                <c:pt idx="19">
                  <c:v>134.33969071627251</c:v>
                </c:pt>
                <c:pt idx="20">
                  <c:v>129.16021684806046</c:v>
                </c:pt>
                <c:pt idx="21">
                  <c:v>30.268701810000003</c:v>
                </c:pt>
                <c:pt idx="22">
                  <c:v>25.687246507435777</c:v>
                </c:pt>
                <c:pt idx="23">
                  <c:v>22.928303092388102</c:v>
                </c:pt>
                <c:pt idx="24">
                  <c:v>17.277552345839673</c:v>
                </c:pt>
                <c:pt idx="25">
                  <c:v>16.013526709800693</c:v>
                </c:pt>
                <c:pt idx="26">
                  <c:v>12.8</c:v>
                </c:pt>
                <c:pt idx="27">
                  <c:v>8.7100000000000009</c:v>
                </c:pt>
              </c:numCache>
            </c:numRef>
          </c:val>
          <c:extLst>
            <c:ext xmlns:c16="http://schemas.microsoft.com/office/drawing/2014/chart" uri="{C3380CC4-5D6E-409C-BE32-E72D297353CC}">
              <c16:uniqueId val="{00000000-AD1D-4E41-AB56-BBF1A42A6F13}"/>
            </c:ext>
          </c:extLst>
        </c:ser>
        <c:dLbls>
          <c:showLegendKey val="0"/>
          <c:showVal val="0"/>
          <c:showCatName val="0"/>
          <c:showSerName val="0"/>
          <c:showPercent val="0"/>
          <c:showBubbleSize val="0"/>
        </c:dLbls>
        <c:gapWidth val="50"/>
        <c:axId val="1046207920"/>
        <c:axId val="857525744"/>
      </c:barChart>
      <c:catAx>
        <c:axId val="10462079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7525744"/>
        <c:crosses val="autoZero"/>
        <c:auto val="1"/>
        <c:lblAlgn val="ctr"/>
        <c:lblOffset val="100"/>
        <c:noMultiLvlLbl val="0"/>
      </c:catAx>
      <c:valAx>
        <c:axId val="857525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6207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Paid-for Search </a:t>
            </a:r>
            <a:r>
              <a:rPr lang="en-US" b="1" baseline="0">
                <a:solidFill>
                  <a:schemeClr val="tx1"/>
                </a:solidFill>
              </a:rPr>
              <a:t>S</a:t>
            </a:r>
            <a:r>
              <a:rPr lang="en-US" b="1">
                <a:solidFill>
                  <a:schemeClr val="tx1"/>
                </a:solidFill>
              </a:rPr>
              <a:t>hare of Total Digital Ad Spend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'CountrySummary 2020 (€m)'!$L$378</c:f>
              <c:strCache>
                <c:ptCount val="1"/>
                <c:pt idx="0">
                  <c:v>2020</c:v>
                </c:pt>
              </c:strCache>
            </c:strRef>
          </c:tx>
          <c:spPr>
            <a:solidFill>
              <a:schemeClr val="accent5"/>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CAD0-2742-8458-60B5245642F8}"/>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(€m)'!$K$379:$K$407</c:f>
              <c:strCache>
                <c:ptCount val="29"/>
                <c:pt idx="0">
                  <c:v>European Average</c:v>
                </c:pt>
                <c:pt idx="1">
                  <c:v>Serbia</c:v>
                </c:pt>
                <c:pt idx="2">
                  <c:v>Romania</c:v>
                </c:pt>
                <c:pt idx="3">
                  <c:v>Belgium</c:v>
                </c:pt>
                <c:pt idx="4">
                  <c:v>Slovakia</c:v>
                </c:pt>
                <c:pt idx="5">
                  <c:v>Slovenia</c:v>
                </c:pt>
                <c:pt idx="6">
                  <c:v>Bulgaria</c:v>
                </c:pt>
                <c:pt idx="7">
                  <c:v>Italy</c:v>
                </c:pt>
                <c:pt idx="8">
                  <c:v>Croatia</c:v>
                </c:pt>
                <c:pt idx="9">
                  <c:v>Spain</c:v>
                </c:pt>
                <c:pt idx="10">
                  <c:v>Russia</c:v>
                </c:pt>
                <c:pt idx="11">
                  <c:v>Norway</c:v>
                </c:pt>
                <c:pt idx="12">
                  <c:v>Hungary</c:v>
                </c:pt>
                <c:pt idx="13">
                  <c:v>Poland</c:v>
                </c:pt>
                <c:pt idx="14">
                  <c:v>Czech Republic</c:v>
                </c:pt>
                <c:pt idx="15">
                  <c:v>Austria</c:v>
                </c:pt>
                <c:pt idx="16">
                  <c:v>Finland</c:v>
                </c:pt>
                <c:pt idx="17">
                  <c:v>Turkey</c:v>
                </c:pt>
                <c:pt idx="18">
                  <c:v>France</c:v>
                </c:pt>
                <c:pt idx="19">
                  <c:v>Ireland</c:v>
                </c:pt>
                <c:pt idx="20">
                  <c:v>Switzerland</c:v>
                </c:pt>
                <c:pt idx="21">
                  <c:v>Germany</c:v>
                </c:pt>
                <c:pt idx="22">
                  <c:v>Belarus</c:v>
                </c:pt>
                <c:pt idx="23">
                  <c:v>Denmark</c:v>
                </c:pt>
                <c:pt idx="24">
                  <c:v>Netherlands</c:v>
                </c:pt>
                <c:pt idx="25">
                  <c:v>UK</c:v>
                </c:pt>
                <c:pt idx="26">
                  <c:v>Ukraine</c:v>
                </c:pt>
                <c:pt idx="27">
                  <c:v>Sweden</c:v>
                </c:pt>
                <c:pt idx="28">
                  <c:v>Greece</c:v>
                </c:pt>
              </c:strCache>
            </c:strRef>
          </c:cat>
          <c:val>
            <c:numRef>
              <c:f>'CountrySummary 2020 (€m)'!$L$379:$L$407</c:f>
              <c:numCache>
                <c:formatCode>0.0%</c:formatCode>
                <c:ptCount val="29"/>
                <c:pt idx="0">
                  <c:v>0.43583970450488863</c:v>
                </c:pt>
                <c:pt idx="1">
                  <c:v>0.16175159708809986</c:v>
                </c:pt>
                <c:pt idx="2">
                  <c:v>0.17327683319010664</c:v>
                </c:pt>
                <c:pt idx="3">
                  <c:v>0.18340148266262066</c:v>
                </c:pt>
                <c:pt idx="4">
                  <c:v>0.19761481259010316</c:v>
                </c:pt>
                <c:pt idx="5">
                  <c:v>0.21482609227402122</c:v>
                </c:pt>
                <c:pt idx="6">
                  <c:v>0.23664305651164252</c:v>
                </c:pt>
                <c:pt idx="7">
                  <c:v>0.27875072971395215</c:v>
                </c:pt>
                <c:pt idx="8">
                  <c:v>0.29685618912315298</c:v>
                </c:pt>
                <c:pt idx="9">
                  <c:v>0.31689592805827965</c:v>
                </c:pt>
                <c:pt idx="10">
                  <c:v>0.31954022295089879</c:v>
                </c:pt>
                <c:pt idx="11">
                  <c:v>0.33748528280572065</c:v>
                </c:pt>
                <c:pt idx="12">
                  <c:v>0.35079300333517288</c:v>
                </c:pt>
                <c:pt idx="13">
                  <c:v>0.35223787696880687</c:v>
                </c:pt>
                <c:pt idx="14">
                  <c:v>0.35788675528943131</c:v>
                </c:pt>
                <c:pt idx="15">
                  <c:v>0.3587494143839734</c:v>
                </c:pt>
                <c:pt idx="16">
                  <c:v>0.36086613454715266</c:v>
                </c:pt>
                <c:pt idx="17">
                  <c:v>0.37117714498187343</c:v>
                </c:pt>
                <c:pt idx="18">
                  <c:v>0.42070144479982352</c:v>
                </c:pt>
                <c:pt idx="19">
                  <c:v>0.44064163309013699</c:v>
                </c:pt>
                <c:pt idx="20">
                  <c:v>0.45205638556765987</c:v>
                </c:pt>
                <c:pt idx="21">
                  <c:v>0.45656570625301685</c:v>
                </c:pt>
                <c:pt idx="22">
                  <c:v>0.4668178627355688</c:v>
                </c:pt>
                <c:pt idx="23">
                  <c:v>0.47284989427714702</c:v>
                </c:pt>
                <c:pt idx="24">
                  <c:v>0.48808589809688196</c:v>
                </c:pt>
                <c:pt idx="25">
                  <c:v>0.51067885345039288</c:v>
                </c:pt>
                <c:pt idx="26">
                  <c:v>0.52256449481007539</c:v>
                </c:pt>
                <c:pt idx="27">
                  <c:v>0.54851531882925597</c:v>
                </c:pt>
                <c:pt idx="28">
                  <c:v>0.68837859293292281</c:v>
                </c:pt>
              </c:numCache>
            </c:numRef>
          </c:val>
          <c:extLst>
            <c:ext xmlns:c16="http://schemas.microsoft.com/office/drawing/2014/chart" uri="{C3380CC4-5D6E-409C-BE32-E72D297353CC}">
              <c16:uniqueId val="{00000000-CAD0-2742-8458-60B5245642F8}"/>
            </c:ext>
          </c:extLst>
        </c:ser>
        <c:dLbls>
          <c:showLegendKey val="0"/>
          <c:showVal val="0"/>
          <c:showCatName val="0"/>
          <c:showSerName val="0"/>
          <c:showPercent val="0"/>
          <c:showBubbleSize val="0"/>
        </c:dLbls>
        <c:gapWidth val="50"/>
        <c:axId val="1161745232"/>
        <c:axId val="990055296"/>
      </c:barChart>
      <c:catAx>
        <c:axId val="116174523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990055296"/>
        <c:crosses val="autoZero"/>
        <c:auto val="1"/>
        <c:lblAlgn val="ctr"/>
        <c:lblOffset val="100"/>
        <c:noMultiLvlLbl val="0"/>
      </c:catAx>
      <c:valAx>
        <c:axId val="990055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174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solidFill>
                  <a:schemeClr val="tx1"/>
                </a:solidFill>
                <a:effectLst/>
              </a:rPr>
              <a:t>Europe: Classifieds, Directories &amp; Affiliate Ad Spend Growth 2020 (YoY)</a:t>
            </a:r>
            <a:endParaRPr lang="en-GB">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218178669761762E-2"/>
          <c:y val="0.32402814950252085"/>
          <c:w val="0.94952988557554951"/>
          <c:h val="0.65994850319602849"/>
        </c:manualLayout>
      </c:layout>
      <c:barChart>
        <c:barDir val="col"/>
        <c:grouping val="clustered"/>
        <c:varyColors val="0"/>
        <c:ser>
          <c:idx val="0"/>
          <c:order val="0"/>
          <c:tx>
            <c:strRef>
              <c:f>'CountrySummary 2020 (€m)'!$K$347</c:f>
              <c:strCache>
                <c:ptCount val="1"/>
                <c:pt idx="0">
                  <c:v>yoy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(€m)'!$J$348:$J$376</c:f>
              <c:strCache>
                <c:ptCount val="29"/>
                <c:pt idx="0">
                  <c:v>Turkey</c:v>
                </c:pt>
                <c:pt idx="1">
                  <c:v>Serbia</c:v>
                </c:pt>
                <c:pt idx="2">
                  <c:v>Ukraine</c:v>
                </c:pt>
                <c:pt idx="3">
                  <c:v>Bulgaria</c:v>
                </c:pt>
                <c:pt idx="4">
                  <c:v>France</c:v>
                </c:pt>
                <c:pt idx="5">
                  <c:v>Czech Republic</c:v>
                </c:pt>
                <c:pt idx="6">
                  <c:v>Croatia</c:v>
                </c:pt>
                <c:pt idx="7">
                  <c:v>Romania</c:v>
                </c:pt>
                <c:pt idx="8">
                  <c:v>Russia</c:v>
                </c:pt>
                <c:pt idx="9">
                  <c:v>Italy</c:v>
                </c:pt>
                <c:pt idx="10">
                  <c:v>Sweden</c:v>
                </c:pt>
                <c:pt idx="11">
                  <c:v>Switzerland</c:v>
                </c:pt>
                <c:pt idx="12">
                  <c:v>Belgium</c:v>
                </c:pt>
                <c:pt idx="13">
                  <c:v>Greece</c:v>
                </c:pt>
                <c:pt idx="14">
                  <c:v>Germany</c:v>
                </c:pt>
                <c:pt idx="15">
                  <c:v>Norway</c:v>
                </c:pt>
                <c:pt idx="16">
                  <c:v>Hungary</c:v>
                </c:pt>
                <c:pt idx="17">
                  <c:v>Denmark</c:v>
                </c:pt>
                <c:pt idx="18">
                  <c:v>Finland</c:v>
                </c:pt>
                <c:pt idx="19">
                  <c:v>Poland</c:v>
                </c:pt>
                <c:pt idx="20">
                  <c:v>Slovakia</c:v>
                </c:pt>
                <c:pt idx="21">
                  <c:v>Ireland</c:v>
                </c:pt>
                <c:pt idx="22">
                  <c:v>Slovenia</c:v>
                </c:pt>
                <c:pt idx="23">
                  <c:v>Spain</c:v>
                </c:pt>
                <c:pt idx="24">
                  <c:v>Belarus</c:v>
                </c:pt>
                <c:pt idx="25">
                  <c:v>Austria</c:v>
                </c:pt>
                <c:pt idx="26">
                  <c:v>UK</c:v>
                </c:pt>
                <c:pt idx="27">
                  <c:v>Netherlands</c:v>
                </c:pt>
                <c:pt idx="28">
                  <c:v>European Average</c:v>
                </c:pt>
              </c:strCache>
            </c:strRef>
          </c:cat>
          <c:val>
            <c:numRef>
              <c:f>'CountrySummary 2020 (€m)'!$K$348:$K$376</c:f>
              <c:numCache>
                <c:formatCode>0.0%</c:formatCode>
                <c:ptCount val="29"/>
                <c:pt idx="0">
                  <c:v>0.23335156677346269</c:v>
                </c:pt>
                <c:pt idx="1">
                  <c:v>0.21520376175548583</c:v>
                </c:pt>
                <c:pt idx="2">
                  <c:v>8.7947581814858733E-2</c:v>
                </c:pt>
                <c:pt idx="3">
                  <c:v>8.0999999999999961E-2</c:v>
                </c:pt>
                <c:pt idx="4">
                  <c:v>7.8025477707006408E-2</c:v>
                </c:pt>
                <c:pt idx="5">
                  <c:v>4.640482593184192E-2</c:v>
                </c:pt>
                <c:pt idx="6">
                  <c:v>4.3785036265546085E-2</c:v>
                </c:pt>
                <c:pt idx="7">
                  <c:v>1.1138459061638128E-2</c:v>
                </c:pt>
                <c:pt idx="8">
                  <c:v>-4.9751243781093191E-3</c:v>
                </c:pt>
                <c:pt idx="9">
                  <c:v>-7.8740157480314821E-3</c:v>
                </c:pt>
                <c:pt idx="10">
                  <c:v>-8.0046997840651501E-3</c:v>
                </c:pt>
                <c:pt idx="11">
                  <c:v>-2.4086503961745498E-2</c:v>
                </c:pt>
                <c:pt idx="12">
                  <c:v>-2.5000000000000022E-2</c:v>
                </c:pt>
                <c:pt idx="13">
                  <c:v>-3.0000000000000027E-2</c:v>
                </c:pt>
                <c:pt idx="14">
                  <c:v>-3.0000000000000138E-2</c:v>
                </c:pt>
                <c:pt idx="15">
                  <c:v>-6.2608924489007789E-2</c:v>
                </c:pt>
                <c:pt idx="16">
                  <c:v>-6.7080675842005277E-2</c:v>
                </c:pt>
                <c:pt idx="17">
                  <c:v>-7.0000075223856761E-2</c:v>
                </c:pt>
                <c:pt idx="18">
                  <c:v>-7.727272727272716E-2</c:v>
                </c:pt>
                <c:pt idx="19">
                  <c:v>-8.0585413171537223E-2</c:v>
                </c:pt>
                <c:pt idx="20">
                  <c:v>-8.7565166416151197E-2</c:v>
                </c:pt>
                <c:pt idx="21">
                  <c:v>-8.9096926389582887E-2</c:v>
                </c:pt>
                <c:pt idx="22">
                  <c:v>-9.0103658139639942E-2</c:v>
                </c:pt>
                <c:pt idx="23">
                  <c:v>-0.10076923076923072</c:v>
                </c:pt>
                <c:pt idx="24">
                  <c:v>-0.12</c:v>
                </c:pt>
                <c:pt idx="25">
                  <c:v>-0.12028498959224332</c:v>
                </c:pt>
                <c:pt idx="26">
                  <c:v>-0.20405508800476835</c:v>
                </c:pt>
                <c:pt idx="27">
                  <c:v>-0.29885057471264365</c:v>
                </c:pt>
                <c:pt idx="28">
                  <c:v>-9.0985929320269832E-2</c:v>
                </c:pt>
              </c:numCache>
            </c:numRef>
          </c:val>
          <c:extLst>
            <c:ext xmlns:c16="http://schemas.microsoft.com/office/drawing/2014/chart" uri="{C3380CC4-5D6E-409C-BE32-E72D297353CC}">
              <c16:uniqueId val="{00000000-6DB8-4D43-8256-4E50A71B0453}"/>
            </c:ext>
          </c:extLst>
        </c:ser>
        <c:dLbls>
          <c:showLegendKey val="0"/>
          <c:showVal val="0"/>
          <c:showCatName val="0"/>
          <c:showSerName val="0"/>
          <c:showPercent val="0"/>
          <c:showBubbleSize val="0"/>
        </c:dLbls>
        <c:gapWidth val="50"/>
        <c:axId val="1561992416"/>
        <c:axId val="40472879"/>
      </c:barChart>
      <c:catAx>
        <c:axId val="156199241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crossAx val="40472879"/>
        <c:crosses val="autoZero"/>
        <c:auto val="1"/>
        <c:lblAlgn val="ctr"/>
        <c:lblOffset val="100"/>
        <c:noMultiLvlLbl val="0"/>
      </c:catAx>
      <c:valAx>
        <c:axId val="40472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1992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solidFill>
                  <a:schemeClr val="tx1"/>
                </a:solidFill>
                <a:effectLst/>
              </a:rPr>
              <a:t>Classifieds, Directories &amp; Affiliate Digital Ad Spend in 2020 (€m)</a:t>
            </a:r>
            <a:endParaRPr lang="en-GB" sz="14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'CountrySummary 2020 (€m)'!$G$347</c:f>
              <c:strCache>
                <c:ptCount val="1"/>
                <c:pt idx="0">
                  <c:v>2020</c:v>
                </c:pt>
              </c:strCache>
            </c:strRef>
          </c:tx>
          <c:spPr>
            <a:solidFill>
              <a:schemeClr val="accent1"/>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(€m)'!$F$348:$F$375</c:f>
              <c:strCache>
                <c:ptCount val="28"/>
                <c:pt idx="0">
                  <c:v>UK</c:v>
                </c:pt>
                <c:pt idx="1">
                  <c:v>Germany</c:v>
                </c:pt>
                <c:pt idx="2">
                  <c:v>Russia</c:v>
                </c:pt>
                <c:pt idx="3">
                  <c:v>France</c:v>
                </c:pt>
                <c:pt idx="4">
                  <c:v>Switzerland</c:v>
                </c:pt>
                <c:pt idx="5">
                  <c:v>Italy</c:v>
                </c:pt>
                <c:pt idx="6">
                  <c:v>Spain</c:v>
                </c:pt>
                <c:pt idx="7">
                  <c:v>Norway</c:v>
                </c:pt>
                <c:pt idx="8">
                  <c:v>Sweden</c:v>
                </c:pt>
                <c:pt idx="9">
                  <c:v>Poland</c:v>
                </c:pt>
                <c:pt idx="10">
                  <c:v>Netherlands</c:v>
                </c:pt>
                <c:pt idx="11">
                  <c:v>Denmark</c:v>
                </c:pt>
                <c:pt idx="12">
                  <c:v>Austria</c:v>
                </c:pt>
                <c:pt idx="13">
                  <c:v>Ukraine</c:v>
                </c:pt>
                <c:pt idx="14">
                  <c:v>Belgium</c:v>
                </c:pt>
                <c:pt idx="15">
                  <c:v>Hungary</c:v>
                </c:pt>
                <c:pt idx="16">
                  <c:v>Turkey</c:v>
                </c:pt>
                <c:pt idx="17">
                  <c:v>Finland</c:v>
                </c:pt>
                <c:pt idx="18">
                  <c:v>Ireland</c:v>
                </c:pt>
                <c:pt idx="19">
                  <c:v>Czech Republic</c:v>
                </c:pt>
                <c:pt idx="20">
                  <c:v>Slovakia</c:v>
                </c:pt>
                <c:pt idx="21">
                  <c:v>Belarus</c:v>
                </c:pt>
                <c:pt idx="22">
                  <c:v>Croatia</c:v>
                </c:pt>
                <c:pt idx="23">
                  <c:v>Slovenia</c:v>
                </c:pt>
                <c:pt idx="24">
                  <c:v>Serbia</c:v>
                </c:pt>
                <c:pt idx="25">
                  <c:v>Bulgaria</c:v>
                </c:pt>
                <c:pt idx="26">
                  <c:v>Greece</c:v>
                </c:pt>
                <c:pt idx="27">
                  <c:v>Romania</c:v>
                </c:pt>
              </c:strCache>
            </c:strRef>
          </c:cat>
          <c:val>
            <c:numRef>
              <c:f>'CountrySummary 2020 (€m)'!$G$348:$G$375</c:f>
              <c:numCache>
                <c:formatCode>General</c:formatCode>
                <c:ptCount val="28"/>
                <c:pt idx="0">
                  <c:v>2217.0620208457476</c:v>
                </c:pt>
                <c:pt idx="1">
                  <c:v>1302.88705358433</c:v>
                </c:pt>
                <c:pt idx="2">
                  <c:v>787.67809847479032</c:v>
                </c:pt>
                <c:pt idx="3">
                  <c:v>677</c:v>
                </c:pt>
                <c:pt idx="4">
                  <c:v>449.32713070098271</c:v>
                </c:pt>
                <c:pt idx="5">
                  <c:v>252</c:v>
                </c:pt>
                <c:pt idx="6">
                  <c:v>233.8</c:v>
                </c:pt>
                <c:pt idx="7">
                  <c:v>215.00672486297321</c:v>
                </c:pt>
                <c:pt idx="8">
                  <c:v>201.24130274088074</c:v>
                </c:pt>
                <c:pt idx="9">
                  <c:v>183.57939756708649</c:v>
                </c:pt>
                <c:pt idx="10">
                  <c:v>183</c:v>
                </c:pt>
                <c:pt idx="11">
                  <c:v>162.14699085053698</c:v>
                </c:pt>
                <c:pt idx="12">
                  <c:v>116.46</c:v>
                </c:pt>
                <c:pt idx="13">
                  <c:v>69.565902427795351</c:v>
                </c:pt>
                <c:pt idx="14">
                  <c:v>59.942268749999997</c:v>
                </c:pt>
                <c:pt idx="15">
                  <c:v>53.792039812408902</c:v>
                </c:pt>
                <c:pt idx="16">
                  <c:v>52.700572498246501</c:v>
                </c:pt>
                <c:pt idx="17">
                  <c:v>44.182352941176475</c:v>
                </c:pt>
                <c:pt idx="18">
                  <c:v>37.497714500000001</c:v>
                </c:pt>
                <c:pt idx="19">
                  <c:v>22.820278654982427</c:v>
                </c:pt>
                <c:pt idx="20">
                  <c:v>19.185130845941178</c:v>
                </c:pt>
                <c:pt idx="21">
                  <c:v>15.165726567258787</c:v>
                </c:pt>
                <c:pt idx="22">
                  <c:v>11.238818787836475</c:v>
                </c:pt>
                <c:pt idx="23">
                  <c:v>8.5368425399999985</c:v>
                </c:pt>
                <c:pt idx="24">
                  <c:v>7.7530000000000001</c:v>
                </c:pt>
                <c:pt idx="25">
                  <c:v>3.9996999999999998</c:v>
                </c:pt>
                <c:pt idx="26">
                  <c:v>3.669407568</c:v>
                </c:pt>
                <c:pt idx="27">
                  <c:v>1.7376728524519029</c:v>
                </c:pt>
              </c:numCache>
            </c:numRef>
          </c:val>
          <c:extLst>
            <c:ext xmlns:c16="http://schemas.microsoft.com/office/drawing/2014/chart" uri="{C3380CC4-5D6E-409C-BE32-E72D297353CC}">
              <c16:uniqueId val="{00000000-AD1D-4E41-AB56-BBF1A42A6F13}"/>
            </c:ext>
          </c:extLst>
        </c:ser>
        <c:dLbls>
          <c:showLegendKey val="0"/>
          <c:showVal val="0"/>
          <c:showCatName val="0"/>
          <c:showSerName val="0"/>
          <c:showPercent val="0"/>
          <c:showBubbleSize val="0"/>
        </c:dLbls>
        <c:gapWidth val="50"/>
        <c:axId val="1046207920"/>
        <c:axId val="857525744"/>
      </c:barChart>
      <c:catAx>
        <c:axId val="10462079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7525744"/>
        <c:crosses val="autoZero"/>
        <c:auto val="1"/>
        <c:lblAlgn val="ctr"/>
        <c:lblOffset val="100"/>
        <c:noMultiLvlLbl val="0"/>
      </c:catAx>
      <c:valAx>
        <c:axId val="857525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6207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800" b="1" i="0" baseline="0">
                <a:solidFill>
                  <a:schemeClr val="tx1"/>
                </a:solidFill>
                <a:effectLst/>
              </a:rPr>
              <a:t>2020: Share of European Digital Ad Spend by Market</a:t>
            </a:r>
            <a:endParaRPr lang="en-GB">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en-US"/>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17117129995577895"/>
          <c:y val="0.21559634503394359"/>
          <c:w val="0.7082524156946981"/>
          <c:h val="0.69455707896877739"/>
        </c:manualLayout>
      </c:layout>
      <c:pieChart>
        <c:varyColors val="1"/>
        <c:ser>
          <c:idx val="0"/>
          <c:order val="0"/>
          <c:tx>
            <c:strRef>
              <c:f>'CountrySummary 2020 (€m)'!$X$6</c:f>
              <c:strCache>
                <c:ptCount val="1"/>
                <c:pt idx="0">
                  <c:v>2020</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6868-C943-9AF6-993CCAC07EF1}"/>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6868-C943-9AF6-993CCAC07EF1}"/>
              </c:ext>
            </c:extLst>
          </c:dPt>
          <c:dPt>
            <c:idx val="2"/>
            <c:bubble3D val="0"/>
            <c:spPr>
              <a:solidFill>
                <a:schemeClr val="accent3"/>
              </a:solidFill>
              <a:ln w="12700">
                <a:solidFill>
                  <a:schemeClr val="lt1"/>
                </a:solidFill>
              </a:ln>
              <a:effectLst/>
            </c:spPr>
            <c:extLst>
              <c:ext xmlns:c16="http://schemas.microsoft.com/office/drawing/2014/chart" uri="{C3380CC4-5D6E-409C-BE32-E72D297353CC}">
                <c16:uniqueId val="{00000005-6868-C943-9AF6-993CCAC07EF1}"/>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6868-C943-9AF6-993CCAC07EF1}"/>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6868-C943-9AF6-993CCAC07EF1}"/>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6868-C943-9AF6-993CCAC07EF1}"/>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6868-C943-9AF6-993CCAC07EF1}"/>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6868-C943-9AF6-993CCAC07EF1}"/>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6868-C943-9AF6-993CCAC07EF1}"/>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6868-C943-9AF6-993CCAC07EF1}"/>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6868-C943-9AF6-993CCAC07EF1}"/>
              </c:ext>
            </c:extLst>
          </c:dPt>
          <c:dLbls>
            <c:dLbl>
              <c:idx val="0"/>
              <c:layout>
                <c:manualLayout>
                  <c:x val="-8.382665069053493E-3"/>
                  <c:y val="-1.210960301884017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868-C943-9AF6-993CCAC07EF1}"/>
                </c:ext>
              </c:extLst>
            </c:dLbl>
            <c:dLbl>
              <c:idx val="1"/>
              <c:layout>
                <c:manualLayout>
                  <c:x val="1.4633369570999618E-2"/>
                  <c:y val="-2.203298294318531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868-C943-9AF6-993CCAC07EF1}"/>
                </c:ext>
              </c:extLst>
            </c:dLbl>
            <c:dLbl>
              <c:idx val="2"/>
              <c:layout>
                <c:manualLayout>
                  <c:x val="2.7109352059746974E-2"/>
                  <c:y val="-3.0225172015976689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868-C943-9AF6-993CCAC07EF1}"/>
                </c:ext>
              </c:extLst>
            </c:dLbl>
            <c:dLbl>
              <c:idx val="3"/>
              <c:layout>
                <c:manualLayout>
                  <c:x val="2.1944605817539795E-2"/>
                  <c:y val="7.339118524408680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868-C943-9AF6-993CCAC07EF1}"/>
                </c:ext>
              </c:extLst>
            </c:dLbl>
            <c:dLbl>
              <c:idx val="4"/>
              <c:layout>
                <c:manualLayout>
                  <c:x val="-3.7869103362650771E-3"/>
                  <c:y val="1.037381588200416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868-C943-9AF6-993CCAC07EF1}"/>
                </c:ext>
              </c:extLst>
            </c:dLbl>
            <c:dLbl>
              <c:idx val="5"/>
              <c:layout>
                <c:manualLayout>
                  <c:x val="-2.5072653044772462E-3"/>
                  <c:y val="-1.36941723698906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868-C943-9AF6-993CCAC07EF1}"/>
                </c:ext>
              </c:extLst>
            </c:dLbl>
            <c:dLbl>
              <c:idx val="6"/>
              <c:layout>
                <c:manualLayout>
                  <c:x val="-8.6151360646644325E-3"/>
                  <c:y val="9.998529188709684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868-C943-9AF6-993CCAC07EF1}"/>
                </c:ext>
              </c:extLst>
            </c:dLbl>
            <c:dLbl>
              <c:idx val="10"/>
              <c:layout>
                <c:manualLayout>
                  <c:x val="2.2883277766047469E-2"/>
                  <c:y val="-1.684998184467313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6868-C943-9AF6-993CCAC07E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'CountrySummary 2020 (€m)'!$W$7:$W$17</c:f>
              <c:strCache>
                <c:ptCount val="11"/>
                <c:pt idx="0">
                  <c:v>UK</c:v>
                </c:pt>
                <c:pt idx="1">
                  <c:v>Germany</c:v>
                </c:pt>
                <c:pt idx="2">
                  <c:v>France</c:v>
                </c:pt>
                <c:pt idx="3">
                  <c:v>Russia</c:v>
                </c:pt>
                <c:pt idx="4">
                  <c:v>Italy</c:v>
                </c:pt>
                <c:pt idx="5">
                  <c:v>Spain</c:v>
                </c:pt>
                <c:pt idx="6">
                  <c:v>Sweden</c:v>
                </c:pt>
                <c:pt idx="7">
                  <c:v>Netherlands</c:v>
                </c:pt>
                <c:pt idx="8">
                  <c:v>Turkey</c:v>
                </c:pt>
                <c:pt idx="9">
                  <c:v>Switzerland</c:v>
                </c:pt>
                <c:pt idx="10">
                  <c:v>Other</c:v>
                </c:pt>
              </c:strCache>
            </c:strRef>
          </c:cat>
          <c:val>
            <c:numRef>
              <c:f>'CountrySummary 2020 (€m)'!$X$7:$X$17</c:f>
              <c:numCache>
                <c:formatCode>#,##0</c:formatCode>
                <c:ptCount val="11"/>
                <c:pt idx="0">
                  <c:v>22576.448143214442</c:v>
                </c:pt>
                <c:pt idx="1">
                  <c:v>10178.162609139885</c:v>
                </c:pt>
                <c:pt idx="2">
                  <c:v>6044.666666666667</c:v>
                </c:pt>
                <c:pt idx="3">
                  <c:v>5182.8226507872823</c:v>
                </c:pt>
                <c:pt idx="4">
                  <c:v>3426</c:v>
                </c:pt>
                <c:pt idx="5">
                  <c:v>3083.9777777777781</c:v>
                </c:pt>
                <c:pt idx="6">
                  <c:v>2676.4030367527885</c:v>
                </c:pt>
                <c:pt idx="7">
                  <c:v>2347.9473684210525</c:v>
                </c:pt>
                <c:pt idx="8">
                  <c:v>1914.1458296086557</c:v>
                </c:pt>
                <c:pt idx="9">
                  <c:v>1858.1752781684268</c:v>
                </c:pt>
                <c:pt idx="10">
                  <c:v>10082.972090319745</c:v>
                </c:pt>
              </c:numCache>
            </c:numRef>
          </c:val>
          <c:extLst>
            <c:ext xmlns:c16="http://schemas.microsoft.com/office/drawing/2014/chart" uri="{C3380CC4-5D6E-409C-BE32-E72D297353CC}">
              <c16:uniqueId val="{00000016-6868-C943-9AF6-993CCAC07EF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Classifieds,</a:t>
            </a:r>
            <a:r>
              <a:rPr lang="en-US" b="1" baseline="0">
                <a:solidFill>
                  <a:schemeClr val="tx1"/>
                </a:solidFill>
              </a:rPr>
              <a:t> </a:t>
            </a:r>
            <a:r>
              <a:rPr lang="en-US" b="1">
                <a:solidFill>
                  <a:schemeClr val="tx1"/>
                </a:solidFill>
              </a:rPr>
              <a:t>Directories</a:t>
            </a:r>
            <a:r>
              <a:rPr lang="en-US" b="1" baseline="0">
                <a:solidFill>
                  <a:schemeClr val="tx1"/>
                </a:solidFill>
              </a:rPr>
              <a:t> &amp; Affiliate S</a:t>
            </a:r>
            <a:r>
              <a:rPr lang="en-US" b="1">
                <a:solidFill>
                  <a:schemeClr val="tx1"/>
                </a:solidFill>
              </a:rPr>
              <a:t>hare of Total Digital Ad Spend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'CountrySummary 2020 (€m)'!$I$347</c:f>
              <c:strCache>
                <c:ptCount val="1"/>
                <c:pt idx="0">
                  <c:v>C&amp;D share 2020</c:v>
                </c:pt>
              </c:strCache>
            </c:strRef>
          </c:tx>
          <c:spPr>
            <a:solidFill>
              <a:schemeClr val="accent5"/>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CAD0-2742-8458-60B5245642F8}"/>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(€m)'!$H$348:$H$376</c:f>
              <c:strCache>
                <c:ptCount val="29"/>
                <c:pt idx="0">
                  <c:v>European Average</c:v>
                </c:pt>
                <c:pt idx="1">
                  <c:v>Romania</c:v>
                </c:pt>
                <c:pt idx="2">
                  <c:v>Czech Republic</c:v>
                </c:pt>
                <c:pt idx="3">
                  <c:v>Greece</c:v>
                </c:pt>
                <c:pt idx="4">
                  <c:v>Turkey</c:v>
                </c:pt>
                <c:pt idx="5">
                  <c:v>Ireland</c:v>
                </c:pt>
                <c:pt idx="6">
                  <c:v>Bulgaria</c:v>
                </c:pt>
                <c:pt idx="7">
                  <c:v>Italy</c:v>
                </c:pt>
                <c:pt idx="8">
                  <c:v>Sweden</c:v>
                </c:pt>
                <c:pt idx="9">
                  <c:v>Spain</c:v>
                </c:pt>
                <c:pt idx="10">
                  <c:v>Netherlands</c:v>
                </c:pt>
                <c:pt idx="11">
                  <c:v>Finland</c:v>
                </c:pt>
                <c:pt idx="12">
                  <c:v>Belgium</c:v>
                </c:pt>
                <c:pt idx="13">
                  <c:v>Austria</c:v>
                </c:pt>
                <c:pt idx="14">
                  <c:v>Ukraine</c:v>
                </c:pt>
                <c:pt idx="15">
                  <c:v>UK</c:v>
                </c:pt>
                <c:pt idx="16">
                  <c:v>France</c:v>
                </c:pt>
                <c:pt idx="17">
                  <c:v>Slovakia</c:v>
                </c:pt>
                <c:pt idx="18">
                  <c:v>Germany</c:v>
                </c:pt>
                <c:pt idx="19">
                  <c:v>Hungary</c:v>
                </c:pt>
                <c:pt idx="20">
                  <c:v>Denmark</c:v>
                </c:pt>
                <c:pt idx="21">
                  <c:v>Slovenia</c:v>
                </c:pt>
                <c:pt idx="22">
                  <c:v>Serbia</c:v>
                </c:pt>
                <c:pt idx="23">
                  <c:v>Croatia</c:v>
                </c:pt>
                <c:pt idx="24">
                  <c:v>Russia</c:v>
                </c:pt>
                <c:pt idx="25">
                  <c:v>Poland</c:v>
                </c:pt>
                <c:pt idx="26">
                  <c:v>Norway</c:v>
                </c:pt>
                <c:pt idx="27">
                  <c:v>Switzerland</c:v>
                </c:pt>
                <c:pt idx="28">
                  <c:v>Belarus</c:v>
                </c:pt>
              </c:strCache>
            </c:strRef>
          </c:cat>
          <c:val>
            <c:numRef>
              <c:f>'CountrySummary 2020 (€m)'!$I$348:$I$376</c:f>
              <c:numCache>
                <c:formatCode>0.0%</c:formatCode>
                <c:ptCount val="29"/>
                <c:pt idx="0">
                  <c:v>0.10657045830426233</c:v>
                </c:pt>
                <c:pt idx="1">
                  <c:v>1.880275684737236E-2</c:v>
                </c:pt>
                <c:pt idx="2">
                  <c:v>1.9137431846662282E-2</c:v>
                </c:pt>
                <c:pt idx="3">
                  <c:v>1.9556653590390664E-2</c:v>
                </c:pt>
                <c:pt idx="4">
                  <c:v>2.7532161700041975E-2</c:v>
                </c:pt>
                <c:pt idx="5">
                  <c:v>5.1425627620378805E-2</c:v>
                </c:pt>
                <c:pt idx="6">
                  <c:v>5.4782136623508948E-2</c:v>
                </c:pt>
                <c:pt idx="7">
                  <c:v>7.3555166374781086E-2</c:v>
                </c:pt>
                <c:pt idx="8">
                  <c:v>7.5190955912619831E-2</c:v>
                </c:pt>
                <c:pt idx="9">
                  <c:v>7.5811181807045727E-2</c:v>
                </c:pt>
                <c:pt idx="10">
                  <c:v>7.7940418282486393E-2</c:v>
                </c:pt>
                <c:pt idx="11">
                  <c:v>8.0633819827266917E-2</c:v>
                </c:pt>
                <c:pt idx="12">
                  <c:v>8.1833603340130609E-2</c:v>
                </c:pt>
                <c:pt idx="13">
                  <c:v>9.1202699845355895E-2</c:v>
                </c:pt>
                <c:pt idx="14">
                  <c:v>9.2686125554237137E-2</c:v>
                </c:pt>
                <c:pt idx="15">
                  <c:v>9.8202427892188429E-2</c:v>
                </c:pt>
                <c:pt idx="16">
                  <c:v>0.11199955883974853</c:v>
                </c:pt>
                <c:pt idx="17">
                  <c:v>0.12525367161219766</c:v>
                </c:pt>
                <c:pt idx="18">
                  <c:v>0.12800808000594832</c:v>
                </c:pt>
                <c:pt idx="19">
                  <c:v>0.13336692500259936</c:v>
                </c:pt>
                <c:pt idx="20">
                  <c:v>0.13526001998147941</c:v>
                </c:pt>
                <c:pt idx="21">
                  <c:v>0.14327629087709604</c:v>
                </c:pt>
                <c:pt idx="22">
                  <c:v>0.14397934927945327</c:v>
                </c:pt>
                <c:pt idx="23">
                  <c:v>0.14551067744347998</c:v>
                </c:pt>
                <c:pt idx="24">
                  <c:v>0.15197859381801154</c:v>
                </c:pt>
                <c:pt idx="25">
                  <c:v>0.15435421105675418</c:v>
                </c:pt>
                <c:pt idx="26">
                  <c:v>0.16411843037069299</c:v>
                </c:pt>
                <c:pt idx="27">
                  <c:v>0.24181095076449255</c:v>
                </c:pt>
                <c:pt idx="28">
                  <c:v>0.27560883417031157</c:v>
                </c:pt>
              </c:numCache>
            </c:numRef>
          </c:val>
          <c:extLst>
            <c:ext xmlns:c16="http://schemas.microsoft.com/office/drawing/2014/chart" uri="{C3380CC4-5D6E-409C-BE32-E72D297353CC}">
              <c16:uniqueId val="{00000000-CAD0-2742-8458-60B5245642F8}"/>
            </c:ext>
          </c:extLst>
        </c:ser>
        <c:dLbls>
          <c:showLegendKey val="0"/>
          <c:showVal val="0"/>
          <c:showCatName val="0"/>
          <c:showSerName val="0"/>
          <c:showPercent val="0"/>
          <c:showBubbleSize val="0"/>
        </c:dLbls>
        <c:gapWidth val="50"/>
        <c:axId val="1161745232"/>
        <c:axId val="990055296"/>
      </c:barChart>
      <c:catAx>
        <c:axId val="116174523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990055296"/>
        <c:crosses val="autoZero"/>
        <c:auto val="1"/>
        <c:lblAlgn val="ctr"/>
        <c:lblOffset val="100"/>
        <c:noMultiLvlLbl val="0"/>
      </c:catAx>
      <c:valAx>
        <c:axId val="990055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174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solidFill>
                  <a:schemeClr val="tx1"/>
                </a:solidFill>
              </a:rPr>
              <a:t>Display:</a:t>
            </a:r>
            <a:r>
              <a:rPr lang="en-GB" b="1" baseline="0">
                <a:solidFill>
                  <a:schemeClr val="tx1"/>
                </a:solidFill>
              </a:rPr>
              <a:t> Desktop vs Mobile</a:t>
            </a:r>
            <a:endParaRPr lang="en-GB" b="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mobilevsdesktop!$I$9</c:f>
              <c:strCache>
                <c:ptCount val="1"/>
                <c:pt idx="0">
                  <c:v>Desktop</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mobilevsdesktop!$J$8:$M$8</c:f>
              <c:numCache>
                <c:formatCode>General</c:formatCode>
                <c:ptCount val="4"/>
                <c:pt idx="0">
                  <c:v>2017</c:v>
                </c:pt>
                <c:pt idx="1">
                  <c:v>2018</c:v>
                </c:pt>
                <c:pt idx="2">
                  <c:v>2019</c:v>
                </c:pt>
                <c:pt idx="3">
                  <c:v>2020</c:v>
                </c:pt>
              </c:numCache>
            </c:numRef>
          </c:cat>
          <c:val>
            <c:numRef>
              <c:f>mobilevsdesktop!$J$9:$M$9</c:f>
              <c:numCache>
                <c:formatCode>0.0%</c:formatCode>
                <c:ptCount val="4"/>
                <c:pt idx="0">
                  <c:v>0.54306164071568408</c:v>
                </c:pt>
                <c:pt idx="1">
                  <c:v>0.45052094683072019</c:v>
                </c:pt>
                <c:pt idx="2">
                  <c:v>0.35350249805641409</c:v>
                </c:pt>
                <c:pt idx="3">
                  <c:v>0.33410757299810645</c:v>
                </c:pt>
              </c:numCache>
            </c:numRef>
          </c:val>
          <c:extLst>
            <c:ext xmlns:c16="http://schemas.microsoft.com/office/drawing/2014/chart" uri="{C3380CC4-5D6E-409C-BE32-E72D297353CC}">
              <c16:uniqueId val="{00000000-7CF1-A04B-8490-4580DCE23B40}"/>
            </c:ext>
          </c:extLst>
        </c:ser>
        <c:ser>
          <c:idx val="1"/>
          <c:order val="1"/>
          <c:tx>
            <c:strRef>
              <c:f>mobilevsdesktop!$I$10</c:f>
              <c:strCache>
                <c:ptCount val="1"/>
                <c:pt idx="0">
                  <c:v>Mobile</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mobilevsdesktop!$J$8:$M$8</c:f>
              <c:numCache>
                <c:formatCode>General</c:formatCode>
                <c:ptCount val="4"/>
                <c:pt idx="0">
                  <c:v>2017</c:v>
                </c:pt>
                <c:pt idx="1">
                  <c:v>2018</c:v>
                </c:pt>
                <c:pt idx="2">
                  <c:v>2019</c:v>
                </c:pt>
                <c:pt idx="3">
                  <c:v>2020</c:v>
                </c:pt>
              </c:numCache>
            </c:numRef>
          </c:cat>
          <c:val>
            <c:numRef>
              <c:f>mobilevsdesktop!$J$10:$M$10</c:f>
              <c:numCache>
                <c:formatCode>0.0%</c:formatCode>
                <c:ptCount val="4"/>
                <c:pt idx="0">
                  <c:v>0.45693835928431598</c:v>
                </c:pt>
                <c:pt idx="1">
                  <c:v>0.54947905316927981</c:v>
                </c:pt>
                <c:pt idx="2">
                  <c:v>0.64649750194358591</c:v>
                </c:pt>
                <c:pt idx="3">
                  <c:v>0.66589242700189355</c:v>
                </c:pt>
              </c:numCache>
            </c:numRef>
          </c:val>
          <c:extLst>
            <c:ext xmlns:c16="http://schemas.microsoft.com/office/drawing/2014/chart" uri="{C3380CC4-5D6E-409C-BE32-E72D297353CC}">
              <c16:uniqueId val="{00000001-7CF1-A04B-8490-4580DCE23B40}"/>
            </c:ext>
          </c:extLst>
        </c:ser>
        <c:dLbls>
          <c:showLegendKey val="0"/>
          <c:showVal val="0"/>
          <c:showCatName val="0"/>
          <c:showSerName val="0"/>
          <c:showPercent val="0"/>
          <c:showBubbleSize val="0"/>
        </c:dLbls>
        <c:gapWidth val="150"/>
        <c:overlap val="100"/>
        <c:axId val="424332768"/>
        <c:axId val="368278960"/>
      </c:barChart>
      <c:catAx>
        <c:axId val="4243327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en-US"/>
          </a:p>
        </c:txPr>
        <c:crossAx val="368278960"/>
        <c:crosses val="autoZero"/>
        <c:auto val="1"/>
        <c:lblAlgn val="ctr"/>
        <c:lblOffset val="100"/>
        <c:noMultiLvlLbl val="0"/>
      </c:catAx>
      <c:valAx>
        <c:axId val="368278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en-US"/>
          </a:p>
        </c:txPr>
        <c:crossAx val="424332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solidFill>
                  <a:schemeClr val="tx1"/>
                </a:solidFill>
              </a:rPr>
              <a:t>Search:</a:t>
            </a:r>
            <a:r>
              <a:rPr lang="en-GB" b="1" baseline="0">
                <a:solidFill>
                  <a:schemeClr val="tx1"/>
                </a:solidFill>
              </a:rPr>
              <a:t> Desktop vs Mobile</a:t>
            </a:r>
            <a:endParaRPr lang="en-GB" b="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mobilevsdesktop!$I$3</c:f>
              <c:strCache>
                <c:ptCount val="1"/>
                <c:pt idx="0">
                  <c:v>Desktop</c:v>
                </c:pt>
              </c:strCache>
            </c:strRef>
          </c:tx>
          <c:spPr>
            <a:solidFill>
              <a:schemeClr val="accent6">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mobilevsdesktop!$J$2:$M$2</c:f>
              <c:numCache>
                <c:formatCode>General</c:formatCode>
                <c:ptCount val="4"/>
                <c:pt idx="0">
                  <c:v>2017</c:v>
                </c:pt>
                <c:pt idx="1">
                  <c:v>2018</c:v>
                </c:pt>
                <c:pt idx="2">
                  <c:v>2019</c:v>
                </c:pt>
                <c:pt idx="3">
                  <c:v>2020</c:v>
                </c:pt>
              </c:numCache>
            </c:numRef>
          </c:cat>
          <c:val>
            <c:numRef>
              <c:f>mobilevsdesktop!$J$3:$M$3</c:f>
              <c:numCache>
                <c:formatCode>0.0%</c:formatCode>
                <c:ptCount val="4"/>
                <c:pt idx="0">
                  <c:v>0.59499999999999997</c:v>
                </c:pt>
                <c:pt idx="1">
                  <c:v>0.53699999999999992</c:v>
                </c:pt>
                <c:pt idx="2">
                  <c:v>0.497</c:v>
                </c:pt>
                <c:pt idx="3">
                  <c:v>0.4552326746143327</c:v>
                </c:pt>
              </c:numCache>
            </c:numRef>
          </c:val>
          <c:extLst>
            <c:ext xmlns:c16="http://schemas.microsoft.com/office/drawing/2014/chart" uri="{C3380CC4-5D6E-409C-BE32-E72D297353CC}">
              <c16:uniqueId val="{00000000-267A-9A41-B4DE-5138E6F56927}"/>
            </c:ext>
          </c:extLst>
        </c:ser>
        <c:ser>
          <c:idx val="1"/>
          <c:order val="1"/>
          <c:tx>
            <c:strRef>
              <c:f>mobilevsdesktop!$I$4</c:f>
              <c:strCache>
                <c:ptCount val="1"/>
                <c:pt idx="0">
                  <c:v>Mobile</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mobilevsdesktop!$J$2:$M$2</c:f>
              <c:numCache>
                <c:formatCode>General</c:formatCode>
                <c:ptCount val="4"/>
                <c:pt idx="0">
                  <c:v>2017</c:v>
                </c:pt>
                <c:pt idx="1">
                  <c:v>2018</c:v>
                </c:pt>
                <c:pt idx="2">
                  <c:v>2019</c:v>
                </c:pt>
                <c:pt idx="3">
                  <c:v>2020</c:v>
                </c:pt>
              </c:numCache>
            </c:numRef>
          </c:cat>
          <c:val>
            <c:numRef>
              <c:f>mobilevsdesktop!$J$4:$M$4</c:f>
              <c:numCache>
                <c:formatCode>0.0%</c:formatCode>
                <c:ptCount val="4"/>
                <c:pt idx="0">
                  <c:v>0.40500000000000003</c:v>
                </c:pt>
                <c:pt idx="1">
                  <c:v>0.46300000000000002</c:v>
                </c:pt>
                <c:pt idx="2">
                  <c:v>0.503</c:v>
                </c:pt>
                <c:pt idx="3">
                  <c:v>0.5447673253856673</c:v>
                </c:pt>
              </c:numCache>
            </c:numRef>
          </c:val>
          <c:extLst>
            <c:ext xmlns:c16="http://schemas.microsoft.com/office/drawing/2014/chart" uri="{C3380CC4-5D6E-409C-BE32-E72D297353CC}">
              <c16:uniqueId val="{00000001-267A-9A41-B4DE-5138E6F56927}"/>
            </c:ext>
          </c:extLst>
        </c:ser>
        <c:dLbls>
          <c:showLegendKey val="0"/>
          <c:showVal val="0"/>
          <c:showCatName val="0"/>
          <c:showSerName val="0"/>
          <c:showPercent val="0"/>
          <c:showBubbleSize val="0"/>
        </c:dLbls>
        <c:gapWidth val="150"/>
        <c:overlap val="100"/>
        <c:axId val="473761600"/>
        <c:axId val="473178432"/>
      </c:barChart>
      <c:catAx>
        <c:axId val="4737616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en-US"/>
          </a:p>
        </c:txPr>
        <c:crossAx val="473178432"/>
        <c:crosses val="autoZero"/>
        <c:auto val="1"/>
        <c:lblAlgn val="ctr"/>
        <c:lblOffset val="100"/>
        <c:noMultiLvlLbl val="0"/>
      </c:catAx>
      <c:valAx>
        <c:axId val="473178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en-US"/>
          </a:p>
        </c:txPr>
        <c:crossAx val="473761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Display by Device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CountrySummary_2019!$G$281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CountrySummary_2019!$F$282:$F$283</c:f>
              <c:strCache>
                <c:ptCount val="2"/>
                <c:pt idx="0">
                  <c:v>Desktop</c:v>
                </c:pt>
                <c:pt idx="1">
                  <c:v>Mobile</c:v>
                </c:pt>
              </c:strCache>
            </c:strRef>
          </c:cat>
          <c:val>
            <c:numRef>
              <c:f>CountrySummary_2019!$G$282:$G$283</c:f>
              <c:numCache>
                <c:formatCode>#,##0.0</c:formatCode>
                <c:ptCount val="2"/>
                <c:pt idx="0">
                  <c:v>11.240461815687297</c:v>
                </c:pt>
                <c:pt idx="1">
                  <c:v>17.866234491116348</c:v>
                </c:pt>
              </c:numCache>
            </c:numRef>
          </c:val>
          <c:extLst>
            <c:ext xmlns:c16="http://schemas.microsoft.com/office/drawing/2014/chart" uri="{C3380CC4-5D6E-409C-BE32-E72D297353CC}">
              <c16:uniqueId val="{00000000-F359-2949-9944-CFCF51B600FC}"/>
            </c:ext>
          </c:extLst>
        </c:ser>
        <c:ser>
          <c:idx val="1"/>
          <c:order val="1"/>
          <c:tx>
            <c:strRef>
              <c:f>CountrySummary_2019!$H$281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CountrySummary_2019!$F$282:$F$283</c:f>
              <c:strCache>
                <c:ptCount val="2"/>
                <c:pt idx="0">
                  <c:v>Desktop</c:v>
                </c:pt>
                <c:pt idx="1">
                  <c:v>Mobile</c:v>
                </c:pt>
              </c:strCache>
            </c:strRef>
          </c:cat>
          <c:val>
            <c:numRef>
              <c:f>CountrySummary_2019!$H$282:$H$283</c:f>
              <c:numCache>
                <c:formatCode>#,##0.0</c:formatCode>
                <c:ptCount val="2"/>
                <c:pt idx="0">
                  <c:v>10.612015110883101</c:v>
                </c:pt>
                <c:pt idx="1">
                  <c:v>21.150255392764674</c:v>
                </c:pt>
              </c:numCache>
            </c:numRef>
          </c:val>
          <c:extLst>
            <c:ext xmlns:c16="http://schemas.microsoft.com/office/drawing/2014/chart" uri="{C3380CC4-5D6E-409C-BE32-E72D297353CC}">
              <c16:uniqueId val="{00000001-F359-2949-9944-CFCF51B600FC}"/>
            </c:ext>
          </c:extLst>
        </c:ser>
        <c:dLbls>
          <c:showLegendKey val="0"/>
          <c:showVal val="0"/>
          <c:showCatName val="0"/>
          <c:showSerName val="0"/>
          <c:showPercent val="0"/>
          <c:showBubbleSize val="0"/>
        </c:dLbls>
        <c:gapWidth val="219"/>
        <c:overlap val="-27"/>
        <c:axId val="1233784304"/>
        <c:axId val="485759279"/>
      </c:barChart>
      <c:catAx>
        <c:axId val="12337843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85759279"/>
        <c:crosses val="autoZero"/>
        <c:auto val="1"/>
        <c:lblAlgn val="ctr"/>
        <c:lblOffset val="100"/>
        <c:noMultiLvlLbl val="0"/>
      </c:catAx>
      <c:valAx>
        <c:axId val="48575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3784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solidFill>
                  <a:schemeClr val="tx1"/>
                </a:solidFill>
                <a:effectLst/>
              </a:rPr>
              <a:t>Search by Device</a:t>
            </a:r>
            <a:endParaRPr lang="en-GB" sz="14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CountrySummary_2019!$G$312</c:f>
              <c:strCache>
                <c:ptCount val="1"/>
                <c:pt idx="0">
                  <c:v>2019</c:v>
                </c:pt>
              </c:strCache>
            </c:strRef>
          </c:tx>
          <c:spPr>
            <a:solidFill>
              <a:schemeClr val="accent6">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CountrySummary_2019!$F$313:$F$314</c:f>
              <c:strCache>
                <c:ptCount val="2"/>
                <c:pt idx="0">
                  <c:v>Desktop</c:v>
                </c:pt>
                <c:pt idx="1">
                  <c:v>Mobile</c:v>
                </c:pt>
              </c:strCache>
            </c:strRef>
          </c:cat>
          <c:val>
            <c:numRef>
              <c:f>CountrySummary_2019!$G$313:$G$314</c:f>
              <c:numCache>
                <c:formatCode>#,##0</c:formatCode>
                <c:ptCount val="2"/>
                <c:pt idx="0">
                  <c:v>13.937608505231221</c:v>
                </c:pt>
                <c:pt idx="1">
                  <c:v>14.105869372497594</c:v>
                </c:pt>
              </c:numCache>
            </c:numRef>
          </c:val>
          <c:extLst>
            <c:ext xmlns:c16="http://schemas.microsoft.com/office/drawing/2014/chart" uri="{C3380CC4-5D6E-409C-BE32-E72D297353CC}">
              <c16:uniqueId val="{00000000-4E61-D042-B1FA-6CD03E3D0468}"/>
            </c:ext>
          </c:extLst>
        </c:ser>
        <c:ser>
          <c:idx val="1"/>
          <c:order val="1"/>
          <c:tx>
            <c:strRef>
              <c:f>CountrySummary_2019!$H$312</c:f>
              <c:strCache>
                <c:ptCount val="1"/>
                <c:pt idx="0">
                  <c:v>2020</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CountrySummary_2019!$F$313:$F$314</c:f>
              <c:strCache>
                <c:ptCount val="2"/>
                <c:pt idx="0">
                  <c:v>Desktop</c:v>
                </c:pt>
                <c:pt idx="1">
                  <c:v>Mobile</c:v>
                </c:pt>
              </c:strCache>
            </c:strRef>
          </c:cat>
          <c:val>
            <c:numRef>
              <c:f>CountrySummary_2019!$H$313:$H$314</c:f>
              <c:numCache>
                <c:formatCode>#,##0</c:formatCode>
                <c:ptCount val="2"/>
                <c:pt idx="0">
                  <c:v>13.772265973648238</c:v>
                </c:pt>
                <c:pt idx="1">
                  <c:v>16.480979765612293</c:v>
                </c:pt>
              </c:numCache>
            </c:numRef>
          </c:val>
          <c:extLst>
            <c:ext xmlns:c16="http://schemas.microsoft.com/office/drawing/2014/chart" uri="{C3380CC4-5D6E-409C-BE32-E72D297353CC}">
              <c16:uniqueId val="{00000001-4E61-D042-B1FA-6CD03E3D0468}"/>
            </c:ext>
          </c:extLst>
        </c:ser>
        <c:dLbls>
          <c:showLegendKey val="0"/>
          <c:showVal val="0"/>
          <c:showCatName val="0"/>
          <c:showSerName val="0"/>
          <c:showPercent val="0"/>
          <c:showBubbleSize val="0"/>
        </c:dLbls>
        <c:gapWidth val="219"/>
        <c:overlap val="-27"/>
        <c:axId val="1588351887"/>
        <c:axId val="789684863"/>
      </c:barChart>
      <c:catAx>
        <c:axId val="15883518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89684863"/>
        <c:crosses val="autoZero"/>
        <c:auto val="1"/>
        <c:lblAlgn val="ctr"/>
        <c:lblOffset val="100"/>
        <c:noMultiLvlLbl val="0"/>
      </c:catAx>
      <c:valAx>
        <c:axId val="78968486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8351887"/>
        <c:crosses val="autoZero"/>
        <c:crossBetween val="between"/>
        <c:majorUnit val="5"/>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chemeClr val="tx1"/>
                </a:solidFill>
              </a:rPr>
              <a:t>2020:</a:t>
            </a:r>
            <a:r>
              <a:rPr lang="en-US" sz="1800" b="1" baseline="0">
                <a:solidFill>
                  <a:schemeClr val="tx1"/>
                </a:solidFill>
              </a:rPr>
              <a:t> </a:t>
            </a:r>
            <a:r>
              <a:rPr lang="en-US" sz="1800" b="1">
                <a:solidFill>
                  <a:schemeClr val="tx1"/>
                </a:solidFill>
              </a:rPr>
              <a:t>Digital Ad Spend by Market (€m)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ranking_markets!$C$125</c:f>
              <c:strCache>
                <c:ptCount val="1"/>
                <c:pt idx="0">
                  <c:v>2019</c:v>
                </c:pt>
              </c:strCache>
            </c:strRef>
          </c:tx>
          <c:spPr>
            <a:solidFill>
              <a:schemeClr val="accent1"/>
            </a:solidFill>
            <a:ln>
              <a:noFill/>
            </a:ln>
            <a:effectLst/>
          </c:spPr>
          <c:invertIfNegative val="0"/>
          <c:cat>
            <c:strRef>
              <c:f>ranking_markets!$B$126:$B$153</c:f>
              <c:strCache>
                <c:ptCount val="28"/>
                <c:pt idx="0">
                  <c:v>UK</c:v>
                </c:pt>
                <c:pt idx="1">
                  <c:v>Germany</c:v>
                </c:pt>
                <c:pt idx="2">
                  <c:v>France</c:v>
                </c:pt>
                <c:pt idx="3">
                  <c:v>Russia</c:v>
                </c:pt>
                <c:pt idx="4">
                  <c:v>Italy</c:v>
                </c:pt>
                <c:pt idx="5">
                  <c:v>Spain</c:v>
                </c:pt>
                <c:pt idx="6">
                  <c:v>Sweden</c:v>
                </c:pt>
                <c:pt idx="7">
                  <c:v>Netherlands</c:v>
                </c:pt>
                <c:pt idx="8">
                  <c:v>Turkey</c:v>
                </c:pt>
                <c:pt idx="9">
                  <c:v>Switzerland</c:v>
                </c:pt>
                <c:pt idx="10">
                  <c:v>Norway</c:v>
                </c:pt>
                <c:pt idx="11">
                  <c:v>Austria</c:v>
                </c:pt>
                <c:pt idx="12">
                  <c:v>Denmark</c:v>
                </c:pt>
                <c:pt idx="13">
                  <c:v>Czech Republic</c:v>
                </c:pt>
                <c:pt idx="14">
                  <c:v>Poland</c:v>
                </c:pt>
                <c:pt idx="15">
                  <c:v>Ukraine</c:v>
                </c:pt>
                <c:pt idx="16">
                  <c:v>Belgium</c:v>
                </c:pt>
                <c:pt idx="17">
                  <c:v>Ireland</c:v>
                </c:pt>
                <c:pt idx="18">
                  <c:v>Finland</c:v>
                </c:pt>
                <c:pt idx="19">
                  <c:v>Hungary</c:v>
                </c:pt>
                <c:pt idx="20">
                  <c:v>Greece</c:v>
                </c:pt>
                <c:pt idx="21">
                  <c:v>Slovakia</c:v>
                </c:pt>
                <c:pt idx="22">
                  <c:v>Romania</c:v>
                </c:pt>
                <c:pt idx="23">
                  <c:v>Croatia</c:v>
                </c:pt>
                <c:pt idx="24">
                  <c:v>Bulgaria</c:v>
                </c:pt>
                <c:pt idx="25">
                  <c:v>Slovenia</c:v>
                </c:pt>
                <c:pt idx="26">
                  <c:v>Belarus</c:v>
                </c:pt>
                <c:pt idx="27">
                  <c:v>Serbia</c:v>
                </c:pt>
              </c:strCache>
            </c:strRef>
          </c:cat>
          <c:val>
            <c:numRef>
              <c:f>ranking_markets!$C$126:$C$153</c:f>
              <c:numCache>
                <c:formatCode>#,##0</c:formatCode>
                <c:ptCount val="28"/>
                <c:pt idx="0">
                  <c:v>21472.917094332595</c:v>
                </c:pt>
                <c:pt idx="1">
                  <c:v>9216.3936405794921</c:v>
                </c:pt>
                <c:pt idx="2">
                  <c:v>5866.4444444444453</c:v>
                </c:pt>
                <c:pt idx="3">
                  <c:v>4903.3255036777155</c:v>
                </c:pt>
                <c:pt idx="4">
                  <c:v>3266</c:v>
                </c:pt>
                <c:pt idx="5">
                  <c:v>3180.1333333333332</c:v>
                </c:pt>
                <c:pt idx="6">
                  <c:v>2541.2901676474994</c:v>
                </c:pt>
                <c:pt idx="7">
                  <c:v>2255.0526315789475</c:v>
                </c:pt>
                <c:pt idx="8">
                  <c:v>1419.5223921186023</c:v>
                </c:pt>
                <c:pt idx="9">
                  <c:v>1755.4489932447964</c:v>
                </c:pt>
                <c:pt idx="10">
                  <c:v>1263.1579246479421</c:v>
                </c:pt>
                <c:pt idx="11">
                  <c:v>1168.2406765004639</c:v>
                </c:pt>
                <c:pt idx="12">
                  <c:v>1160.3551294191006</c:v>
                </c:pt>
                <c:pt idx="13">
                  <c:v>1038.8416799663789</c:v>
                </c:pt>
                <c:pt idx="14">
                  <c:v>1140.5564812160251</c:v>
                </c:pt>
                <c:pt idx="15">
                  <c:v>607.92283884964422</c:v>
                </c:pt>
                <c:pt idx="16">
                  <c:v>735.46190608857398</c:v>
                </c:pt>
                <c:pt idx="17">
                  <c:v>677.05024565114115</c:v>
                </c:pt>
                <c:pt idx="18">
                  <c:v>536.62058823529412</c:v>
                </c:pt>
                <c:pt idx="19">
                  <c:v>377.38946695857749</c:v>
                </c:pt>
                <c:pt idx="20">
                  <c:v>176.22254345335188</c:v>
                </c:pt>
                <c:pt idx="21">
                  <c:v>142.07134413529411</c:v>
                </c:pt>
                <c:pt idx="22">
                  <c:v>83.317976505375995</c:v>
                </c:pt>
                <c:pt idx="23">
                  <c:v>71.388308054127009</c:v>
                </c:pt>
                <c:pt idx="24">
                  <c:v>63.867093244735202</c:v>
                </c:pt>
                <c:pt idx="25">
                  <c:v>58.21841126223849</c:v>
                </c:pt>
                <c:pt idx="26">
                  <c:v>60.021096524025765</c:v>
                </c:pt>
                <c:pt idx="27">
                  <c:v>45.185000000000002</c:v>
                </c:pt>
              </c:numCache>
            </c:numRef>
          </c:val>
          <c:extLst>
            <c:ext xmlns:c16="http://schemas.microsoft.com/office/drawing/2014/chart" uri="{C3380CC4-5D6E-409C-BE32-E72D297353CC}">
              <c16:uniqueId val="{00000000-B252-F841-B445-3584BCF25ACA}"/>
            </c:ext>
          </c:extLst>
        </c:ser>
        <c:ser>
          <c:idx val="1"/>
          <c:order val="1"/>
          <c:tx>
            <c:strRef>
              <c:f>ranking_markets!$D$125</c:f>
              <c:strCache>
                <c:ptCount val="1"/>
                <c:pt idx="0">
                  <c:v>2020</c:v>
                </c:pt>
              </c:strCache>
            </c:strRef>
          </c:tx>
          <c:spPr>
            <a:solidFill>
              <a:schemeClr val="accent2"/>
            </a:solidFill>
            <a:ln>
              <a:noFill/>
            </a:ln>
            <a:effectLst/>
          </c:spPr>
          <c:invertIfNegative val="0"/>
          <c:cat>
            <c:strRef>
              <c:f>ranking_markets!$B$126:$B$153</c:f>
              <c:strCache>
                <c:ptCount val="28"/>
                <c:pt idx="0">
                  <c:v>UK</c:v>
                </c:pt>
                <c:pt idx="1">
                  <c:v>Germany</c:v>
                </c:pt>
                <c:pt idx="2">
                  <c:v>France</c:v>
                </c:pt>
                <c:pt idx="3">
                  <c:v>Russia</c:v>
                </c:pt>
                <c:pt idx="4">
                  <c:v>Italy</c:v>
                </c:pt>
                <c:pt idx="5">
                  <c:v>Spain</c:v>
                </c:pt>
                <c:pt idx="6">
                  <c:v>Sweden</c:v>
                </c:pt>
                <c:pt idx="7">
                  <c:v>Netherlands</c:v>
                </c:pt>
                <c:pt idx="8">
                  <c:v>Turkey</c:v>
                </c:pt>
                <c:pt idx="9">
                  <c:v>Switzerland</c:v>
                </c:pt>
                <c:pt idx="10">
                  <c:v>Norway</c:v>
                </c:pt>
                <c:pt idx="11">
                  <c:v>Austria</c:v>
                </c:pt>
                <c:pt idx="12">
                  <c:v>Denmark</c:v>
                </c:pt>
                <c:pt idx="13">
                  <c:v>Czech Republic</c:v>
                </c:pt>
                <c:pt idx="14">
                  <c:v>Poland</c:v>
                </c:pt>
                <c:pt idx="15">
                  <c:v>Ukraine</c:v>
                </c:pt>
                <c:pt idx="16">
                  <c:v>Belgium</c:v>
                </c:pt>
                <c:pt idx="17">
                  <c:v>Ireland</c:v>
                </c:pt>
                <c:pt idx="18">
                  <c:v>Finland</c:v>
                </c:pt>
                <c:pt idx="19">
                  <c:v>Hungary</c:v>
                </c:pt>
                <c:pt idx="20">
                  <c:v>Greece</c:v>
                </c:pt>
                <c:pt idx="21">
                  <c:v>Slovakia</c:v>
                </c:pt>
                <c:pt idx="22">
                  <c:v>Romania</c:v>
                </c:pt>
                <c:pt idx="23">
                  <c:v>Croatia</c:v>
                </c:pt>
                <c:pt idx="24">
                  <c:v>Bulgaria</c:v>
                </c:pt>
                <c:pt idx="25">
                  <c:v>Slovenia</c:v>
                </c:pt>
                <c:pt idx="26">
                  <c:v>Belarus</c:v>
                </c:pt>
                <c:pt idx="27">
                  <c:v>Serbia</c:v>
                </c:pt>
              </c:strCache>
            </c:strRef>
          </c:cat>
          <c:val>
            <c:numRef>
              <c:f>ranking_markets!$D$126:$D$153</c:f>
              <c:numCache>
                <c:formatCode>#,##0</c:formatCode>
                <c:ptCount val="28"/>
                <c:pt idx="0">
                  <c:v>22576.448143214442</c:v>
                </c:pt>
                <c:pt idx="1">
                  <c:v>10178.162609139885</c:v>
                </c:pt>
                <c:pt idx="2">
                  <c:v>6071.666666666667</c:v>
                </c:pt>
                <c:pt idx="3">
                  <c:v>5182.8226507872823</c:v>
                </c:pt>
                <c:pt idx="4">
                  <c:v>3426</c:v>
                </c:pt>
                <c:pt idx="5">
                  <c:v>3083.9777777777781</c:v>
                </c:pt>
                <c:pt idx="6">
                  <c:v>2676.4030367527885</c:v>
                </c:pt>
                <c:pt idx="7">
                  <c:v>2347.9473684210525</c:v>
                </c:pt>
                <c:pt idx="8">
                  <c:v>1914.1458296086557</c:v>
                </c:pt>
                <c:pt idx="9">
                  <c:v>1858.1752781684268</c:v>
                </c:pt>
                <c:pt idx="10">
                  <c:v>1310.0705653675777</c:v>
                </c:pt>
                <c:pt idx="11">
                  <c:v>1276.9358823529412</c:v>
                </c:pt>
                <c:pt idx="12">
                  <c:v>1198.7798824274837</c:v>
                </c:pt>
                <c:pt idx="13">
                  <c:v>1192.4420600333824</c:v>
                </c:pt>
                <c:pt idx="14">
                  <c:v>1189.3384463582051</c:v>
                </c:pt>
                <c:pt idx="15">
                  <c:v>768.7545383158249</c:v>
                </c:pt>
                <c:pt idx="16">
                  <c:v>732.48966565553565</c:v>
                </c:pt>
                <c:pt idx="17">
                  <c:v>729.16396425545054</c:v>
                </c:pt>
                <c:pt idx="18">
                  <c:v>547.9382352941177</c:v>
                </c:pt>
                <c:pt idx="19">
                  <c:v>403.3386824458949</c:v>
                </c:pt>
                <c:pt idx="20">
                  <c:v>187.62962441606044</c:v>
                </c:pt>
                <c:pt idx="21">
                  <c:v>144.04344294176471</c:v>
                </c:pt>
                <c:pt idx="22">
                  <c:v>92.459508392305565</c:v>
                </c:pt>
                <c:pt idx="23">
                  <c:v>77.237072806577487</c:v>
                </c:pt>
                <c:pt idx="24">
                  <c:v>73.011025975273611</c:v>
                </c:pt>
                <c:pt idx="25">
                  <c:v>59.583078873272868</c:v>
                </c:pt>
                <c:pt idx="26">
                  <c:v>55.026271610318474</c:v>
                </c:pt>
                <c:pt idx="27">
                  <c:v>53.847999999999999</c:v>
                </c:pt>
              </c:numCache>
            </c:numRef>
          </c:val>
          <c:extLst>
            <c:ext xmlns:c16="http://schemas.microsoft.com/office/drawing/2014/chart" uri="{C3380CC4-5D6E-409C-BE32-E72D297353CC}">
              <c16:uniqueId val="{00000001-B252-F841-B445-3584BCF25ACA}"/>
            </c:ext>
          </c:extLst>
        </c:ser>
        <c:dLbls>
          <c:showLegendKey val="0"/>
          <c:showVal val="0"/>
          <c:showCatName val="0"/>
          <c:showSerName val="0"/>
          <c:showPercent val="0"/>
          <c:showBubbleSize val="0"/>
        </c:dLbls>
        <c:gapWidth val="219"/>
        <c:overlap val="-27"/>
        <c:axId val="175301103"/>
        <c:axId val="1562194144"/>
      </c:barChart>
      <c:catAx>
        <c:axId val="17530110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2194144"/>
        <c:crosses val="autoZero"/>
        <c:auto val="1"/>
        <c:lblAlgn val="ctr"/>
        <c:lblOffset val="100"/>
        <c:noMultiLvlLbl val="0"/>
      </c:catAx>
      <c:valAx>
        <c:axId val="1562194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301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ranking_markets!$C$155</c:f>
              <c:strCache>
                <c:ptCount val="1"/>
                <c:pt idx="0">
                  <c:v>2019</c:v>
                </c:pt>
              </c:strCache>
            </c:strRef>
          </c:tx>
          <c:spPr>
            <a:solidFill>
              <a:schemeClr val="accent1"/>
            </a:solidFill>
            <a:ln>
              <a:noFill/>
            </a:ln>
            <a:effectLst/>
          </c:spPr>
          <c:invertIfNegative val="0"/>
          <c:cat>
            <c:strRef>
              <c:f>ranking_markets!$B$156:$B$165</c:f>
              <c:strCache>
                <c:ptCount val="10"/>
                <c:pt idx="0">
                  <c:v>Norway</c:v>
                </c:pt>
                <c:pt idx="1">
                  <c:v>Austria</c:v>
                </c:pt>
                <c:pt idx="2">
                  <c:v>Denmark</c:v>
                </c:pt>
                <c:pt idx="3">
                  <c:v>Czech Republic</c:v>
                </c:pt>
                <c:pt idx="4">
                  <c:v>Poland</c:v>
                </c:pt>
                <c:pt idx="5">
                  <c:v>Ukraine</c:v>
                </c:pt>
                <c:pt idx="6">
                  <c:v>Belgium</c:v>
                </c:pt>
                <c:pt idx="7">
                  <c:v>Ireland</c:v>
                </c:pt>
                <c:pt idx="8">
                  <c:v>Finland</c:v>
                </c:pt>
                <c:pt idx="9">
                  <c:v>Hungary</c:v>
                </c:pt>
              </c:strCache>
            </c:strRef>
          </c:cat>
          <c:val>
            <c:numRef>
              <c:f>ranking_markets!$C$156:$C$165</c:f>
              <c:numCache>
                <c:formatCode>#,##0</c:formatCode>
                <c:ptCount val="10"/>
                <c:pt idx="0">
                  <c:v>1263.1579246479421</c:v>
                </c:pt>
                <c:pt idx="1">
                  <c:v>1168.2406765004639</c:v>
                </c:pt>
                <c:pt idx="2">
                  <c:v>1160.3551294191006</c:v>
                </c:pt>
                <c:pt idx="3">
                  <c:v>1038.8416799663789</c:v>
                </c:pt>
                <c:pt idx="4">
                  <c:v>1140.5564812160251</c:v>
                </c:pt>
                <c:pt idx="5">
                  <c:v>607.92283884964422</c:v>
                </c:pt>
                <c:pt idx="6">
                  <c:v>735.46190608857398</c:v>
                </c:pt>
                <c:pt idx="7">
                  <c:v>677.05024565114115</c:v>
                </c:pt>
                <c:pt idx="8">
                  <c:v>536.62058823529412</c:v>
                </c:pt>
                <c:pt idx="9">
                  <c:v>377.38946695857749</c:v>
                </c:pt>
              </c:numCache>
            </c:numRef>
          </c:val>
          <c:extLst>
            <c:ext xmlns:c16="http://schemas.microsoft.com/office/drawing/2014/chart" uri="{C3380CC4-5D6E-409C-BE32-E72D297353CC}">
              <c16:uniqueId val="{00000000-4D4A-B34F-A2BD-B1E759385B8B}"/>
            </c:ext>
          </c:extLst>
        </c:ser>
        <c:ser>
          <c:idx val="1"/>
          <c:order val="1"/>
          <c:tx>
            <c:strRef>
              <c:f>ranking_markets!$D$155</c:f>
              <c:strCache>
                <c:ptCount val="1"/>
                <c:pt idx="0">
                  <c:v>2020</c:v>
                </c:pt>
              </c:strCache>
            </c:strRef>
          </c:tx>
          <c:spPr>
            <a:solidFill>
              <a:schemeClr val="accent2"/>
            </a:solidFill>
            <a:ln>
              <a:noFill/>
            </a:ln>
            <a:effectLst/>
          </c:spPr>
          <c:invertIfNegative val="0"/>
          <c:cat>
            <c:strRef>
              <c:f>ranking_markets!$B$156:$B$165</c:f>
              <c:strCache>
                <c:ptCount val="10"/>
                <c:pt idx="0">
                  <c:v>Norway</c:v>
                </c:pt>
                <c:pt idx="1">
                  <c:v>Austria</c:v>
                </c:pt>
                <c:pt idx="2">
                  <c:v>Denmark</c:v>
                </c:pt>
                <c:pt idx="3">
                  <c:v>Czech Republic</c:v>
                </c:pt>
                <c:pt idx="4">
                  <c:v>Poland</c:v>
                </c:pt>
                <c:pt idx="5">
                  <c:v>Ukraine</c:v>
                </c:pt>
                <c:pt idx="6">
                  <c:v>Belgium</c:v>
                </c:pt>
                <c:pt idx="7">
                  <c:v>Ireland</c:v>
                </c:pt>
                <c:pt idx="8">
                  <c:v>Finland</c:v>
                </c:pt>
                <c:pt idx="9">
                  <c:v>Hungary</c:v>
                </c:pt>
              </c:strCache>
            </c:strRef>
          </c:cat>
          <c:val>
            <c:numRef>
              <c:f>ranking_markets!$D$156:$D$165</c:f>
              <c:numCache>
                <c:formatCode>#,##0</c:formatCode>
                <c:ptCount val="10"/>
                <c:pt idx="0">
                  <c:v>1310.0705653675777</c:v>
                </c:pt>
                <c:pt idx="1">
                  <c:v>1276.9358823529412</c:v>
                </c:pt>
                <c:pt idx="2">
                  <c:v>1198.7798824274837</c:v>
                </c:pt>
                <c:pt idx="3">
                  <c:v>1192.4420600333824</c:v>
                </c:pt>
                <c:pt idx="4">
                  <c:v>1189.3384463582051</c:v>
                </c:pt>
                <c:pt idx="5">
                  <c:v>768.7545383158249</c:v>
                </c:pt>
                <c:pt idx="6">
                  <c:v>732.48966565553565</c:v>
                </c:pt>
                <c:pt idx="7">
                  <c:v>729.16396425545054</c:v>
                </c:pt>
                <c:pt idx="8">
                  <c:v>547.9382352941177</c:v>
                </c:pt>
                <c:pt idx="9">
                  <c:v>403.3386824458949</c:v>
                </c:pt>
              </c:numCache>
            </c:numRef>
          </c:val>
          <c:extLst>
            <c:ext xmlns:c16="http://schemas.microsoft.com/office/drawing/2014/chart" uri="{C3380CC4-5D6E-409C-BE32-E72D297353CC}">
              <c16:uniqueId val="{00000001-4D4A-B34F-A2BD-B1E759385B8B}"/>
            </c:ext>
          </c:extLst>
        </c:ser>
        <c:dLbls>
          <c:showLegendKey val="0"/>
          <c:showVal val="0"/>
          <c:showCatName val="0"/>
          <c:showSerName val="0"/>
          <c:showPercent val="0"/>
          <c:showBubbleSize val="0"/>
        </c:dLbls>
        <c:gapWidth val="219"/>
        <c:overlap val="-27"/>
        <c:axId val="1416593248"/>
        <c:axId val="1416621152"/>
      </c:barChart>
      <c:catAx>
        <c:axId val="141659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6621152"/>
        <c:crosses val="autoZero"/>
        <c:auto val="1"/>
        <c:lblAlgn val="ctr"/>
        <c:lblOffset val="100"/>
        <c:noMultiLvlLbl val="0"/>
      </c:catAx>
      <c:valAx>
        <c:axId val="1416621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6593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ranking_markets!$C$167</c:f>
              <c:strCache>
                <c:ptCount val="1"/>
                <c:pt idx="0">
                  <c:v>2019</c:v>
                </c:pt>
              </c:strCache>
            </c:strRef>
          </c:tx>
          <c:spPr>
            <a:solidFill>
              <a:schemeClr val="accent1"/>
            </a:solidFill>
            <a:ln>
              <a:noFill/>
            </a:ln>
            <a:effectLst/>
          </c:spPr>
          <c:invertIfNegative val="0"/>
          <c:cat>
            <c:strRef>
              <c:f>ranking_markets!$B$168:$B$175</c:f>
              <c:strCache>
                <c:ptCount val="8"/>
                <c:pt idx="0">
                  <c:v>Greece</c:v>
                </c:pt>
                <c:pt idx="1">
                  <c:v>Slovakia</c:v>
                </c:pt>
                <c:pt idx="2">
                  <c:v>Romania</c:v>
                </c:pt>
                <c:pt idx="3">
                  <c:v>Croatia</c:v>
                </c:pt>
                <c:pt idx="4">
                  <c:v>Bulgaria</c:v>
                </c:pt>
                <c:pt idx="5">
                  <c:v>Slovenia</c:v>
                </c:pt>
                <c:pt idx="6">
                  <c:v>Belarus</c:v>
                </c:pt>
                <c:pt idx="7">
                  <c:v>Serbia</c:v>
                </c:pt>
              </c:strCache>
            </c:strRef>
          </c:cat>
          <c:val>
            <c:numRef>
              <c:f>ranking_markets!$C$168:$C$175</c:f>
              <c:numCache>
                <c:formatCode>#,##0</c:formatCode>
                <c:ptCount val="8"/>
                <c:pt idx="0">
                  <c:v>176.22254345335188</c:v>
                </c:pt>
                <c:pt idx="1">
                  <c:v>142.07134413529411</c:v>
                </c:pt>
                <c:pt idx="2">
                  <c:v>83.317976505375995</c:v>
                </c:pt>
                <c:pt idx="3">
                  <c:v>71.388308054127009</c:v>
                </c:pt>
                <c:pt idx="4">
                  <c:v>63.867093244735202</c:v>
                </c:pt>
                <c:pt idx="5">
                  <c:v>58.21841126223849</c:v>
                </c:pt>
                <c:pt idx="6">
                  <c:v>60.021096524025765</c:v>
                </c:pt>
                <c:pt idx="7">
                  <c:v>45.185000000000002</c:v>
                </c:pt>
              </c:numCache>
            </c:numRef>
          </c:val>
          <c:extLst>
            <c:ext xmlns:c16="http://schemas.microsoft.com/office/drawing/2014/chart" uri="{C3380CC4-5D6E-409C-BE32-E72D297353CC}">
              <c16:uniqueId val="{00000000-020D-B344-8356-A51EDFADC51C}"/>
            </c:ext>
          </c:extLst>
        </c:ser>
        <c:ser>
          <c:idx val="1"/>
          <c:order val="1"/>
          <c:tx>
            <c:strRef>
              <c:f>ranking_markets!$D$167</c:f>
              <c:strCache>
                <c:ptCount val="1"/>
                <c:pt idx="0">
                  <c:v>2020</c:v>
                </c:pt>
              </c:strCache>
            </c:strRef>
          </c:tx>
          <c:spPr>
            <a:solidFill>
              <a:schemeClr val="accent2"/>
            </a:solidFill>
            <a:ln>
              <a:noFill/>
            </a:ln>
            <a:effectLst/>
          </c:spPr>
          <c:invertIfNegative val="0"/>
          <c:cat>
            <c:strRef>
              <c:f>ranking_markets!$B$168:$B$175</c:f>
              <c:strCache>
                <c:ptCount val="8"/>
                <c:pt idx="0">
                  <c:v>Greece</c:v>
                </c:pt>
                <c:pt idx="1">
                  <c:v>Slovakia</c:v>
                </c:pt>
                <c:pt idx="2">
                  <c:v>Romania</c:v>
                </c:pt>
                <c:pt idx="3">
                  <c:v>Croatia</c:v>
                </c:pt>
                <c:pt idx="4">
                  <c:v>Bulgaria</c:v>
                </c:pt>
                <c:pt idx="5">
                  <c:v>Slovenia</c:v>
                </c:pt>
                <c:pt idx="6">
                  <c:v>Belarus</c:v>
                </c:pt>
                <c:pt idx="7">
                  <c:v>Serbia</c:v>
                </c:pt>
              </c:strCache>
            </c:strRef>
          </c:cat>
          <c:val>
            <c:numRef>
              <c:f>ranking_markets!$D$168:$D$175</c:f>
              <c:numCache>
                <c:formatCode>#,##0</c:formatCode>
                <c:ptCount val="8"/>
                <c:pt idx="0">
                  <c:v>187.62962441606044</c:v>
                </c:pt>
                <c:pt idx="1">
                  <c:v>144.04344294176471</c:v>
                </c:pt>
                <c:pt idx="2">
                  <c:v>92.459508392305565</c:v>
                </c:pt>
                <c:pt idx="3">
                  <c:v>77.237072806577487</c:v>
                </c:pt>
                <c:pt idx="4">
                  <c:v>73.011025975273611</c:v>
                </c:pt>
                <c:pt idx="5">
                  <c:v>59.583078873272868</c:v>
                </c:pt>
                <c:pt idx="6">
                  <c:v>55.026271610318474</c:v>
                </c:pt>
                <c:pt idx="7">
                  <c:v>53.847999999999999</c:v>
                </c:pt>
              </c:numCache>
            </c:numRef>
          </c:val>
          <c:extLst>
            <c:ext xmlns:c16="http://schemas.microsoft.com/office/drawing/2014/chart" uri="{C3380CC4-5D6E-409C-BE32-E72D297353CC}">
              <c16:uniqueId val="{00000001-020D-B344-8356-A51EDFADC51C}"/>
            </c:ext>
          </c:extLst>
        </c:ser>
        <c:dLbls>
          <c:showLegendKey val="0"/>
          <c:showVal val="0"/>
          <c:showCatName val="0"/>
          <c:showSerName val="0"/>
          <c:showPercent val="0"/>
          <c:showBubbleSize val="0"/>
        </c:dLbls>
        <c:gapWidth val="219"/>
        <c:overlap val="-27"/>
        <c:axId val="1320735520"/>
        <c:axId val="1320864400"/>
      </c:barChart>
      <c:catAx>
        <c:axId val="132073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0864400"/>
        <c:crosses val="autoZero"/>
        <c:auto val="1"/>
        <c:lblAlgn val="ctr"/>
        <c:lblOffset val="100"/>
        <c:noMultiLvlLbl val="0"/>
      </c:catAx>
      <c:valAx>
        <c:axId val="1320864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0735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chemeClr val="tx1"/>
                </a:solidFill>
              </a:rPr>
              <a:t>Europe:</a:t>
            </a:r>
            <a:r>
              <a:rPr lang="en-US" sz="1800" b="1" baseline="0">
                <a:solidFill>
                  <a:schemeClr val="tx1"/>
                </a:solidFill>
              </a:rPr>
              <a:t> </a:t>
            </a:r>
            <a:r>
              <a:rPr lang="en-US" sz="1800" b="1">
                <a:solidFill>
                  <a:schemeClr val="tx1"/>
                </a:solidFill>
              </a:rPr>
              <a:t>Digital Ad Growth</a:t>
            </a:r>
            <a:r>
              <a:rPr lang="en-US" sz="1800" b="1" baseline="0">
                <a:solidFill>
                  <a:schemeClr val="tx1"/>
                </a:solidFill>
              </a:rPr>
              <a:t> 2019-2020 (YoY)</a:t>
            </a:r>
            <a:endParaRPr lang="en-US" sz="1800" b="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'CountrySummary 2020 (€m)'!$O$6</c:f>
              <c:strCache>
                <c:ptCount val="1"/>
                <c:pt idx="0">
                  <c:v>YoY</c:v>
                </c:pt>
              </c:strCache>
            </c:strRef>
          </c:tx>
          <c:spPr>
            <a:solidFill>
              <a:schemeClr val="accent6"/>
            </a:solidFill>
            <a:ln>
              <a:noFill/>
            </a:ln>
            <a:effectLst/>
          </c:spPr>
          <c:invertIfNegative val="0"/>
          <c:dPt>
            <c:idx val="28"/>
            <c:invertIfNegative val="0"/>
            <c:bubble3D val="0"/>
            <c:spPr>
              <a:solidFill>
                <a:schemeClr val="accent1"/>
              </a:solidFill>
              <a:ln>
                <a:noFill/>
              </a:ln>
              <a:effectLst/>
            </c:spPr>
            <c:extLst>
              <c:ext xmlns:c16="http://schemas.microsoft.com/office/drawing/2014/chart" uri="{C3380CC4-5D6E-409C-BE32-E72D297353CC}">
                <c16:uniqueId val="{00000000-6A5B-8041-9FAA-19B811C2734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(€m)'!$N$7:$N$35</c:f>
              <c:strCache>
                <c:ptCount val="29"/>
                <c:pt idx="0">
                  <c:v>Turkey</c:v>
                </c:pt>
                <c:pt idx="1">
                  <c:v>Ukraine</c:v>
                </c:pt>
                <c:pt idx="2">
                  <c:v>Serbia</c:v>
                </c:pt>
                <c:pt idx="3">
                  <c:v>Czech Republic</c:v>
                </c:pt>
                <c:pt idx="4">
                  <c:v>Bulgaria</c:v>
                </c:pt>
                <c:pt idx="5">
                  <c:v>Romania</c:v>
                </c:pt>
                <c:pt idx="6">
                  <c:v>Germany</c:v>
                </c:pt>
                <c:pt idx="7">
                  <c:v>Austria</c:v>
                </c:pt>
                <c:pt idx="8">
                  <c:v>Croatia</c:v>
                </c:pt>
                <c:pt idx="9">
                  <c:v>Ireland</c:v>
                </c:pt>
                <c:pt idx="10">
                  <c:v>Hungary</c:v>
                </c:pt>
                <c:pt idx="11">
                  <c:v>Greece</c:v>
                </c:pt>
                <c:pt idx="12">
                  <c:v>Switzerland</c:v>
                </c:pt>
                <c:pt idx="13">
                  <c:v>Russia</c:v>
                </c:pt>
                <c:pt idx="14">
                  <c:v>Sweden</c:v>
                </c:pt>
                <c:pt idx="15">
                  <c:v>UK</c:v>
                </c:pt>
                <c:pt idx="16">
                  <c:v>Italy</c:v>
                </c:pt>
                <c:pt idx="17">
                  <c:v>Poland</c:v>
                </c:pt>
                <c:pt idx="18">
                  <c:v>Netherlands</c:v>
                </c:pt>
                <c:pt idx="19">
                  <c:v>Norway</c:v>
                </c:pt>
                <c:pt idx="20">
                  <c:v>Denmark</c:v>
                </c:pt>
                <c:pt idx="21">
                  <c:v>France</c:v>
                </c:pt>
                <c:pt idx="22">
                  <c:v>Slovenia</c:v>
                </c:pt>
                <c:pt idx="23">
                  <c:v>Finland</c:v>
                </c:pt>
                <c:pt idx="24">
                  <c:v>Slovakia</c:v>
                </c:pt>
                <c:pt idx="25">
                  <c:v>Belgium</c:v>
                </c:pt>
                <c:pt idx="26">
                  <c:v>Spain</c:v>
                </c:pt>
                <c:pt idx="27">
                  <c:v>Belarus</c:v>
                </c:pt>
                <c:pt idx="28">
                  <c:v>Total</c:v>
                </c:pt>
              </c:strCache>
            </c:strRef>
          </c:cat>
          <c:val>
            <c:numRef>
              <c:f>'CountrySummary 2020 (€m)'!$O$7:$O$35</c:f>
              <c:numCache>
                <c:formatCode>0.0%</c:formatCode>
                <c:ptCount val="29"/>
                <c:pt idx="0">
                  <c:v>0.34844356118387121</c:v>
                </c:pt>
                <c:pt idx="1">
                  <c:v>0.23461979395120736</c:v>
                </c:pt>
                <c:pt idx="2">
                  <c:v>0.19172291689720034</c:v>
                </c:pt>
                <c:pt idx="3">
                  <c:v>0.1478573521154587</c:v>
                </c:pt>
                <c:pt idx="4">
                  <c:v>0.14317126811297576</c:v>
                </c:pt>
                <c:pt idx="5">
                  <c:v>0.10919466584490722</c:v>
                </c:pt>
                <c:pt idx="6">
                  <c:v>0.10435415478845811</c:v>
                </c:pt>
                <c:pt idx="7">
                  <c:v>9.3041791848988309E-2</c:v>
                </c:pt>
                <c:pt idx="8">
                  <c:v>8.1928888803694644E-2</c:v>
                </c:pt>
                <c:pt idx="9">
                  <c:v>7.69717150817808E-2</c:v>
                </c:pt>
                <c:pt idx="10">
                  <c:v>6.8759776727328692E-2</c:v>
                </c:pt>
                <c:pt idx="11">
                  <c:v>6.4731110669323355E-2</c:v>
                </c:pt>
                <c:pt idx="12">
                  <c:v>5.8088568274394126E-2</c:v>
                </c:pt>
                <c:pt idx="13">
                  <c:v>5.7001548622446441E-2</c:v>
                </c:pt>
                <c:pt idx="14">
                  <c:v>5.3167037288923469E-2</c:v>
                </c:pt>
                <c:pt idx="15">
                  <c:v>5.1391762192064094E-2</c:v>
                </c:pt>
                <c:pt idx="16">
                  <c:v>4.8989589712186143E-2</c:v>
                </c:pt>
                <c:pt idx="17">
                  <c:v>4.2770319528735889E-2</c:v>
                </c:pt>
                <c:pt idx="18">
                  <c:v>4.1194043784717138E-2</c:v>
                </c:pt>
                <c:pt idx="19">
                  <c:v>3.7139173023603256E-2</c:v>
                </c:pt>
                <c:pt idx="20">
                  <c:v>3.3114649157124365E-2</c:v>
                </c:pt>
                <c:pt idx="21">
                  <c:v>3.2844775212636623E-2</c:v>
                </c:pt>
                <c:pt idx="22">
                  <c:v>2.3440481824338777E-2</c:v>
                </c:pt>
                <c:pt idx="23">
                  <c:v>2.1090594186932377E-2</c:v>
                </c:pt>
                <c:pt idx="24">
                  <c:v>2.0061799760247023E-2</c:v>
                </c:pt>
                <c:pt idx="25">
                  <c:v>-4.0413247898122284E-3</c:v>
                </c:pt>
                <c:pt idx="26">
                  <c:v>-3.0236328316073258E-2</c:v>
                </c:pt>
                <c:pt idx="27">
                  <c:v>-8.3217821782178181E-2</c:v>
                </c:pt>
                <c:pt idx="28">
                  <c:v>6.2724867728204181E-2</c:v>
                </c:pt>
              </c:numCache>
            </c:numRef>
          </c:val>
          <c:extLst>
            <c:ext xmlns:c16="http://schemas.microsoft.com/office/drawing/2014/chart" uri="{C3380CC4-5D6E-409C-BE32-E72D297353CC}">
              <c16:uniqueId val="{00000000-AD5E-3746-868B-27C1C7E68F38}"/>
            </c:ext>
          </c:extLst>
        </c:ser>
        <c:dLbls>
          <c:showLegendKey val="0"/>
          <c:showVal val="0"/>
          <c:showCatName val="0"/>
          <c:showSerName val="0"/>
          <c:showPercent val="0"/>
          <c:showBubbleSize val="0"/>
        </c:dLbls>
        <c:gapWidth val="50"/>
        <c:axId val="520204192"/>
        <c:axId val="520947168"/>
      </c:barChart>
      <c:catAx>
        <c:axId val="5202041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947168"/>
        <c:crosses val="autoZero"/>
        <c:auto val="1"/>
        <c:lblAlgn val="ctr"/>
        <c:lblOffset val="100"/>
        <c:noMultiLvlLbl val="0"/>
      </c:catAx>
      <c:valAx>
        <c:axId val="520947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20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chemeClr val="tx1"/>
                </a:solidFill>
                <a:latin typeface="+mn-lt"/>
              </a:rPr>
              <a:t>2020: Digital ad Spend increase/decrease</a:t>
            </a:r>
            <a:r>
              <a:rPr lang="en-US" sz="1800" b="1" baseline="0">
                <a:solidFill>
                  <a:schemeClr val="tx1"/>
                </a:solidFill>
                <a:latin typeface="+mn-lt"/>
              </a:rPr>
              <a:t> vs 2019 (€m)</a:t>
            </a:r>
            <a:endParaRPr lang="en-US" sz="1800" b="1">
              <a:solidFill>
                <a:schemeClr val="tx1"/>
              </a:solidFill>
              <a:latin typeface="+mn-l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'CountrySummary 2020 (€m)'!$J$6</c:f>
              <c:strCache>
                <c:ptCount val="1"/>
                <c:pt idx="0">
                  <c:v>2020 net additions</c:v>
                </c:pt>
              </c:strCache>
            </c:strRef>
          </c:tx>
          <c:spPr>
            <a:solidFill>
              <a:schemeClr val="accent1"/>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'CountrySummary 2020 (€m)'!$I$7:$I$34</c:f>
              <c:strCache>
                <c:ptCount val="28"/>
                <c:pt idx="0">
                  <c:v>UK</c:v>
                </c:pt>
                <c:pt idx="1">
                  <c:v>Germany</c:v>
                </c:pt>
                <c:pt idx="2">
                  <c:v>Turkey</c:v>
                </c:pt>
                <c:pt idx="3">
                  <c:v>Russia</c:v>
                </c:pt>
                <c:pt idx="4">
                  <c:v>France</c:v>
                </c:pt>
                <c:pt idx="5">
                  <c:v>Italy</c:v>
                </c:pt>
                <c:pt idx="6">
                  <c:v>Czech Republic</c:v>
                </c:pt>
                <c:pt idx="7">
                  <c:v>Ukraine</c:v>
                </c:pt>
                <c:pt idx="8">
                  <c:v>Sweden</c:v>
                </c:pt>
                <c:pt idx="9">
                  <c:v>Austria</c:v>
                </c:pt>
                <c:pt idx="10">
                  <c:v>Switzerland</c:v>
                </c:pt>
                <c:pt idx="11">
                  <c:v>Netherlands</c:v>
                </c:pt>
                <c:pt idx="12">
                  <c:v>Ireland</c:v>
                </c:pt>
                <c:pt idx="13">
                  <c:v>Poland</c:v>
                </c:pt>
                <c:pt idx="14">
                  <c:v>Norway</c:v>
                </c:pt>
                <c:pt idx="15">
                  <c:v>Denmark</c:v>
                </c:pt>
                <c:pt idx="16">
                  <c:v>Hungary</c:v>
                </c:pt>
                <c:pt idx="17">
                  <c:v>Greece</c:v>
                </c:pt>
                <c:pt idx="18">
                  <c:v>Finland</c:v>
                </c:pt>
                <c:pt idx="19">
                  <c:v>Bulgaria</c:v>
                </c:pt>
                <c:pt idx="20">
                  <c:v>Romania</c:v>
                </c:pt>
                <c:pt idx="21">
                  <c:v>Serbia</c:v>
                </c:pt>
                <c:pt idx="22">
                  <c:v>Croatia</c:v>
                </c:pt>
                <c:pt idx="23">
                  <c:v>Slovakia</c:v>
                </c:pt>
                <c:pt idx="24">
                  <c:v>Slovenia</c:v>
                </c:pt>
                <c:pt idx="25">
                  <c:v>Belgium</c:v>
                </c:pt>
                <c:pt idx="26">
                  <c:v>Belarus</c:v>
                </c:pt>
                <c:pt idx="27">
                  <c:v>Spain</c:v>
                </c:pt>
              </c:strCache>
            </c:strRef>
          </c:cat>
          <c:val>
            <c:numRef>
              <c:f>'CountrySummary 2020 (€m)'!$J$7:$J$34</c:f>
              <c:numCache>
                <c:formatCode>0.0</c:formatCode>
                <c:ptCount val="28"/>
                <c:pt idx="0">
                  <c:v>1103.5310488818468</c:v>
                </c:pt>
                <c:pt idx="1">
                  <c:v>961.76896856039275</c:v>
                </c:pt>
                <c:pt idx="2">
                  <c:v>494.62343749005345</c:v>
                </c:pt>
                <c:pt idx="3">
                  <c:v>279.49714710956687</c:v>
                </c:pt>
                <c:pt idx="4">
                  <c:v>192.22222222222172</c:v>
                </c:pt>
                <c:pt idx="5">
                  <c:v>160</c:v>
                </c:pt>
                <c:pt idx="6">
                  <c:v>153.60038006700347</c:v>
                </c:pt>
                <c:pt idx="7">
                  <c:v>142.63073118913655</c:v>
                </c:pt>
                <c:pt idx="8">
                  <c:v>135.11286910528906</c:v>
                </c:pt>
                <c:pt idx="9">
                  <c:v>108.69520585247733</c:v>
                </c:pt>
                <c:pt idx="10">
                  <c:v>102.0129550097231</c:v>
                </c:pt>
                <c:pt idx="11">
                  <c:v>92.894736842104976</c:v>
                </c:pt>
                <c:pt idx="12">
                  <c:v>52.113718604309383</c:v>
                </c:pt>
                <c:pt idx="13">
                  <c:v>48.78196514218007</c:v>
                </c:pt>
                <c:pt idx="14">
                  <c:v>46.912640719635647</c:v>
                </c:pt>
                <c:pt idx="15">
                  <c:v>38.42475300838305</c:v>
                </c:pt>
                <c:pt idx="16">
                  <c:v>25.949215487317417</c:v>
                </c:pt>
                <c:pt idx="17">
                  <c:v>11.407080962708562</c:v>
                </c:pt>
                <c:pt idx="18">
                  <c:v>11.317647058823582</c:v>
                </c:pt>
                <c:pt idx="19">
                  <c:v>9.1439327305384097</c:v>
                </c:pt>
                <c:pt idx="20">
                  <c:v>9.0978786033783621</c:v>
                </c:pt>
                <c:pt idx="21">
                  <c:v>8.6629999999999967</c:v>
                </c:pt>
                <c:pt idx="22">
                  <c:v>5.848764752450478</c:v>
                </c:pt>
                <c:pt idx="23">
                  <c:v>3.0124351571764976</c:v>
                </c:pt>
                <c:pt idx="24">
                  <c:v>1.3646676110343776</c:v>
                </c:pt>
                <c:pt idx="25">
                  <c:v>-2.972240433038337</c:v>
                </c:pt>
                <c:pt idx="26">
                  <c:v>-4.9948249137072906</c:v>
                </c:pt>
                <c:pt idx="27">
                  <c:v>-96.155555555555111</c:v>
                </c:pt>
              </c:numCache>
            </c:numRef>
          </c:val>
          <c:extLst>
            <c:ext xmlns:c16="http://schemas.microsoft.com/office/drawing/2014/chart" uri="{C3380CC4-5D6E-409C-BE32-E72D297353CC}">
              <c16:uniqueId val="{00000000-D0B5-FC41-9863-478A7236358A}"/>
            </c:ext>
          </c:extLst>
        </c:ser>
        <c:dLbls>
          <c:showLegendKey val="0"/>
          <c:showVal val="0"/>
          <c:showCatName val="0"/>
          <c:showSerName val="0"/>
          <c:showPercent val="0"/>
          <c:showBubbleSize val="0"/>
        </c:dLbls>
        <c:gapWidth val="50"/>
        <c:axId val="1585872079"/>
        <c:axId val="2120290224"/>
      </c:barChart>
      <c:catAx>
        <c:axId val="1585872079"/>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0290224"/>
        <c:crosses val="autoZero"/>
        <c:auto val="1"/>
        <c:lblAlgn val="ctr"/>
        <c:lblOffset val="100"/>
        <c:noMultiLvlLbl val="0"/>
      </c:catAx>
      <c:valAx>
        <c:axId val="2120290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5872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'CountrySummary 2020 (€m)'!$AW$6:$AW$33</cx:f>
        <cx:lvl ptCount="28">
          <cx:pt idx="0">UK</cx:pt>
          <cx:pt idx="1">Italy</cx:pt>
          <cx:pt idx="2">Germany</cx:pt>
          <cx:pt idx="3">France</cx:pt>
          <cx:pt idx="4">Russia</cx:pt>
          <cx:pt idx="5">Spain</cx:pt>
          <cx:pt idx="6">Netherlands</cx:pt>
          <cx:pt idx="7">Turkey</cx:pt>
          <cx:pt idx="8">Sweden</cx:pt>
          <cx:pt idx="9">Switzerland</cx:pt>
          <cx:pt idx="10">Austria</cx:pt>
          <cx:pt idx="11">Czech Republic</cx:pt>
          <cx:pt idx="12">Norway</cx:pt>
          <cx:pt idx="13">Ireland</cx:pt>
          <cx:pt idx="14">Belgium</cx:pt>
          <cx:pt idx="15">Ukraine</cx:pt>
          <cx:pt idx="16">Poland</cx:pt>
          <cx:pt idx="17">Finland</cx:pt>
          <cx:pt idx="18">Denmark</cx:pt>
          <cx:pt idx="19">Other</cx:pt>
        </cx:lvl>
      </cx:strDim>
      <cx:numDim type="size">
        <cx:f>'CountrySummary 2020 (€m)'!$AX$6:$AX$33</cx:f>
        <cx:lvl ptCount="28" formatCode="General">
          <cx:pt idx="0">4722.6054598654127</cx:pt>
          <cx:pt idx="1">1133</cx:pt>
          <cx:pt idx="2">1055.4835671613864</cx:pt>
          <cx:pt idx="3">941.0526315789474</cx:pt>
          <cx:pt idx="4">764.622447527502</cx:pt>
          <cx:pt idx="5">624.43872893118169</cx:pt>
          <cx:pt idx="6">524.72892825454903</cx:pt>
          <cx:pt idx="7">415.44701360649611</cx:pt>
          <cx:pt idx="8">384.05771286650338</cx:pt>
          <cx:pt idx="9">263.62921412488055</cx:pt>
          <cx:pt idx="10">243.85718540580785</cx:pt>
          <cx:pt idx="11">226.33344897992694</cx:pt>
          <cx:pt idx="12">182.28034927083758</cx:pt>
          <cx:pt idx="13">168.35071337630575</cx:pt>
          <cx:pt idx="14">165.62956902155011</cx:pt>
          <cx:pt idx="15">159.3745102318687</cx:pt>
          <cx:pt idx="16">150.78431836442098</cx:pt>
          <cx:pt idx="17">123.5529411764706</cx:pt>
          <cx:pt idx="18">98.248127327915483</cx:pt>
          <cx:pt idx="19">161.10653843433855</cx:pt>
        </cx:lvl>
      </cx:numDim>
    </cx:data>
  </cx:chartData>
  <cx:chart>
    <cx:title pos="t" align="ctr" overlay="0">
      <cx:tx>
        <cx:txData>
          <cx:v>Share of Digital Video Ad Spend by Country (2020) </cx:v>
        </cx:txData>
      </cx:tx>
      <cx:txPr>
        <a:bodyPr rot="0" spcFirstLastPara="1" vertOverflow="ellipsis" vert="horz" wrap="square" lIns="38100" tIns="19050" rIns="38100" bIns="19050" anchor="ctr" anchorCtr="1" compatLnSpc="0"/>
        <a:lstStyle/>
        <a:p>
          <a:pPr algn="ctr" rtl="0">
            <a:defRPr sz="1400" b="0" i="0" u="none" strike="noStrike" kern="1200" spc="0" baseline="0">
              <a:solidFill>
                <a:sysClr val="windowText" lastClr="000000">
                  <a:lumMod val="65000"/>
                  <a:lumOff val="35000"/>
                </a:sysClr>
              </a:solidFill>
              <a:latin typeface="+mn-lt"/>
              <a:ea typeface="+mn-ea"/>
              <a:cs typeface="+mn-cs"/>
            </a:defRPr>
          </a:pPr>
          <a:r>
            <a:rPr kumimoji="0" lang="en-US" sz="1600" b="1" i="0" u="none" strike="noStrike" kern="1200" cap="none" spc="0" normalizeH="0" baseline="0" noProof="0">
              <a:ln>
                <a:noFill/>
              </a:ln>
              <a:solidFill>
                <a:schemeClr val="tx1"/>
              </a:solidFill>
              <a:effectLst/>
              <a:uLnTx/>
              <a:uFillTx/>
              <a:latin typeface="Calibri" panose="020F0502020204030204"/>
            </a:rPr>
            <a:t>Share of Digital Video Ad Spend by Country (2020) </a:t>
          </a:r>
        </a:p>
      </cx:txPr>
    </cx:title>
    <cx:plotArea>
      <cx:plotAreaRegion>
        <cx:series layoutId="treemap" uniqueId="{9C3ED441-EC21-7F41-A434-9373443EB978}">
          <cx:tx>
            <cx:txData>
              <cx:f>'CountrySummary 2020 (€m)'!$AX$5</cx:f>
              <cx:v>2020</cx:v>
            </cx:txData>
          </cx:tx>
          <cx:dataPt idx="0">
            <cx:spPr>
              <a:solidFill>
                <a:srgbClr val="FFC000"/>
              </a:solidFill>
            </cx:spPr>
          </cx:dataPt>
          <cx:dataPt idx="1">
            <cx:spPr>
              <a:solidFill>
                <a:srgbClr val="FFC000"/>
              </a:solidFill>
            </cx:spPr>
          </cx:dataPt>
          <cx:dataPt idx="2">
            <cx:spPr>
              <a:solidFill>
                <a:srgbClr val="FFC000"/>
              </a:solidFill>
            </cx:spPr>
          </cx:dataPt>
          <cx:dataPt idx="3">
            <cx:spPr>
              <a:solidFill>
                <a:srgbClr val="FFC000"/>
              </a:solidFill>
            </cx:spPr>
          </cx:dataPt>
          <cx:dataPt idx="4">
            <cx:spPr>
              <a:solidFill>
                <a:srgbClr val="FFC000"/>
              </a:solidFill>
            </cx:spPr>
          </cx:dataPt>
          <cx:dataLabels>
            <cx:txPr>
              <a:bodyPr spcFirstLastPara="1" vertOverflow="ellipsis" horzOverflow="overflow" wrap="square" lIns="0" tIns="0" rIns="0" bIns="0" anchor="ctr" anchorCtr="1"/>
              <a:lstStyle/>
              <a:p>
                <a:pPr algn="ctr" rtl="0">
                  <a:defRPr sz="700">
                    <a:solidFill>
                      <a:schemeClr val="bg1"/>
                    </a:solidFill>
                  </a:defRPr>
                </a:pPr>
                <a:endParaRPr lang="en-GB" sz="700" b="0" i="0" u="none" strike="noStrike" kern="1200" baseline="0">
                  <a:solidFill>
                    <a:schemeClr val="bg1"/>
                  </a:solidFill>
                  <a:latin typeface="Calibri" panose="020F0502020204030204"/>
                </a:endParaRPr>
              </a:p>
            </cx:txPr>
            <cx:dataLabel idx="5"/>
          </cx:dataLabels>
          <cx:dataId val="0"/>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40D94C-2D0B-AE41-8D53-AC9454706F56}" type="datetimeFigureOut">
              <a:t>6/29/2021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2B1D98-03DC-0F44-8BB0-B750AE67B2F1}" type="slidenum">
              <a:t>‹#›</a:t>
            </a:fld>
            <a:endParaRPr lang="en-US"/>
          </a:p>
        </p:txBody>
      </p:sp>
    </p:spTree>
    <p:extLst>
      <p:ext uri="{BB962C8B-B14F-4D97-AF65-F5344CB8AC3E}">
        <p14:creationId xmlns:p14="http://schemas.microsoft.com/office/powerpoint/2010/main" val="1025606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5DA3A3-8A36-044E-A336-85C0472EF8D9}" type="slidenum">
              <a:rPr lang="en-GB"/>
              <a:t>4</a:t>
            </a:fld>
            <a:endParaRPr lang="en-GB"/>
          </a:p>
        </p:txBody>
      </p:sp>
    </p:spTree>
    <p:extLst>
      <p:ext uri="{BB962C8B-B14F-4D97-AF65-F5344CB8AC3E}">
        <p14:creationId xmlns:p14="http://schemas.microsoft.com/office/powerpoint/2010/main" val="9594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lumMod val="75000"/>
                  <a:lumOff val="25000"/>
                </a:prstClr>
              </a:solidFill>
              <a:effectLst/>
              <a:uLnTx/>
              <a:uFillTx/>
              <a:latin typeface="Source Sans Pro" panose="020B0503030403020204" pitchFamily="34" charset="0"/>
              <a:ea typeface="+mn-ea"/>
              <a:cs typeface="Arial" pitchFamily="34" charset="0"/>
            </a:endParaRPr>
          </a:p>
          <a:p>
            <a:r>
              <a:rPr lang="en-US" dirty="0"/>
              <a:t>Covering over 95% of  European markets. No political definition of Europe.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4CC068-D79A-B54F-9A75-A4D762F27A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689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5DA3A3-8A36-044E-A336-85C0472EF8D9}" type="slidenum">
              <a:rPr lang="en-GB"/>
              <a:t>31</a:t>
            </a:fld>
            <a:endParaRPr lang="en-GB"/>
          </a:p>
        </p:txBody>
      </p:sp>
    </p:spTree>
    <p:extLst>
      <p:ext uri="{BB962C8B-B14F-4D97-AF65-F5344CB8AC3E}">
        <p14:creationId xmlns:p14="http://schemas.microsoft.com/office/powerpoint/2010/main" val="4103407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BCB9EDF-7877-4F92-A9BE-D19A5345E636}"/>
              </a:ext>
            </a:extLst>
          </p:cNvPr>
          <p:cNvSpPr txBox="1"/>
          <p:nvPr userDrawn="1"/>
        </p:nvSpPr>
        <p:spPr>
          <a:xfrm>
            <a:off x="113778" y="6532982"/>
            <a:ext cx="3297541" cy="230832"/>
          </a:xfrm>
          <a:prstGeom prst="rect">
            <a:avLst/>
          </a:prstGeom>
          <a:noFill/>
        </p:spPr>
        <p:txBody>
          <a:bodyPr wrap="square" rtlCol="0">
            <a:spAutoFit/>
          </a:bodyPr>
          <a:lstStyle/>
          <a:p>
            <a:r>
              <a:rPr lang="en-US" sz="900" dirty="0">
                <a:solidFill>
                  <a:schemeClr val="bg1">
                    <a:lumMod val="65000"/>
                  </a:schemeClr>
                </a:solidFill>
                <a:latin typeface="Source Sans Pro" panose="020B0503030403020204" pitchFamily="34" charset="77"/>
              </a:rPr>
              <a:t>© IAB Europe </a:t>
            </a:r>
          </a:p>
        </p:txBody>
      </p:sp>
    </p:spTree>
    <p:extLst>
      <p:ext uri="{BB962C8B-B14F-4D97-AF65-F5344CB8AC3E}">
        <p14:creationId xmlns:p14="http://schemas.microsoft.com/office/powerpoint/2010/main" val="3227096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7EE44B-7CBE-4AB6-8458-45B352C7084E}"/>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4ADD395C-6E4D-4BB9-BA87-948DE77EEE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2A4554-C7F2-476B-B6F7-57F540806890}"/>
              </a:ext>
            </a:extLst>
          </p:cNvPr>
          <p:cNvSpPr>
            <a:spLocks noGrp="1"/>
          </p:cNvSpPr>
          <p:nvPr>
            <p:ph type="sldNum" sz="quarter" idx="12"/>
          </p:nvPr>
        </p:nvSpPr>
        <p:spPr/>
        <p:txBody>
          <a:bodyPr/>
          <a:lstStyle/>
          <a:p>
            <a:fld id="{B9609AB8-C508-43E5-A03A-4AF9BDEA7C10}" type="slidenum">
              <a:rPr lang="en-GB" smtClean="0"/>
              <a:t>‹#›</a:t>
            </a:fld>
            <a:endParaRPr lang="en-GB"/>
          </a:p>
        </p:txBody>
      </p:sp>
    </p:spTree>
    <p:extLst>
      <p:ext uri="{BB962C8B-B14F-4D97-AF65-F5344CB8AC3E}">
        <p14:creationId xmlns:p14="http://schemas.microsoft.com/office/powerpoint/2010/main" val="178457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62C0-89C6-4307-B79D-8D071282B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2751A7-95A2-42E1-B269-8A026E65D8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A5F25C-E188-4DE2-A2DF-DDE098EAAB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B9983-1263-4847-9236-EA035E32EA4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A4987E0-D07D-4225-B554-E71AFBF53A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462203-5FD9-4078-9240-8B87B67FF6A6}"/>
              </a:ext>
            </a:extLst>
          </p:cNvPr>
          <p:cNvSpPr>
            <a:spLocks noGrp="1"/>
          </p:cNvSpPr>
          <p:nvPr>
            <p:ph type="sldNum" sz="quarter" idx="12"/>
          </p:nvPr>
        </p:nvSpPr>
        <p:spPr/>
        <p:txBody>
          <a:bodyPr/>
          <a:lstStyle/>
          <a:p>
            <a:fld id="{B9609AB8-C508-43E5-A03A-4AF9BDEA7C10}" type="slidenum">
              <a:rPr lang="en-GB" smtClean="0"/>
              <a:t>‹#›</a:t>
            </a:fld>
            <a:endParaRPr lang="en-GB"/>
          </a:p>
        </p:txBody>
      </p:sp>
    </p:spTree>
    <p:extLst>
      <p:ext uri="{BB962C8B-B14F-4D97-AF65-F5344CB8AC3E}">
        <p14:creationId xmlns:p14="http://schemas.microsoft.com/office/powerpoint/2010/main" val="4281456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18EA-8FB5-4741-AD3E-4501D9E0CB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BE2959-3C90-4C0C-B543-3760A9A9FB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803E74-C551-4D25-8EEE-464AAA92C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D1B374-DCE4-4A42-B379-532F968E84A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83B8504-AC48-42BC-A16E-171F9C996C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483327-D641-42D7-8536-3916F73C5A14}"/>
              </a:ext>
            </a:extLst>
          </p:cNvPr>
          <p:cNvSpPr>
            <a:spLocks noGrp="1"/>
          </p:cNvSpPr>
          <p:nvPr>
            <p:ph type="sldNum" sz="quarter" idx="12"/>
          </p:nvPr>
        </p:nvSpPr>
        <p:spPr/>
        <p:txBody>
          <a:bodyPr/>
          <a:lstStyle/>
          <a:p>
            <a:fld id="{B9609AB8-C508-43E5-A03A-4AF9BDEA7C10}" type="slidenum">
              <a:rPr lang="en-GB" smtClean="0"/>
              <a:t>‹#›</a:t>
            </a:fld>
            <a:endParaRPr lang="en-GB"/>
          </a:p>
        </p:txBody>
      </p:sp>
    </p:spTree>
    <p:extLst>
      <p:ext uri="{BB962C8B-B14F-4D97-AF65-F5344CB8AC3E}">
        <p14:creationId xmlns:p14="http://schemas.microsoft.com/office/powerpoint/2010/main" val="1445519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72578-B7DE-443E-B317-C1BC71AEF70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935216-AEA9-4D41-92EB-A30E6B8752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7BCA49-8498-4D81-B1D8-43C1D9D99DC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6D7DA73-C7C6-4001-806C-AC2B7198C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CECA02-147F-4E1E-86C3-197D0D8CCC44}"/>
              </a:ext>
            </a:extLst>
          </p:cNvPr>
          <p:cNvSpPr>
            <a:spLocks noGrp="1"/>
          </p:cNvSpPr>
          <p:nvPr>
            <p:ph type="sldNum" sz="quarter" idx="12"/>
          </p:nvPr>
        </p:nvSpPr>
        <p:spPr/>
        <p:txBody>
          <a:bodyPr/>
          <a:lstStyle/>
          <a:p>
            <a:fld id="{B9609AB8-C508-43E5-A03A-4AF9BDEA7C10}" type="slidenum">
              <a:rPr lang="en-GB" smtClean="0"/>
              <a:t>‹#›</a:t>
            </a:fld>
            <a:endParaRPr lang="en-GB"/>
          </a:p>
        </p:txBody>
      </p:sp>
    </p:spTree>
    <p:extLst>
      <p:ext uri="{BB962C8B-B14F-4D97-AF65-F5344CB8AC3E}">
        <p14:creationId xmlns:p14="http://schemas.microsoft.com/office/powerpoint/2010/main" val="1807575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2C34FF-8ED9-4BF9-878E-2E333B4E29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034E28-128E-4B80-A602-656BC10A4D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C8B233-4BD8-41DD-BDBF-23B9B43BCF6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87A0FD7-187C-4435-B8DD-E202BFD0E7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F03944-622A-4895-ADFE-CDE04C7BCC85}"/>
              </a:ext>
            </a:extLst>
          </p:cNvPr>
          <p:cNvSpPr>
            <a:spLocks noGrp="1"/>
          </p:cNvSpPr>
          <p:nvPr>
            <p:ph type="sldNum" sz="quarter" idx="12"/>
          </p:nvPr>
        </p:nvSpPr>
        <p:spPr/>
        <p:txBody>
          <a:bodyPr/>
          <a:lstStyle/>
          <a:p>
            <a:fld id="{B9609AB8-C508-43E5-A03A-4AF9BDEA7C10}" type="slidenum">
              <a:rPr lang="en-GB" smtClean="0"/>
              <a:t>‹#›</a:t>
            </a:fld>
            <a:endParaRPr lang="en-GB"/>
          </a:p>
        </p:txBody>
      </p:sp>
    </p:spTree>
    <p:extLst>
      <p:ext uri="{BB962C8B-B14F-4D97-AF65-F5344CB8AC3E}">
        <p14:creationId xmlns:p14="http://schemas.microsoft.com/office/powerpoint/2010/main" val="489466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_Blue">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B79B7CE1-A44E-194D-9E2E-AF0F77EEA789}"/>
              </a:ext>
            </a:extLst>
          </p:cNvPr>
          <p:cNvSpPr>
            <a:spLocks noGrp="1"/>
          </p:cNvSpPr>
          <p:nvPr>
            <p:ph idx="1"/>
          </p:nvPr>
        </p:nvSpPr>
        <p:spPr>
          <a:xfrm>
            <a:off x="542925" y="1682747"/>
            <a:ext cx="10810875" cy="4097274"/>
          </a:xfrm>
        </p:spPr>
        <p:txBody>
          <a:bodyPr/>
          <a:lstStyle>
            <a:lvl1pPr>
              <a:defRPr>
                <a:latin typeface="Source Sans Pro" panose="020B0503030403020204" pitchFamily="34" charset="77"/>
              </a:defRPr>
            </a:lvl1pPr>
            <a:lvl2pPr>
              <a:defRPr>
                <a:latin typeface="Source Sans Pro" panose="020B0503030403020204" pitchFamily="34" charset="77"/>
              </a:defRPr>
            </a:lvl2pPr>
            <a:lvl3pPr>
              <a:defRPr>
                <a:latin typeface="Source Sans Pro" panose="020B0503030403020204" pitchFamily="34" charset="77"/>
              </a:defRPr>
            </a:lvl3pPr>
            <a:lvl4pPr>
              <a:defRPr>
                <a:latin typeface="Source Sans Pro" panose="020B0503030403020204" pitchFamily="34" charset="77"/>
              </a:defRPr>
            </a:lvl4pPr>
            <a:lvl5pPr>
              <a:defRPr>
                <a:latin typeface="Source Sans Pro" panose="020B05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6174233-7FE1-DD42-AD64-AADDAB42A7F0}"/>
              </a:ext>
            </a:extLst>
          </p:cNvPr>
          <p:cNvPicPr>
            <a:picLocks noChangeAspect="1"/>
          </p:cNvPicPr>
          <p:nvPr userDrawn="1"/>
        </p:nvPicPr>
        <p:blipFill rotWithShape="1">
          <a:blip r:embed="rId2">
            <a:duotone>
              <a:schemeClr val="accent1">
                <a:shade val="45000"/>
                <a:satMod val="135000"/>
              </a:schemeClr>
              <a:prstClr val="white"/>
            </a:duotone>
          </a:blip>
          <a:srcRect l="7260" t="42415" b="44685"/>
          <a:stretch/>
        </p:blipFill>
        <p:spPr>
          <a:xfrm rot="5400000">
            <a:off x="-3548067" y="3466863"/>
            <a:ext cx="7559676" cy="625956"/>
          </a:xfrm>
          <a:prstGeom prst="rect">
            <a:avLst/>
          </a:prstGeom>
        </p:spPr>
      </p:pic>
      <p:sp>
        <p:nvSpPr>
          <p:cNvPr id="9" name="Rectangle 8">
            <a:extLst>
              <a:ext uri="{FF2B5EF4-FFF2-40B4-BE49-F238E27FC236}">
                <a16:creationId xmlns:a16="http://schemas.microsoft.com/office/drawing/2014/main" id="{E5ED8431-E81C-4C4C-BE08-8C1873BA19E6}"/>
              </a:ext>
            </a:extLst>
          </p:cNvPr>
          <p:cNvSpPr/>
          <p:nvPr userDrawn="1"/>
        </p:nvSpPr>
        <p:spPr>
          <a:xfrm>
            <a:off x="-85068" y="0"/>
            <a:ext cx="614503" cy="7559675"/>
          </a:xfrm>
          <a:prstGeom prst="rect">
            <a:avLst/>
          </a:prstGeom>
          <a:solidFill>
            <a:srgbClr val="1356AA">
              <a:alpha val="2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66"/>
          </a:p>
        </p:txBody>
      </p:sp>
      <p:pic>
        <p:nvPicPr>
          <p:cNvPr id="13" name="Picture 12">
            <a:extLst>
              <a:ext uri="{FF2B5EF4-FFF2-40B4-BE49-F238E27FC236}">
                <a16:creationId xmlns:a16="http://schemas.microsoft.com/office/drawing/2014/main" id="{C0A3427A-3B6B-DA44-91A1-5C85AF7550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4239" y="6077232"/>
            <a:ext cx="701235" cy="701235"/>
          </a:xfrm>
          <a:prstGeom prst="rect">
            <a:avLst/>
          </a:prstGeom>
        </p:spPr>
      </p:pic>
      <p:sp>
        <p:nvSpPr>
          <p:cNvPr id="14" name="Title 1">
            <a:extLst>
              <a:ext uri="{FF2B5EF4-FFF2-40B4-BE49-F238E27FC236}">
                <a16:creationId xmlns:a16="http://schemas.microsoft.com/office/drawing/2014/main" id="{F6795816-0B44-E44F-9F06-4E14813D5E10}"/>
              </a:ext>
            </a:extLst>
          </p:cNvPr>
          <p:cNvSpPr>
            <a:spLocks noGrp="1"/>
          </p:cNvSpPr>
          <p:nvPr>
            <p:ph type="title"/>
          </p:nvPr>
        </p:nvSpPr>
        <p:spPr>
          <a:xfrm>
            <a:off x="785813" y="236535"/>
            <a:ext cx="10567987" cy="1136327"/>
          </a:xfrm>
        </p:spPr>
        <p:txBody>
          <a:bodyPr>
            <a:normAutofit/>
          </a:bodyPr>
          <a:lstStyle>
            <a:lvl1pPr>
              <a:defRPr sz="4000">
                <a:solidFill>
                  <a:srgbClr val="FF6C04"/>
                </a:solidFill>
                <a:latin typeface="Futura Bk Book" panose="020B0502020204020303" pitchFamily="34" charset="0"/>
              </a:defRPr>
            </a:lvl1pPr>
          </a:lstStyle>
          <a:p>
            <a:r>
              <a:rPr lang="en-US" dirty="0"/>
              <a:t>Click to edit Master title style</a:t>
            </a:r>
          </a:p>
        </p:txBody>
      </p:sp>
      <p:sp>
        <p:nvSpPr>
          <p:cNvPr id="21" name="TextBox 20">
            <a:extLst>
              <a:ext uri="{FF2B5EF4-FFF2-40B4-BE49-F238E27FC236}">
                <a16:creationId xmlns:a16="http://schemas.microsoft.com/office/drawing/2014/main" id="{F128AB58-459E-8341-BB90-A8C0150AB2F0}"/>
              </a:ext>
            </a:extLst>
          </p:cNvPr>
          <p:cNvSpPr txBox="1"/>
          <p:nvPr userDrawn="1"/>
        </p:nvSpPr>
        <p:spPr>
          <a:xfrm rot="16200000">
            <a:off x="-2608152" y="7806991"/>
            <a:ext cx="5646575"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1400" b="0" i="0" dirty="0">
                <a:solidFill>
                  <a:schemeClr val="bg1"/>
                </a:solidFill>
                <a:effectLst/>
                <a:latin typeface="Futura Medium" panose="020B0602020204020303" pitchFamily="34" charset="-79"/>
                <a:cs typeface="Futura Medium" panose="020B0602020204020303" pitchFamily="34" charset="-79"/>
              </a:rPr>
              <a:t>#</a:t>
            </a:r>
            <a:r>
              <a:rPr lang="en-US" sz="1400" b="0" i="0" dirty="0" err="1">
                <a:solidFill>
                  <a:schemeClr val="bg1"/>
                </a:solidFill>
                <a:effectLst/>
                <a:latin typeface="Futura Medium" panose="020B0602020204020303" pitchFamily="34" charset="-79"/>
                <a:cs typeface="Futura Medium" panose="020B0602020204020303" pitchFamily="34" charset="-79"/>
              </a:rPr>
              <a:t>adexbenchmark</a:t>
            </a:r>
            <a:endParaRPr lang="en-US" sz="1400" b="0" i="0" dirty="0">
              <a:solidFill>
                <a:schemeClr val="bg1"/>
              </a:solidFill>
              <a:effectLst/>
              <a:latin typeface="Futura Medium" panose="020B0602020204020303" pitchFamily="34" charset="-79"/>
              <a:cs typeface="Futura Medium" panose="020B0602020204020303" pitchFamily="34" charset="-79"/>
            </a:endParaRPr>
          </a:p>
        </p:txBody>
      </p:sp>
      <p:sp>
        <p:nvSpPr>
          <p:cNvPr id="22" name="Triangle 21">
            <a:extLst>
              <a:ext uri="{FF2B5EF4-FFF2-40B4-BE49-F238E27FC236}">
                <a16:creationId xmlns:a16="http://schemas.microsoft.com/office/drawing/2014/main" id="{0C02CA05-4DCA-A14A-A3CB-4581AED8CD9F}"/>
              </a:ext>
            </a:extLst>
          </p:cNvPr>
          <p:cNvSpPr/>
          <p:nvPr userDrawn="1"/>
        </p:nvSpPr>
        <p:spPr>
          <a:xfrm rot="21025243" flipV="1">
            <a:off x="60495" y="107107"/>
            <a:ext cx="415711" cy="266789"/>
          </a:xfrm>
          <a:prstGeom prst="triangle">
            <a:avLst>
              <a:gd name="adj" fmla="val 39675"/>
            </a:avLst>
          </a:prstGeom>
          <a:no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66"/>
          </a:p>
        </p:txBody>
      </p:sp>
      <p:pic>
        <p:nvPicPr>
          <p:cNvPr id="3" name="Picture 2" descr="A close up of a sign&#10;&#10;Description automatically generated">
            <a:extLst>
              <a:ext uri="{FF2B5EF4-FFF2-40B4-BE49-F238E27FC236}">
                <a16:creationId xmlns:a16="http://schemas.microsoft.com/office/drawing/2014/main" id="{284147DF-F60C-2845-87D6-B9C347654D81}"/>
              </a:ext>
            </a:extLst>
          </p:cNvPr>
          <p:cNvPicPr>
            <a:picLocks noChangeAspect="1"/>
          </p:cNvPicPr>
          <p:nvPr userDrawn="1"/>
        </p:nvPicPr>
        <p:blipFill>
          <a:blip r:embed="rId4"/>
          <a:stretch>
            <a:fillRect/>
          </a:stretch>
        </p:blipFill>
        <p:spPr>
          <a:xfrm>
            <a:off x="10980813" y="6114620"/>
            <a:ext cx="1086404" cy="579415"/>
          </a:xfrm>
          <a:prstGeom prst="rect">
            <a:avLst/>
          </a:prstGeom>
        </p:spPr>
      </p:pic>
      <p:pic>
        <p:nvPicPr>
          <p:cNvPr id="4" name="Picture 3">
            <a:extLst>
              <a:ext uri="{FF2B5EF4-FFF2-40B4-BE49-F238E27FC236}">
                <a16:creationId xmlns:a16="http://schemas.microsoft.com/office/drawing/2014/main" id="{0BF2D1B3-7E41-C648-B951-0BD237213133}"/>
              </a:ext>
            </a:extLst>
          </p:cNvPr>
          <p:cNvPicPr>
            <a:picLocks noChangeAspect="1"/>
          </p:cNvPicPr>
          <p:nvPr userDrawn="1"/>
        </p:nvPicPr>
        <p:blipFill>
          <a:blip r:embed="rId5"/>
          <a:stretch>
            <a:fillRect/>
          </a:stretch>
        </p:blipFill>
        <p:spPr>
          <a:xfrm>
            <a:off x="1378486" y="6267654"/>
            <a:ext cx="1242917" cy="529652"/>
          </a:xfrm>
          <a:prstGeom prst="rect">
            <a:avLst/>
          </a:prstGeom>
        </p:spPr>
      </p:pic>
    </p:spTree>
    <p:extLst>
      <p:ext uri="{BB962C8B-B14F-4D97-AF65-F5344CB8AC3E}">
        <p14:creationId xmlns:p14="http://schemas.microsoft.com/office/powerpoint/2010/main" val="759668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C21B-8BC7-3045-A360-3E8CA5549B7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9CAB4B0-2470-A44C-BBE5-6E4CB8FC85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0EE24AF-CDE1-4641-96D7-8768CE15040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2F1E7A2-C05D-2342-B8E4-92FDBD3E7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8C1C7-C7C0-AF4F-BBA4-02483AB0619F}"/>
              </a:ext>
            </a:extLst>
          </p:cNvPr>
          <p:cNvSpPr>
            <a:spLocks noGrp="1"/>
          </p:cNvSpPr>
          <p:nvPr>
            <p:ph type="sldNum" sz="quarter" idx="12"/>
          </p:nvPr>
        </p:nvSpPr>
        <p:spPr/>
        <p:txBody>
          <a:bodyPr/>
          <a:lstStyle/>
          <a:p>
            <a:fld id="{D49F924C-4B24-9F46-BDD0-774617197069}" type="slidenum">
              <a:t>‹#›</a:t>
            </a:fld>
            <a:endParaRPr lang="en-US"/>
          </a:p>
        </p:txBody>
      </p:sp>
    </p:spTree>
    <p:extLst>
      <p:ext uri="{BB962C8B-B14F-4D97-AF65-F5344CB8AC3E}">
        <p14:creationId xmlns:p14="http://schemas.microsoft.com/office/powerpoint/2010/main" val="376473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801A-ACB3-6D43-8DD8-6280006E50F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368ACB-059C-EE4E-815D-52B7B2CDF8A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D15BDA1-5C7A-174A-9077-300D876A398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0A8A212-7912-F540-BBDB-BF3477E16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F05D4-A00F-C542-89EE-6B13FF7C5A6E}"/>
              </a:ext>
            </a:extLst>
          </p:cNvPr>
          <p:cNvSpPr>
            <a:spLocks noGrp="1"/>
          </p:cNvSpPr>
          <p:nvPr>
            <p:ph type="sldNum" sz="quarter" idx="12"/>
          </p:nvPr>
        </p:nvSpPr>
        <p:spPr/>
        <p:txBody>
          <a:bodyPr/>
          <a:lstStyle/>
          <a:p>
            <a:fld id="{D49F924C-4B24-9F46-BDD0-774617197069}" type="slidenum">
              <a:t>‹#›</a:t>
            </a:fld>
            <a:endParaRPr lang="en-US"/>
          </a:p>
        </p:txBody>
      </p:sp>
    </p:spTree>
    <p:extLst>
      <p:ext uri="{BB962C8B-B14F-4D97-AF65-F5344CB8AC3E}">
        <p14:creationId xmlns:p14="http://schemas.microsoft.com/office/powerpoint/2010/main" val="3898456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CE19D-6A51-F14E-83DD-96F70E8EE9C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7F72371-F277-4F4B-8FFA-EF0F6BF4D7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C1EA35-67FA-3E42-AED8-D6F873BACA3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0074AEE-9B3B-F44E-A3ED-3372ED180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C3508-1285-E64F-9AED-0C476B08AE08}"/>
              </a:ext>
            </a:extLst>
          </p:cNvPr>
          <p:cNvSpPr>
            <a:spLocks noGrp="1"/>
          </p:cNvSpPr>
          <p:nvPr>
            <p:ph type="sldNum" sz="quarter" idx="12"/>
          </p:nvPr>
        </p:nvSpPr>
        <p:spPr/>
        <p:txBody>
          <a:bodyPr/>
          <a:lstStyle/>
          <a:p>
            <a:fld id="{D49F924C-4B24-9F46-BDD0-774617197069}" type="slidenum">
              <a:t>‹#›</a:t>
            </a:fld>
            <a:endParaRPr lang="en-US"/>
          </a:p>
        </p:txBody>
      </p:sp>
    </p:spTree>
    <p:extLst>
      <p:ext uri="{BB962C8B-B14F-4D97-AF65-F5344CB8AC3E}">
        <p14:creationId xmlns:p14="http://schemas.microsoft.com/office/powerpoint/2010/main" val="3527389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03B6E-E69D-A148-8B07-A13D580B91B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3E2A003-2F1B-8544-A967-8D9AAA080D1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41B107-5FA2-F34D-9E14-CBFAE6894C9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8248AD3-F68A-834C-957C-1DBE9D352EC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6E296A9-F2CC-2841-B83A-613B7CD513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2405A-D297-7640-8C98-513453D17CB5}"/>
              </a:ext>
            </a:extLst>
          </p:cNvPr>
          <p:cNvSpPr>
            <a:spLocks noGrp="1"/>
          </p:cNvSpPr>
          <p:nvPr>
            <p:ph type="sldNum" sz="quarter" idx="12"/>
          </p:nvPr>
        </p:nvSpPr>
        <p:spPr/>
        <p:txBody>
          <a:bodyPr/>
          <a:lstStyle/>
          <a:p>
            <a:fld id="{D49F924C-4B24-9F46-BDD0-774617197069}" type="slidenum">
              <a:t>‹#›</a:t>
            </a:fld>
            <a:endParaRPr lang="en-US"/>
          </a:p>
        </p:txBody>
      </p:sp>
    </p:spTree>
    <p:extLst>
      <p:ext uri="{BB962C8B-B14F-4D97-AF65-F5344CB8AC3E}">
        <p14:creationId xmlns:p14="http://schemas.microsoft.com/office/powerpoint/2010/main" val="76509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BFF4F-DE79-456A-8467-ADC1B3652E1A}"/>
              </a:ext>
            </a:extLst>
          </p:cNvPr>
          <p:cNvSpPr>
            <a:spLocks noGrp="1"/>
          </p:cNvSpPr>
          <p:nvPr>
            <p:ph type="title" hasCustomPrompt="1"/>
          </p:nvPr>
        </p:nvSpPr>
        <p:spPr>
          <a:xfrm>
            <a:off x="243394" y="681037"/>
            <a:ext cx="11110405" cy="923620"/>
          </a:xfrm>
        </p:spPr>
        <p:txBody>
          <a:bodyPr>
            <a:normAutofit/>
          </a:bodyPr>
          <a:lstStyle>
            <a:lvl1pPr>
              <a:defRPr sz="3200">
                <a:solidFill>
                  <a:srgbClr val="6D1AFE"/>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Text slide</a:t>
            </a:r>
            <a:endParaRPr lang="en-GB" dirty="0"/>
          </a:p>
        </p:txBody>
      </p:sp>
      <p:sp>
        <p:nvSpPr>
          <p:cNvPr id="3" name="Content Placeholder 2">
            <a:extLst>
              <a:ext uri="{FF2B5EF4-FFF2-40B4-BE49-F238E27FC236}">
                <a16:creationId xmlns:a16="http://schemas.microsoft.com/office/drawing/2014/main" id="{4A46D3F1-F300-41AE-9ABB-3FB5791623AD}"/>
              </a:ext>
            </a:extLst>
          </p:cNvPr>
          <p:cNvSpPr>
            <a:spLocks noGrp="1"/>
          </p:cNvSpPr>
          <p:nvPr>
            <p:ph idx="1"/>
          </p:nvPr>
        </p:nvSpPr>
        <p:spPr>
          <a:xfrm>
            <a:off x="243395" y="1825625"/>
            <a:ext cx="11110405" cy="4351338"/>
          </a:xfrm>
        </p:spPr>
        <p:txBody>
          <a:bodyPr>
            <a:normAutofit/>
          </a:bodyPr>
          <a:lstStyle>
            <a:lvl1pPr>
              <a:defRPr sz="2000">
                <a:latin typeface="Open Sans" panose="020B0606030504020204" pitchFamily="34" charset="0"/>
                <a:ea typeface="Open Sans" panose="020B0606030504020204" pitchFamily="34" charset="0"/>
                <a:cs typeface="Open Sans" panose="020B0606030504020204" pitchFamily="34" charset="0"/>
              </a:defRPr>
            </a:lvl1pPr>
            <a:lvl2pPr>
              <a:defRPr sz="1800">
                <a:latin typeface="Open Sans" panose="020B0606030504020204" pitchFamily="34" charset="0"/>
                <a:ea typeface="Open Sans" panose="020B0606030504020204" pitchFamily="34" charset="0"/>
                <a:cs typeface="Open Sans" panose="020B0606030504020204" pitchFamily="34" charset="0"/>
              </a:defRPr>
            </a:lvl2pPr>
            <a:lvl3pPr>
              <a:defRPr sz="16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descr="A close up of a sign&#10;&#10;Description automatically generated">
            <a:extLst>
              <a:ext uri="{FF2B5EF4-FFF2-40B4-BE49-F238E27FC236}">
                <a16:creationId xmlns:a16="http://schemas.microsoft.com/office/drawing/2014/main" id="{64B6C3B3-20AD-48C3-B217-E9DB91C851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77761" y="5913831"/>
            <a:ext cx="954548" cy="796137"/>
          </a:xfrm>
          <a:prstGeom prst="rect">
            <a:avLst/>
          </a:prstGeom>
        </p:spPr>
      </p:pic>
      <p:sp>
        <p:nvSpPr>
          <p:cNvPr id="12" name="TextBox 11">
            <a:extLst>
              <a:ext uri="{FF2B5EF4-FFF2-40B4-BE49-F238E27FC236}">
                <a16:creationId xmlns:a16="http://schemas.microsoft.com/office/drawing/2014/main" id="{BBA72319-9E90-4BDF-8D6A-7E3C7E71F9EF}"/>
              </a:ext>
            </a:extLst>
          </p:cNvPr>
          <p:cNvSpPr txBox="1"/>
          <p:nvPr userDrawn="1"/>
        </p:nvSpPr>
        <p:spPr>
          <a:xfrm>
            <a:off x="159691" y="6571280"/>
            <a:ext cx="3297541" cy="230832"/>
          </a:xfrm>
          <a:prstGeom prst="rect">
            <a:avLst/>
          </a:prstGeom>
          <a:noFill/>
        </p:spPr>
        <p:txBody>
          <a:bodyPr wrap="square" rtlCol="0">
            <a:spAutoFit/>
          </a:bodyPr>
          <a:lstStyle/>
          <a:p>
            <a:r>
              <a:rPr lang="en-US" sz="900" dirty="0">
                <a:solidFill>
                  <a:schemeClr val="bg1">
                    <a:lumMod val="65000"/>
                  </a:schemeClr>
                </a:solidFill>
                <a:latin typeface="Source Sans Pro" panose="020B0503030403020204" pitchFamily="34" charset="77"/>
              </a:rPr>
              <a:t>© IAB Europe </a:t>
            </a:r>
          </a:p>
        </p:txBody>
      </p:sp>
      <p:pic>
        <p:nvPicPr>
          <p:cNvPr id="5" name="Picture 4" descr="Logo, company name&#10;&#10;Description automatically generated">
            <a:extLst>
              <a:ext uri="{FF2B5EF4-FFF2-40B4-BE49-F238E27FC236}">
                <a16:creationId xmlns:a16="http://schemas.microsoft.com/office/drawing/2014/main" id="{DBDEB8F9-537E-FC4F-BC76-41B50308BDB6}"/>
              </a:ext>
            </a:extLst>
          </p:cNvPr>
          <p:cNvPicPr>
            <a:picLocks noChangeAspect="1"/>
          </p:cNvPicPr>
          <p:nvPr userDrawn="1"/>
        </p:nvPicPr>
        <p:blipFill>
          <a:blip r:embed="rId3"/>
          <a:stretch>
            <a:fillRect/>
          </a:stretch>
        </p:blipFill>
        <p:spPr>
          <a:xfrm>
            <a:off x="1" y="1483"/>
            <a:ext cx="1018572" cy="638219"/>
          </a:xfrm>
          <a:prstGeom prst="rect">
            <a:avLst/>
          </a:prstGeom>
        </p:spPr>
      </p:pic>
    </p:spTree>
    <p:extLst>
      <p:ext uri="{BB962C8B-B14F-4D97-AF65-F5344CB8AC3E}">
        <p14:creationId xmlns:p14="http://schemas.microsoft.com/office/powerpoint/2010/main" val="878859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CD33B-B1B2-414E-A6BD-D706B05FBFD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E4D3048-6FD5-AA4F-8E49-5C327BBEE4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FA5E88-6900-E648-8E49-BD6A5C5AF8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7D95F84-CBE9-EE43-BCAD-1E09CDB56A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D31CC06-4D1C-C147-B4AB-736CFAE60CA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F3728EA-F3D5-D343-A73E-EE581299935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4BE2BC3-0CC2-6F40-92FB-F0C56AA959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4E29A2-08BB-244C-A9C2-9FE12BCEAA36}"/>
              </a:ext>
            </a:extLst>
          </p:cNvPr>
          <p:cNvSpPr>
            <a:spLocks noGrp="1"/>
          </p:cNvSpPr>
          <p:nvPr>
            <p:ph type="sldNum" sz="quarter" idx="12"/>
          </p:nvPr>
        </p:nvSpPr>
        <p:spPr/>
        <p:txBody>
          <a:bodyPr/>
          <a:lstStyle/>
          <a:p>
            <a:fld id="{D49F924C-4B24-9F46-BDD0-774617197069}" type="slidenum">
              <a:t>‹#›</a:t>
            </a:fld>
            <a:endParaRPr lang="en-US"/>
          </a:p>
        </p:txBody>
      </p:sp>
    </p:spTree>
    <p:extLst>
      <p:ext uri="{BB962C8B-B14F-4D97-AF65-F5344CB8AC3E}">
        <p14:creationId xmlns:p14="http://schemas.microsoft.com/office/powerpoint/2010/main" val="3013352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72B3-D58D-D947-9654-0E4AC84D6A2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5F4CDFE-5629-0F40-B112-7B78D5D8194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D94F1DB-A5BC-5A4F-871A-F6500E1DA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88F89D-B4F2-4843-BB94-485100B500D9}"/>
              </a:ext>
            </a:extLst>
          </p:cNvPr>
          <p:cNvSpPr>
            <a:spLocks noGrp="1"/>
          </p:cNvSpPr>
          <p:nvPr>
            <p:ph type="sldNum" sz="quarter" idx="12"/>
          </p:nvPr>
        </p:nvSpPr>
        <p:spPr/>
        <p:txBody>
          <a:bodyPr/>
          <a:lstStyle/>
          <a:p>
            <a:fld id="{D49F924C-4B24-9F46-BDD0-774617197069}" type="slidenum">
              <a:t>‹#›</a:t>
            </a:fld>
            <a:endParaRPr lang="en-US"/>
          </a:p>
        </p:txBody>
      </p:sp>
    </p:spTree>
    <p:extLst>
      <p:ext uri="{BB962C8B-B14F-4D97-AF65-F5344CB8AC3E}">
        <p14:creationId xmlns:p14="http://schemas.microsoft.com/office/powerpoint/2010/main" val="1189965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D9B354-9978-4B4B-97E3-6AD722C8582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9245A4A-7DC2-5247-A546-19B70CD5BF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F309F0-0D1D-C74E-BA52-803A80E8B213}"/>
              </a:ext>
            </a:extLst>
          </p:cNvPr>
          <p:cNvSpPr>
            <a:spLocks noGrp="1"/>
          </p:cNvSpPr>
          <p:nvPr>
            <p:ph type="sldNum" sz="quarter" idx="12"/>
          </p:nvPr>
        </p:nvSpPr>
        <p:spPr/>
        <p:txBody>
          <a:bodyPr/>
          <a:lstStyle/>
          <a:p>
            <a:fld id="{D49F924C-4B24-9F46-BDD0-774617197069}" type="slidenum">
              <a:t>‹#›</a:t>
            </a:fld>
            <a:endParaRPr lang="en-US"/>
          </a:p>
        </p:txBody>
      </p:sp>
    </p:spTree>
    <p:extLst>
      <p:ext uri="{BB962C8B-B14F-4D97-AF65-F5344CB8AC3E}">
        <p14:creationId xmlns:p14="http://schemas.microsoft.com/office/powerpoint/2010/main" val="2147549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7F8E5-86EF-0C49-B21D-33F8CEDFA5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8052CDC-219B-CE41-9B04-0CA54C482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BC0D2F2-C150-B844-BCD8-0AF190D11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7E9FE6B-7C1D-E541-9505-7FBBA501C5D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A844882-3266-764F-BD68-45A329B50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455DC-0521-DD46-9324-20C8D4072406}"/>
              </a:ext>
            </a:extLst>
          </p:cNvPr>
          <p:cNvSpPr>
            <a:spLocks noGrp="1"/>
          </p:cNvSpPr>
          <p:nvPr>
            <p:ph type="sldNum" sz="quarter" idx="12"/>
          </p:nvPr>
        </p:nvSpPr>
        <p:spPr/>
        <p:txBody>
          <a:bodyPr/>
          <a:lstStyle/>
          <a:p>
            <a:fld id="{D49F924C-4B24-9F46-BDD0-774617197069}" type="slidenum">
              <a:t>‹#›</a:t>
            </a:fld>
            <a:endParaRPr lang="en-US"/>
          </a:p>
        </p:txBody>
      </p:sp>
    </p:spTree>
    <p:extLst>
      <p:ext uri="{BB962C8B-B14F-4D97-AF65-F5344CB8AC3E}">
        <p14:creationId xmlns:p14="http://schemas.microsoft.com/office/powerpoint/2010/main" val="3583811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47230-B56F-4248-8941-045268F3A7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E97A696-8F5A-1A40-BCE0-C4942C22A6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682ACB-D16B-AA48-A6BD-222012F0B4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C92228-7FD6-3341-B11A-A827E806EDF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FA30353-ECFE-354F-B2E0-3959EEB0E7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CF351D-E093-CE4A-834B-B6BC33740796}"/>
              </a:ext>
            </a:extLst>
          </p:cNvPr>
          <p:cNvSpPr>
            <a:spLocks noGrp="1"/>
          </p:cNvSpPr>
          <p:nvPr>
            <p:ph type="sldNum" sz="quarter" idx="12"/>
          </p:nvPr>
        </p:nvSpPr>
        <p:spPr/>
        <p:txBody>
          <a:bodyPr/>
          <a:lstStyle/>
          <a:p>
            <a:fld id="{D49F924C-4B24-9F46-BDD0-774617197069}" type="slidenum">
              <a:t>‹#›</a:t>
            </a:fld>
            <a:endParaRPr lang="en-US"/>
          </a:p>
        </p:txBody>
      </p:sp>
    </p:spTree>
    <p:extLst>
      <p:ext uri="{BB962C8B-B14F-4D97-AF65-F5344CB8AC3E}">
        <p14:creationId xmlns:p14="http://schemas.microsoft.com/office/powerpoint/2010/main" val="2712231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3CE1-3432-E849-B35C-68DE065AAFC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ABDAAB4-FD57-944C-85D9-D698FC5B0E0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217A3D-EC9E-474B-8F48-985F99A1A00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8A69E08-3EF7-FB4A-9E60-F577346CF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443DC-335B-C543-A2AC-E80296246215}"/>
              </a:ext>
            </a:extLst>
          </p:cNvPr>
          <p:cNvSpPr>
            <a:spLocks noGrp="1"/>
          </p:cNvSpPr>
          <p:nvPr>
            <p:ph type="sldNum" sz="quarter" idx="12"/>
          </p:nvPr>
        </p:nvSpPr>
        <p:spPr/>
        <p:txBody>
          <a:bodyPr/>
          <a:lstStyle/>
          <a:p>
            <a:fld id="{D49F924C-4B24-9F46-BDD0-774617197069}" type="slidenum">
              <a:t>‹#›</a:t>
            </a:fld>
            <a:endParaRPr lang="en-US"/>
          </a:p>
        </p:txBody>
      </p:sp>
    </p:spTree>
    <p:extLst>
      <p:ext uri="{BB962C8B-B14F-4D97-AF65-F5344CB8AC3E}">
        <p14:creationId xmlns:p14="http://schemas.microsoft.com/office/powerpoint/2010/main" val="2911648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2CA376-13B9-B140-8E74-BF0D8EE43B1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D0D241C-2252-6D47-AEC0-FD5BC8ECFA5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382763-3D61-7444-9BA6-3888C492B58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D4F118-FBE6-4547-BA48-2EDF4B639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5015F-C2F0-FF4B-B7CF-0F4430AF4F76}"/>
              </a:ext>
            </a:extLst>
          </p:cNvPr>
          <p:cNvSpPr>
            <a:spLocks noGrp="1"/>
          </p:cNvSpPr>
          <p:nvPr>
            <p:ph type="sldNum" sz="quarter" idx="12"/>
          </p:nvPr>
        </p:nvSpPr>
        <p:spPr/>
        <p:txBody>
          <a:bodyPr/>
          <a:lstStyle/>
          <a:p>
            <a:fld id="{D49F924C-4B24-9F46-BDD0-774617197069}" type="slidenum">
              <a:t>‹#›</a:t>
            </a:fld>
            <a:endParaRPr lang="en-US"/>
          </a:p>
        </p:txBody>
      </p:sp>
    </p:spTree>
    <p:extLst>
      <p:ext uri="{BB962C8B-B14F-4D97-AF65-F5344CB8AC3E}">
        <p14:creationId xmlns:p14="http://schemas.microsoft.com/office/powerpoint/2010/main" val="2871671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DDE4D-875F-E54D-B985-530C1E1AC16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79A367B-02D1-1A44-80A2-EFB25380BCC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9063600-DDE3-5A46-A9E6-9BEFE34551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CAD6B0-C7D9-CE4E-8FEF-9BE78DBE5724}"/>
              </a:ext>
            </a:extLst>
          </p:cNvPr>
          <p:cNvSpPr>
            <a:spLocks noGrp="1"/>
          </p:cNvSpPr>
          <p:nvPr>
            <p:ph type="sldNum" sz="quarter" idx="12"/>
          </p:nvPr>
        </p:nvSpPr>
        <p:spPr/>
        <p:txBody>
          <a:bodyPr/>
          <a:lstStyle/>
          <a:p>
            <a:fld id="{D49F924C-4B24-9F46-BDD0-774617197069}" type="slidenum">
              <a:t>‹#›</a:t>
            </a:fld>
            <a:endParaRPr lang="en-US"/>
          </a:p>
        </p:txBody>
      </p:sp>
    </p:spTree>
    <p:extLst>
      <p:ext uri="{BB962C8B-B14F-4D97-AF65-F5344CB8AC3E}">
        <p14:creationId xmlns:p14="http://schemas.microsoft.com/office/powerpoint/2010/main" val="2653412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port cover">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BCB9EDF-7877-4F92-A9BE-D19A5345E636}"/>
              </a:ext>
            </a:extLst>
          </p:cNvPr>
          <p:cNvSpPr txBox="1"/>
          <p:nvPr userDrawn="1"/>
        </p:nvSpPr>
        <p:spPr>
          <a:xfrm>
            <a:off x="113778" y="6532982"/>
            <a:ext cx="329754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65000"/>
                  </a:prstClr>
                </a:solidFill>
                <a:effectLst/>
                <a:uLnTx/>
                <a:uFillTx/>
                <a:latin typeface="Source Sans Pro" panose="020B0503030403020204" pitchFamily="34" charset="77"/>
                <a:ea typeface="+mn-ea"/>
                <a:cs typeface="+mn-cs"/>
              </a:rPr>
              <a:t>© IAB Europe </a:t>
            </a:r>
          </a:p>
        </p:txBody>
      </p:sp>
      <p:pic>
        <p:nvPicPr>
          <p:cNvPr id="3" name="Picture 2" descr="A picture containing drawing&#10;&#10;Description automatically generated">
            <a:extLst>
              <a:ext uri="{FF2B5EF4-FFF2-40B4-BE49-F238E27FC236}">
                <a16:creationId xmlns:a16="http://schemas.microsoft.com/office/drawing/2014/main" id="{0D1136FE-CA23-47DC-9F69-7560EE0837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69B3D93E-7A58-4B4C-B2D4-74541C3774FB}"/>
              </a:ext>
            </a:extLst>
          </p:cNvPr>
          <p:cNvSpPr/>
          <p:nvPr userDrawn="1"/>
        </p:nvSpPr>
        <p:spPr>
          <a:xfrm>
            <a:off x="644948" y="609600"/>
            <a:ext cx="2235200" cy="960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close up of a logo&#10;&#10;Description automatically generated">
            <a:extLst>
              <a:ext uri="{FF2B5EF4-FFF2-40B4-BE49-F238E27FC236}">
                <a16:creationId xmlns:a16="http://schemas.microsoft.com/office/drawing/2014/main" id="{93C74A17-F665-4D7D-8226-A9F2228BD96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423" t="27566" r="20661" b="28373"/>
          <a:stretch/>
        </p:blipFill>
        <p:spPr>
          <a:xfrm>
            <a:off x="711200" y="485222"/>
            <a:ext cx="3107805" cy="1615736"/>
          </a:xfrm>
          <a:prstGeom prst="rect">
            <a:avLst/>
          </a:prstGeom>
        </p:spPr>
      </p:pic>
    </p:spTree>
    <p:extLst>
      <p:ext uri="{BB962C8B-B14F-4D97-AF65-F5344CB8AC3E}">
        <p14:creationId xmlns:p14="http://schemas.microsoft.com/office/powerpoint/2010/main" val="2794530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D9D7602D-0DD4-4453-BDF6-579ADA7C45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5557" y="0"/>
            <a:ext cx="8676443" cy="6868430"/>
          </a:xfrm>
          <a:prstGeom prst="rect">
            <a:avLst/>
          </a:prstGeom>
        </p:spPr>
      </p:pic>
      <p:pic>
        <p:nvPicPr>
          <p:cNvPr id="12" name="Picture 11" descr="A close up of a logo&#10;&#10;Description automatically generated">
            <a:extLst>
              <a:ext uri="{FF2B5EF4-FFF2-40B4-BE49-F238E27FC236}">
                <a16:creationId xmlns:a16="http://schemas.microsoft.com/office/drawing/2014/main" id="{93C74A17-F665-4D7D-8226-A9F2228BD96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423" t="27566" r="20661" b="28373"/>
          <a:stretch/>
        </p:blipFill>
        <p:spPr>
          <a:xfrm>
            <a:off x="1012053" y="2201662"/>
            <a:ext cx="3107805" cy="1615736"/>
          </a:xfrm>
          <a:prstGeom prst="rect">
            <a:avLst/>
          </a:prstGeom>
        </p:spPr>
      </p:pic>
      <p:sp>
        <p:nvSpPr>
          <p:cNvPr id="13" name="TextBox 12">
            <a:extLst>
              <a:ext uri="{FF2B5EF4-FFF2-40B4-BE49-F238E27FC236}">
                <a16:creationId xmlns:a16="http://schemas.microsoft.com/office/drawing/2014/main" id="{5BCB9EDF-7877-4F92-A9BE-D19A5345E636}"/>
              </a:ext>
            </a:extLst>
          </p:cNvPr>
          <p:cNvSpPr txBox="1"/>
          <p:nvPr userDrawn="1"/>
        </p:nvSpPr>
        <p:spPr>
          <a:xfrm>
            <a:off x="113778" y="6532982"/>
            <a:ext cx="3297541" cy="230832"/>
          </a:xfrm>
          <a:prstGeom prst="rect">
            <a:avLst/>
          </a:prstGeom>
          <a:noFill/>
        </p:spPr>
        <p:txBody>
          <a:bodyPr wrap="square" rtlCol="0">
            <a:spAutoFit/>
          </a:bodyPr>
          <a:lstStyle/>
          <a:p>
            <a:r>
              <a:rPr lang="en-US" sz="900" dirty="0">
                <a:solidFill>
                  <a:schemeClr val="bg1">
                    <a:lumMod val="65000"/>
                  </a:schemeClr>
                </a:solidFill>
                <a:latin typeface="Source Sans Pro" panose="020B0503030403020204" pitchFamily="34" charset="77"/>
              </a:rPr>
              <a:t>© IAB Europe </a:t>
            </a:r>
          </a:p>
        </p:txBody>
      </p:sp>
    </p:spTree>
    <p:extLst>
      <p:ext uri="{BB962C8B-B14F-4D97-AF65-F5344CB8AC3E}">
        <p14:creationId xmlns:p14="http://schemas.microsoft.com/office/powerpoint/2010/main" val="222523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BFF4F-DE79-456A-8467-ADC1B3652E1A}"/>
              </a:ext>
            </a:extLst>
          </p:cNvPr>
          <p:cNvSpPr>
            <a:spLocks noGrp="1"/>
          </p:cNvSpPr>
          <p:nvPr>
            <p:ph type="title" hasCustomPrompt="1"/>
          </p:nvPr>
        </p:nvSpPr>
        <p:spPr>
          <a:xfrm>
            <a:off x="243395" y="809008"/>
            <a:ext cx="10515600" cy="618473"/>
          </a:xfrm>
        </p:spPr>
        <p:txBody>
          <a:bodyPr>
            <a:normAutofit/>
          </a:bodyPr>
          <a:lstStyle>
            <a:lvl1pPr>
              <a:defRPr sz="3200">
                <a:solidFill>
                  <a:srgbClr val="6D1AFE"/>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Graph slide</a:t>
            </a:r>
            <a:endParaRPr lang="en-GB" dirty="0"/>
          </a:p>
        </p:txBody>
      </p:sp>
      <p:pic>
        <p:nvPicPr>
          <p:cNvPr id="11" name="Picture 10" descr="A close up of a sign&#10;&#10;Description automatically generated">
            <a:extLst>
              <a:ext uri="{FF2B5EF4-FFF2-40B4-BE49-F238E27FC236}">
                <a16:creationId xmlns:a16="http://schemas.microsoft.com/office/drawing/2014/main" id="{64B6C3B3-20AD-48C3-B217-E9DB91C851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77761" y="5913831"/>
            <a:ext cx="954548" cy="796137"/>
          </a:xfrm>
          <a:prstGeom prst="rect">
            <a:avLst/>
          </a:prstGeom>
        </p:spPr>
      </p:pic>
      <p:sp>
        <p:nvSpPr>
          <p:cNvPr id="6" name="TextBox 5">
            <a:extLst>
              <a:ext uri="{FF2B5EF4-FFF2-40B4-BE49-F238E27FC236}">
                <a16:creationId xmlns:a16="http://schemas.microsoft.com/office/drawing/2014/main" id="{49393E6B-BF8D-4C05-B2FF-F4D70BA21461}"/>
              </a:ext>
            </a:extLst>
          </p:cNvPr>
          <p:cNvSpPr txBox="1"/>
          <p:nvPr userDrawn="1"/>
        </p:nvSpPr>
        <p:spPr>
          <a:xfrm>
            <a:off x="159691" y="6571280"/>
            <a:ext cx="3297541" cy="230832"/>
          </a:xfrm>
          <a:prstGeom prst="rect">
            <a:avLst/>
          </a:prstGeom>
          <a:noFill/>
        </p:spPr>
        <p:txBody>
          <a:bodyPr wrap="square" rtlCol="0">
            <a:spAutoFit/>
          </a:bodyPr>
          <a:lstStyle/>
          <a:p>
            <a:r>
              <a:rPr lang="en-US" sz="900" dirty="0">
                <a:solidFill>
                  <a:schemeClr val="bg1">
                    <a:lumMod val="65000"/>
                  </a:schemeClr>
                </a:solidFill>
                <a:latin typeface="Source Sans Pro" panose="020B0503030403020204" pitchFamily="34" charset="77"/>
              </a:rPr>
              <a:t>© IAB Europe </a:t>
            </a:r>
          </a:p>
        </p:txBody>
      </p:sp>
      <p:pic>
        <p:nvPicPr>
          <p:cNvPr id="8" name="Picture 7" descr="Logo, company name&#10;&#10;Description automatically generated">
            <a:extLst>
              <a:ext uri="{FF2B5EF4-FFF2-40B4-BE49-F238E27FC236}">
                <a16:creationId xmlns:a16="http://schemas.microsoft.com/office/drawing/2014/main" id="{940F095B-F75A-8E4F-B71F-04CD25C84834}"/>
              </a:ext>
            </a:extLst>
          </p:cNvPr>
          <p:cNvPicPr>
            <a:picLocks noChangeAspect="1"/>
          </p:cNvPicPr>
          <p:nvPr userDrawn="1"/>
        </p:nvPicPr>
        <p:blipFill>
          <a:blip r:embed="rId3"/>
          <a:stretch>
            <a:fillRect/>
          </a:stretch>
        </p:blipFill>
        <p:spPr>
          <a:xfrm>
            <a:off x="1" y="1483"/>
            <a:ext cx="1018572" cy="638219"/>
          </a:xfrm>
          <a:prstGeom prst="rect">
            <a:avLst/>
          </a:prstGeom>
        </p:spPr>
      </p:pic>
    </p:spTree>
    <p:extLst>
      <p:ext uri="{BB962C8B-B14F-4D97-AF65-F5344CB8AC3E}">
        <p14:creationId xmlns:p14="http://schemas.microsoft.com/office/powerpoint/2010/main" val="2227750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BFF4F-DE79-456A-8467-ADC1B3652E1A}"/>
              </a:ext>
            </a:extLst>
          </p:cNvPr>
          <p:cNvSpPr>
            <a:spLocks noGrp="1"/>
          </p:cNvSpPr>
          <p:nvPr>
            <p:ph type="title" hasCustomPrompt="1"/>
          </p:nvPr>
        </p:nvSpPr>
        <p:spPr>
          <a:xfrm>
            <a:off x="243394" y="681037"/>
            <a:ext cx="11110405" cy="923620"/>
          </a:xfrm>
        </p:spPr>
        <p:txBody>
          <a:bodyPr>
            <a:normAutofit/>
          </a:bodyPr>
          <a:lstStyle>
            <a:lvl1pPr>
              <a:defRPr sz="3200">
                <a:solidFill>
                  <a:srgbClr val="6D1AFE"/>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Text slide</a:t>
            </a:r>
            <a:endParaRPr lang="en-GB" dirty="0"/>
          </a:p>
        </p:txBody>
      </p:sp>
      <p:sp>
        <p:nvSpPr>
          <p:cNvPr id="3" name="Content Placeholder 2">
            <a:extLst>
              <a:ext uri="{FF2B5EF4-FFF2-40B4-BE49-F238E27FC236}">
                <a16:creationId xmlns:a16="http://schemas.microsoft.com/office/drawing/2014/main" id="{4A46D3F1-F300-41AE-9ABB-3FB5791623AD}"/>
              </a:ext>
            </a:extLst>
          </p:cNvPr>
          <p:cNvSpPr>
            <a:spLocks noGrp="1"/>
          </p:cNvSpPr>
          <p:nvPr>
            <p:ph idx="1"/>
          </p:nvPr>
        </p:nvSpPr>
        <p:spPr>
          <a:xfrm>
            <a:off x="243395" y="1825625"/>
            <a:ext cx="11110405" cy="4351338"/>
          </a:xfrm>
        </p:spPr>
        <p:txBody>
          <a:bodyPr>
            <a:normAutofit/>
          </a:bodyPr>
          <a:lstStyle>
            <a:lvl1pPr>
              <a:defRPr sz="2000">
                <a:latin typeface="Open Sans" panose="020B0606030504020204" pitchFamily="34" charset="0"/>
                <a:ea typeface="Open Sans" panose="020B0606030504020204" pitchFamily="34" charset="0"/>
                <a:cs typeface="Open Sans" panose="020B0606030504020204" pitchFamily="34" charset="0"/>
              </a:defRPr>
            </a:lvl1pPr>
            <a:lvl2pPr>
              <a:defRPr sz="1800">
                <a:latin typeface="Open Sans" panose="020B0606030504020204" pitchFamily="34" charset="0"/>
                <a:ea typeface="Open Sans" panose="020B0606030504020204" pitchFamily="34" charset="0"/>
                <a:cs typeface="Open Sans" panose="020B0606030504020204" pitchFamily="34" charset="0"/>
              </a:defRPr>
            </a:lvl2pPr>
            <a:lvl3pPr>
              <a:defRPr sz="16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C72AAF02-1CFC-41F3-B3A3-A06D300B4C1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423" t="27566" r="20661" b="28373"/>
          <a:stretch/>
        </p:blipFill>
        <p:spPr>
          <a:xfrm>
            <a:off x="243395" y="55888"/>
            <a:ext cx="1189609" cy="618473"/>
          </a:xfrm>
          <a:prstGeom prst="rect">
            <a:avLst/>
          </a:prstGeom>
        </p:spPr>
      </p:pic>
      <p:pic>
        <p:nvPicPr>
          <p:cNvPr id="11" name="Picture 10" descr="A close up of a sign&#10;&#10;Description automatically generated">
            <a:extLst>
              <a:ext uri="{FF2B5EF4-FFF2-40B4-BE49-F238E27FC236}">
                <a16:creationId xmlns:a16="http://schemas.microsoft.com/office/drawing/2014/main" id="{64B6C3B3-20AD-48C3-B217-E9DB91C851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77761" y="5913831"/>
            <a:ext cx="954548" cy="796137"/>
          </a:xfrm>
          <a:prstGeom prst="rect">
            <a:avLst/>
          </a:prstGeom>
        </p:spPr>
      </p:pic>
      <p:sp>
        <p:nvSpPr>
          <p:cNvPr id="12" name="TextBox 11">
            <a:extLst>
              <a:ext uri="{FF2B5EF4-FFF2-40B4-BE49-F238E27FC236}">
                <a16:creationId xmlns:a16="http://schemas.microsoft.com/office/drawing/2014/main" id="{BBA72319-9E90-4BDF-8D6A-7E3C7E71F9EF}"/>
              </a:ext>
            </a:extLst>
          </p:cNvPr>
          <p:cNvSpPr txBox="1"/>
          <p:nvPr userDrawn="1"/>
        </p:nvSpPr>
        <p:spPr>
          <a:xfrm>
            <a:off x="159691" y="6571280"/>
            <a:ext cx="3297541" cy="230832"/>
          </a:xfrm>
          <a:prstGeom prst="rect">
            <a:avLst/>
          </a:prstGeom>
          <a:noFill/>
        </p:spPr>
        <p:txBody>
          <a:bodyPr wrap="square" rtlCol="0">
            <a:spAutoFit/>
          </a:bodyPr>
          <a:lstStyle/>
          <a:p>
            <a:r>
              <a:rPr lang="en-US" sz="900" dirty="0">
                <a:solidFill>
                  <a:schemeClr val="bg1">
                    <a:lumMod val="65000"/>
                  </a:schemeClr>
                </a:solidFill>
                <a:latin typeface="Source Sans Pro" panose="020B0503030403020204" pitchFamily="34" charset="77"/>
              </a:rPr>
              <a:t>© IAB Europe </a:t>
            </a:r>
          </a:p>
        </p:txBody>
      </p:sp>
    </p:spTree>
    <p:extLst>
      <p:ext uri="{BB962C8B-B14F-4D97-AF65-F5344CB8AC3E}">
        <p14:creationId xmlns:p14="http://schemas.microsoft.com/office/powerpoint/2010/main" val="2785508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BFF4F-DE79-456A-8467-ADC1B3652E1A}"/>
              </a:ext>
            </a:extLst>
          </p:cNvPr>
          <p:cNvSpPr>
            <a:spLocks noGrp="1"/>
          </p:cNvSpPr>
          <p:nvPr>
            <p:ph type="title" hasCustomPrompt="1"/>
          </p:nvPr>
        </p:nvSpPr>
        <p:spPr>
          <a:xfrm>
            <a:off x="243395" y="809008"/>
            <a:ext cx="10515600" cy="618473"/>
          </a:xfrm>
        </p:spPr>
        <p:txBody>
          <a:bodyPr>
            <a:normAutofit/>
          </a:bodyPr>
          <a:lstStyle>
            <a:lvl1pPr>
              <a:defRPr sz="3200">
                <a:solidFill>
                  <a:srgbClr val="6D1AFE"/>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Graph slide</a:t>
            </a:r>
            <a:endParaRPr lang="en-GB" dirty="0"/>
          </a:p>
        </p:txBody>
      </p:sp>
      <p:pic>
        <p:nvPicPr>
          <p:cNvPr id="7" name="Picture 6" descr="A close up of a logo&#10;&#10;Description automatically generated">
            <a:extLst>
              <a:ext uri="{FF2B5EF4-FFF2-40B4-BE49-F238E27FC236}">
                <a16:creationId xmlns:a16="http://schemas.microsoft.com/office/drawing/2014/main" id="{C72AAF02-1CFC-41F3-B3A3-A06D300B4C1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423" t="27566" r="20661" b="28373"/>
          <a:stretch/>
        </p:blipFill>
        <p:spPr>
          <a:xfrm>
            <a:off x="243395" y="55888"/>
            <a:ext cx="1189609" cy="618473"/>
          </a:xfrm>
          <a:prstGeom prst="rect">
            <a:avLst/>
          </a:prstGeom>
        </p:spPr>
      </p:pic>
      <p:pic>
        <p:nvPicPr>
          <p:cNvPr id="11" name="Picture 10" descr="A close up of a sign&#10;&#10;Description automatically generated">
            <a:extLst>
              <a:ext uri="{FF2B5EF4-FFF2-40B4-BE49-F238E27FC236}">
                <a16:creationId xmlns:a16="http://schemas.microsoft.com/office/drawing/2014/main" id="{64B6C3B3-20AD-48C3-B217-E9DB91C851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77761" y="5913831"/>
            <a:ext cx="954548" cy="796137"/>
          </a:xfrm>
          <a:prstGeom prst="rect">
            <a:avLst/>
          </a:prstGeom>
        </p:spPr>
      </p:pic>
      <p:sp>
        <p:nvSpPr>
          <p:cNvPr id="6" name="TextBox 5">
            <a:extLst>
              <a:ext uri="{FF2B5EF4-FFF2-40B4-BE49-F238E27FC236}">
                <a16:creationId xmlns:a16="http://schemas.microsoft.com/office/drawing/2014/main" id="{49393E6B-BF8D-4C05-B2FF-F4D70BA21461}"/>
              </a:ext>
            </a:extLst>
          </p:cNvPr>
          <p:cNvSpPr txBox="1"/>
          <p:nvPr userDrawn="1"/>
        </p:nvSpPr>
        <p:spPr>
          <a:xfrm>
            <a:off x="159691" y="6571280"/>
            <a:ext cx="3297541" cy="230832"/>
          </a:xfrm>
          <a:prstGeom prst="rect">
            <a:avLst/>
          </a:prstGeom>
          <a:noFill/>
        </p:spPr>
        <p:txBody>
          <a:bodyPr wrap="square" rtlCol="0">
            <a:spAutoFit/>
          </a:bodyPr>
          <a:lstStyle/>
          <a:p>
            <a:r>
              <a:rPr lang="en-US" sz="900" dirty="0">
                <a:solidFill>
                  <a:schemeClr val="bg1">
                    <a:lumMod val="65000"/>
                  </a:schemeClr>
                </a:solidFill>
                <a:latin typeface="Source Sans Pro" panose="020B0503030403020204" pitchFamily="34" charset="77"/>
              </a:rPr>
              <a:t>© IAB Europe </a:t>
            </a:r>
          </a:p>
        </p:txBody>
      </p:sp>
    </p:spTree>
    <p:extLst>
      <p:ext uri="{BB962C8B-B14F-4D97-AF65-F5344CB8AC3E}">
        <p14:creationId xmlns:p14="http://schemas.microsoft.com/office/powerpoint/2010/main" val="1921017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slide 1">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D9D7602D-0DD4-4453-BDF6-579ADA7C45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5557" y="0"/>
            <a:ext cx="8676443" cy="6868430"/>
          </a:xfrm>
          <a:prstGeom prst="rect">
            <a:avLst/>
          </a:prstGeom>
        </p:spPr>
      </p:pic>
      <p:pic>
        <p:nvPicPr>
          <p:cNvPr id="12" name="Picture 11" descr="A close up of a logo&#10;&#10;Description automatically generated">
            <a:extLst>
              <a:ext uri="{FF2B5EF4-FFF2-40B4-BE49-F238E27FC236}">
                <a16:creationId xmlns:a16="http://schemas.microsoft.com/office/drawing/2014/main" id="{93C74A17-F665-4D7D-8226-A9F2228BD96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423" t="27566" r="20661" b="28373"/>
          <a:stretch/>
        </p:blipFill>
        <p:spPr>
          <a:xfrm>
            <a:off x="407752" y="150921"/>
            <a:ext cx="2353203" cy="1223421"/>
          </a:xfrm>
          <a:prstGeom prst="rect">
            <a:avLst/>
          </a:prstGeom>
        </p:spPr>
      </p:pic>
      <p:sp>
        <p:nvSpPr>
          <p:cNvPr id="2" name="TextBox 1">
            <a:extLst>
              <a:ext uri="{FF2B5EF4-FFF2-40B4-BE49-F238E27FC236}">
                <a16:creationId xmlns:a16="http://schemas.microsoft.com/office/drawing/2014/main" id="{03BD6CFD-2775-4831-8390-8BFBC773DF23}"/>
              </a:ext>
            </a:extLst>
          </p:cNvPr>
          <p:cNvSpPr txBox="1"/>
          <p:nvPr userDrawn="1"/>
        </p:nvSpPr>
        <p:spPr>
          <a:xfrm>
            <a:off x="532660" y="2759122"/>
            <a:ext cx="4989251" cy="523220"/>
          </a:xfrm>
          <a:prstGeom prst="rect">
            <a:avLst/>
          </a:prstGeom>
          <a:noFill/>
        </p:spPr>
        <p:txBody>
          <a:bodyPr wrap="square" rtlCol="0">
            <a:spAutoFit/>
          </a:bodyPr>
          <a:lstStyle/>
          <a:p>
            <a:r>
              <a:rPr lang="en-GB" sz="2800" dirty="0">
                <a:solidFill>
                  <a:srgbClr val="21325E"/>
                </a:solidFill>
                <a:latin typeface="Futura bk"/>
              </a:rPr>
              <a:t>SECTION TITLE</a:t>
            </a:r>
          </a:p>
        </p:txBody>
      </p:sp>
      <p:sp>
        <p:nvSpPr>
          <p:cNvPr id="5" name="TextBox 4">
            <a:extLst>
              <a:ext uri="{FF2B5EF4-FFF2-40B4-BE49-F238E27FC236}">
                <a16:creationId xmlns:a16="http://schemas.microsoft.com/office/drawing/2014/main" id="{92907550-3236-4397-B822-9D4838C09913}"/>
              </a:ext>
            </a:extLst>
          </p:cNvPr>
          <p:cNvSpPr txBox="1"/>
          <p:nvPr userDrawn="1"/>
        </p:nvSpPr>
        <p:spPr>
          <a:xfrm>
            <a:off x="159691" y="6571280"/>
            <a:ext cx="3297541" cy="230832"/>
          </a:xfrm>
          <a:prstGeom prst="rect">
            <a:avLst/>
          </a:prstGeom>
          <a:noFill/>
        </p:spPr>
        <p:txBody>
          <a:bodyPr wrap="square" rtlCol="0">
            <a:spAutoFit/>
          </a:bodyPr>
          <a:lstStyle/>
          <a:p>
            <a:r>
              <a:rPr lang="en-US" sz="900" dirty="0">
                <a:solidFill>
                  <a:schemeClr val="bg1">
                    <a:lumMod val="65000"/>
                  </a:schemeClr>
                </a:solidFill>
                <a:latin typeface="Source Sans Pro" panose="020B0503030403020204" pitchFamily="34" charset="77"/>
              </a:rPr>
              <a:t>© IAB Europe </a:t>
            </a:r>
          </a:p>
        </p:txBody>
      </p:sp>
    </p:spTree>
    <p:extLst>
      <p:ext uri="{BB962C8B-B14F-4D97-AF65-F5344CB8AC3E}">
        <p14:creationId xmlns:p14="http://schemas.microsoft.com/office/powerpoint/2010/main" val="1925031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21FAC2AD-158A-4228-B25D-2506B9C31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072979" cy="6866731"/>
          </a:xfrm>
          <a:prstGeom prst="rect">
            <a:avLst/>
          </a:prstGeom>
        </p:spPr>
      </p:pic>
      <p:pic>
        <p:nvPicPr>
          <p:cNvPr id="8" name="Picture 7" descr="A close up of a logo&#10;&#10;Description automatically generated">
            <a:extLst>
              <a:ext uri="{FF2B5EF4-FFF2-40B4-BE49-F238E27FC236}">
                <a16:creationId xmlns:a16="http://schemas.microsoft.com/office/drawing/2014/main" id="{929AE021-E279-484C-96B7-72103EB057F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423" t="27566" r="20661" b="28373"/>
          <a:stretch/>
        </p:blipFill>
        <p:spPr>
          <a:xfrm>
            <a:off x="9507364" y="124288"/>
            <a:ext cx="2353203" cy="122342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19EB9D28-58B6-4CF6-9929-929270DEC9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596" y="4348896"/>
            <a:ext cx="3219844" cy="2276286"/>
          </a:xfrm>
          <a:prstGeom prst="rect">
            <a:avLst/>
          </a:prstGeom>
        </p:spPr>
      </p:pic>
      <p:sp>
        <p:nvSpPr>
          <p:cNvPr id="13" name="TextBox 12">
            <a:extLst>
              <a:ext uri="{FF2B5EF4-FFF2-40B4-BE49-F238E27FC236}">
                <a16:creationId xmlns:a16="http://schemas.microsoft.com/office/drawing/2014/main" id="{F1CA5E89-07B9-40FA-BCF7-307260AEA58B}"/>
              </a:ext>
            </a:extLst>
          </p:cNvPr>
          <p:cNvSpPr txBox="1"/>
          <p:nvPr userDrawn="1"/>
        </p:nvSpPr>
        <p:spPr>
          <a:xfrm>
            <a:off x="6578353" y="2905780"/>
            <a:ext cx="4989251" cy="523220"/>
          </a:xfrm>
          <a:prstGeom prst="rect">
            <a:avLst/>
          </a:prstGeom>
          <a:noFill/>
        </p:spPr>
        <p:txBody>
          <a:bodyPr wrap="square" rtlCol="0">
            <a:spAutoFit/>
          </a:bodyPr>
          <a:lstStyle/>
          <a:p>
            <a:r>
              <a:rPr lang="en-GB" sz="2800" dirty="0">
                <a:solidFill>
                  <a:srgbClr val="21325E"/>
                </a:solidFill>
                <a:latin typeface="Futura bk"/>
              </a:rPr>
              <a:t>SECTION TITLE</a:t>
            </a:r>
          </a:p>
        </p:txBody>
      </p:sp>
    </p:spTree>
    <p:extLst>
      <p:ext uri="{BB962C8B-B14F-4D97-AF65-F5344CB8AC3E}">
        <p14:creationId xmlns:p14="http://schemas.microsoft.com/office/powerpoint/2010/main" val="3005917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84EF9-68E0-449F-AF52-61A6CEC60E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3E0271-A8EC-4E49-94D1-DF2136A799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0E441-C4BA-4F27-ACED-9D6EDB24B78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B65D1F1F-0C3B-4D52-85FE-34A9353310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B76EAF-F9A8-4BDB-953F-14D9481E483A}"/>
              </a:ext>
            </a:extLst>
          </p:cNvPr>
          <p:cNvSpPr>
            <a:spLocks noGrp="1"/>
          </p:cNvSpPr>
          <p:nvPr>
            <p:ph type="sldNum" sz="quarter" idx="12"/>
          </p:nvPr>
        </p:nvSpPr>
        <p:spPr/>
        <p:txBody>
          <a:bodyPr/>
          <a:lstStyle/>
          <a:p>
            <a:fld id="{B9609AB8-C508-43E5-A03A-4AF9BDEA7C10}" type="slidenum">
              <a:rPr lang="en-GB" smtClean="0"/>
              <a:t>‹#›</a:t>
            </a:fld>
            <a:endParaRPr lang="en-GB"/>
          </a:p>
        </p:txBody>
      </p:sp>
    </p:spTree>
    <p:extLst>
      <p:ext uri="{BB962C8B-B14F-4D97-AF65-F5344CB8AC3E}">
        <p14:creationId xmlns:p14="http://schemas.microsoft.com/office/powerpoint/2010/main" val="3408181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70EA-3E23-4B56-A400-790E86D9A2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A154FC-9542-4847-8BC1-CE7176E93E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2DC2FC-152F-4EE6-81AF-5162FF7363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ADD055-A2A7-4B7E-86CF-E9FF1F51B32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D082451-F6B0-4CC2-8BF3-EFD1DA1646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88F06A-1040-4865-99D9-52DA2A8B8ECD}"/>
              </a:ext>
            </a:extLst>
          </p:cNvPr>
          <p:cNvSpPr>
            <a:spLocks noGrp="1"/>
          </p:cNvSpPr>
          <p:nvPr>
            <p:ph type="sldNum" sz="quarter" idx="12"/>
          </p:nvPr>
        </p:nvSpPr>
        <p:spPr/>
        <p:txBody>
          <a:bodyPr/>
          <a:lstStyle/>
          <a:p>
            <a:fld id="{B9609AB8-C508-43E5-A03A-4AF9BDEA7C10}" type="slidenum">
              <a:rPr lang="en-GB" smtClean="0"/>
              <a:t>‹#›</a:t>
            </a:fld>
            <a:endParaRPr lang="en-GB"/>
          </a:p>
        </p:txBody>
      </p:sp>
    </p:spTree>
    <p:extLst>
      <p:ext uri="{BB962C8B-B14F-4D97-AF65-F5344CB8AC3E}">
        <p14:creationId xmlns:p14="http://schemas.microsoft.com/office/powerpoint/2010/main" val="20046554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53C5-80C3-4A47-8640-8BCDFB61F8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C9031A-3009-4F12-BE59-7B5E8BB8A0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70F71-A4A5-42EE-AD53-3858B2E670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6ADD33-80DC-433D-A82E-2D53C59BE9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8ACA12-1697-4D7E-B200-5305EDC8B1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E557A0-03F7-485F-88F6-EEF395C69696}"/>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92181578-C0F3-4986-AAA5-CFF258DFDA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E4412B-4A16-420F-B606-6981C529BEB0}"/>
              </a:ext>
            </a:extLst>
          </p:cNvPr>
          <p:cNvSpPr>
            <a:spLocks noGrp="1"/>
          </p:cNvSpPr>
          <p:nvPr>
            <p:ph type="sldNum" sz="quarter" idx="12"/>
          </p:nvPr>
        </p:nvSpPr>
        <p:spPr/>
        <p:txBody>
          <a:bodyPr/>
          <a:lstStyle/>
          <a:p>
            <a:fld id="{B9609AB8-C508-43E5-A03A-4AF9BDEA7C10}" type="slidenum">
              <a:rPr lang="en-GB" smtClean="0"/>
              <a:t>‹#›</a:t>
            </a:fld>
            <a:endParaRPr lang="en-GB"/>
          </a:p>
        </p:txBody>
      </p:sp>
    </p:spTree>
    <p:extLst>
      <p:ext uri="{BB962C8B-B14F-4D97-AF65-F5344CB8AC3E}">
        <p14:creationId xmlns:p14="http://schemas.microsoft.com/office/powerpoint/2010/main" val="1110730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031F-8869-4A6D-AC15-74DEDCCBC4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D496AE-5A92-4531-91C8-A538569AB22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82458EC-B542-4833-A02F-FB2AC7B61B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1A72B6-47F7-49DB-A8EE-68CCAEC893E9}"/>
              </a:ext>
            </a:extLst>
          </p:cNvPr>
          <p:cNvSpPr>
            <a:spLocks noGrp="1"/>
          </p:cNvSpPr>
          <p:nvPr>
            <p:ph type="sldNum" sz="quarter" idx="12"/>
          </p:nvPr>
        </p:nvSpPr>
        <p:spPr/>
        <p:txBody>
          <a:bodyPr/>
          <a:lstStyle/>
          <a:p>
            <a:fld id="{B9609AB8-C508-43E5-A03A-4AF9BDEA7C10}" type="slidenum">
              <a:rPr lang="en-GB" smtClean="0"/>
              <a:t>‹#›</a:t>
            </a:fld>
            <a:endParaRPr lang="en-GB"/>
          </a:p>
        </p:txBody>
      </p:sp>
    </p:spTree>
    <p:extLst>
      <p:ext uri="{BB962C8B-B14F-4D97-AF65-F5344CB8AC3E}">
        <p14:creationId xmlns:p14="http://schemas.microsoft.com/office/powerpoint/2010/main" val="73438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7EE44B-7CBE-4AB6-8458-45B352C7084E}"/>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4ADD395C-6E4D-4BB9-BA87-948DE77EEE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2A4554-C7F2-476B-B6F7-57F540806890}"/>
              </a:ext>
            </a:extLst>
          </p:cNvPr>
          <p:cNvSpPr>
            <a:spLocks noGrp="1"/>
          </p:cNvSpPr>
          <p:nvPr>
            <p:ph type="sldNum" sz="quarter" idx="12"/>
          </p:nvPr>
        </p:nvSpPr>
        <p:spPr/>
        <p:txBody>
          <a:bodyPr/>
          <a:lstStyle/>
          <a:p>
            <a:fld id="{B9609AB8-C508-43E5-A03A-4AF9BDEA7C10}" type="slidenum">
              <a:rPr lang="en-GB" smtClean="0"/>
              <a:t>‹#›</a:t>
            </a:fld>
            <a:endParaRPr lang="en-GB"/>
          </a:p>
        </p:txBody>
      </p:sp>
    </p:spTree>
    <p:extLst>
      <p:ext uri="{BB962C8B-B14F-4D97-AF65-F5344CB8AC3E}">
        <p14:creationId xmlns:p14="http://schemas.microsoft.com/office/powerpoint/2010/main" val="590414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62C0-89C6-4307-B79D-8D071282B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2751A7-95A2-42E1-B269-8A026E65D8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A5F25C-E188-4DE2-A2DF-DDE098EAAB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B9983-1263-4847-9236-EA035E32EA4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A4987E0-D07D-4225-B554-E71AFBF53A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462203-5FD9-4078-9240-8B87B67FF6A6}"/>
              </a:ext>
            </a:extLst>
          </p:cNvPr>
          <p:cNvSpPr>
            <a:spLocks noGrp="1"/>
          </p:cNvSpPr>
          <p:nvPr>
            <p:ph type="sldNum" sz="quarter" idx="12"/>
          </p:nvPr>
        </p:nvSpPr>
        <p:spPr/>
        <p:txBody>
          <a:bodyPr/>
          <a:lstStyle/>
          <a:p>
            <a:fld id="{B9609AB8-C508-43E5-A03A-4AF9BDEA7C10}" type="slidenum">
              <a:rPr lang="en-GB" smtClean="0"/>
              <a:t>‹#›</a:t>
            </a:fld>
            <a:endParaRPr lang="en-GB"/>
          </a:p>
        </p:txBody>
      </p:sp>
    </p:spTree>
    <p:extLst>
      <p:ext uri="{BB962C8B-B14F-4D97-AF65-F5344CB8AC3E}">
        <p14:creationId xmlns:p14="http://schemas.microsoft.com/office/powerpoint/2010/main" val="1313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1">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D9D7602D-0DD4-4453-BDF6-579ADA7C45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5557" y="0"/>
            <a:ext cx="8676443" cy="6868430"/>
          </a:xfrm>
          <a:prstGeom prst="rect">
            <a:avLst/>
          </a:prstGeom>
        </p:spPr>
      </p:pic>
      <p:sp>
        <p:nvSpPr>
          <p:cNvPr id="2" name="TextBox 1">
            <a:extLst>
              <a:ext uri="{FF2B5EF4-FFF2-40B4-BE49-F238E27FC236}">
                <a16:creationId xmlns:a16="http://schemas.microsoft.com/office/drawing/2014/main" id="{03BD6CFD-2775-4831-8390-8BFBC773DF23}"/>
              </a:ext>
            </a:extLst>
          </p:cNvPr>
          <p:cNvSpPr txBox="1"/>
          <p:nvPr userDrawn="1"/>
        </p:nvSpPr>
        <p:spPr>
          <a:xfrm>
            <a:off x="407752" y="2816996"/>
            <a:ext cx="4989251" cy="523220"/>
          </a:xfrm>
          <a:prstGeom prst="rect">
            <a:avLst/>
          </a:prstGeom>
          <a:noFill/>
        </p:spPr>
        <p:txBody>
          <a:bodyPr wrap="square" rtlCol="0">
            <a:spAutoFit/>
          </a:bodyPr>
          <a:lstStyle/>
          <a:p>
            <a:r>
              <a:rPr lang="en-GB" sz="2800" dirty="0">
                <a:solidFill>
                  <a:srgbClr val="21325E"/>
                </a:solidFill>
                <a:latin typeface="Futura bk"/>
              </a:rPr>
              <a:t>SECTION TITLE</a:t>
            </a:r>
          </a:p>
        </p:txBody>
      </p:sp>
      <p:sp>
        <p:nvSpPr>
          <p:cNvPr id="5" name="TextBox 4">
            <a:extLst>
              <a:ext uri="{FF2B5EF4-FFF2-40B4-BE49-F238E27FC236}">
                <a16:creationId xmlns:a16="http://schemas.microsoft.com/office/drawing/2014/main" id="{92907550-3236-4397-B822-9D4838C09913}"/>
              </a:ext>
            </a:extLst>
          </p:cNvPr>
          <p:cNvSpPr txBox="1"/>
          <p:nvPr userDrawn="1"/>
        </p:nvSpPr>
        <p:spPr>
          <a:xfrm>
            <a:off x="159691" y="6571280"/>
            <a:ext cx="3297541" cy="230832"/>
          </a:xfrm>
          <a:prstGeom prst="rect">
            <a:avLst/>
          </a:prstGeom>
          <a:noFill/>
        </p:spPr>
        <p:txBody>
          <a:bodyPr wrap="square" rtlCol="0">
            <a:spAutoFit/>
          </a:bodyPr>
          <a:lstStyle/>
          <a:p>
            <a:r>
              <a:rPr lang="en-US" sz="900" dirty="0">
                <a:solidFill>
                  <a:schemeClr val="bg1">
                    <a:lumMod val="65000"/>
                  </a:schemeClr>
                </a:solidFill>
                <a:latin typeface="Source Sans Pro" panose="020B0503030403020204" pitchFamily="34" charset="77"/>
              </a:rPr>
              <a:t>© IAB Europe </a:t>
            </a:r>
          </a:p>
        </p:txBody>
      </p:sp>
    </p:spTree>
    <p:extLst>
      <p:ext uri="{BB962C8B-B14F-4D97-AF65-F5344CB8AC3E}">
        <p14:creationId xmlns:p14="http://schemas.microsoft.com/office/powerpoint/2010/main" val="23405006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18EA-8FB5-4741-AD3E-4501D9E0CB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BE2959-3C90-4C0C-B543-3760A9A9FB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803E74-C551-4D25-8EEE-464AAA92C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D1B374-DCE4-4A42-B379-532F968E84A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83B8504-AC48-42BC-A16E-171F9C996C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483327-D641-42D7-8536-3916F73C5A14}"/>
              </a:ext>
            </a:extLst>
          </p:cNvPr>
          <p:cNvSpPr>
            <a:spLocks noGrp="1"/>
          </p:cNvSpPr>
          <p:nvPr>
            <p:ph type="sldNum" sz="quarter" idx="12"/>
          </p:nvPr>
        </p:nvSpPr>
        <p:spPr/>
        <p:txBody>
          <a:bodyPr/>
          <a:lstStyle/>
          <a:p>
            <a:fld id="{B9609AB8-C508-43E5-A03A-4AF9BDEA7C10}" type="slidenum">
              <a:rPr lang="en-GB" smtClean="0"/>
              <a:t>‹#›</a:t>
            </a:fld>
            <a:endParaRPr lang="en-GB"/>
          </a:p>
        </p:txBody>
      </p:sp>
    </p:spTree>
    <p:extLst>
      <p:ext uri="{BB962C8B-B14F-4D97-AF65-F5344CB8AC3E}">
        <p14:creationId xmlns:p14="http://schemas.microsoft.com/office/powerpoint/2010/main" val="3084065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72578-B7DE-443E-B317-C1BC71AEF70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935216-AEA9-4D41-92EB-A30E6B8752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7BCA49-8498-4D81-B1D8-43C1D9D99DC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6D7DA73-C7C6-4001-806C-AC2B7198C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CECA02-147F-4E1E-86C3-197D0D8CCC44}"/>
              </a:ext>
            </a:extLst>
          </p:cNvPr>
          <p:cNvSpPr>
            <a:spLocks noGrp="1"/>
          </p:cNvSpPr>
          <p:nvPr>
            <p:ph type="sldNum" sz="quarter" idx="12"/>
          </p:nvPr>
        </p:nvSpPr>
        <p:spPr/>
        <p:txBody>
          <a:bodyPr/>
          <a:lstStyle/>
          <a:p>
            <a:fld id="{B9609AB8-C508-43E5-A03A-4AF9BDEA7C10}" type="slidenum">
              <a:rPr lang="en-GB" smtClean="0"/>
              <a:t>‹#›</a:t>
            </a:fld>
            <a:endParaRPr lang="en-GB"/>
          </a:p>
        </p:txBody>
      </p:sp>
    </p:spTree>
    <p:extLst>
      <p:ext uri="{BB962C8B-B14F-4D97-AF65-F5344CB8AC3E}">
        <p14:creationId xmlns:p14="http://schemas.microsoft.com/office/powerpoint/2010/main" val="41654053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2C34FF-8ED9-4BF9-878E-2E333B4E29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034E28-128E-4B80-A602-656BC10A4D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C8B233-4BD8-41DD-BDBF-23B9B43BCF6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87A0FD7-187C-4435-B8DD-E202BFD0E7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F03944-622A-4895-ADFE-CDE04C7BCC85}"/>
              </a:ext>
            </a:extLst>
          </p:cNvPr>
          <p:cNvSpPr>
            <a:spLocks noGrp="1"/>
          </p:cNvSpPr>
          <p:nvPr>
            <p:ph type="sldNum" sz="quarter" idx="12"/>
          </p:nvPr>
        </p:nvSpPr>
        <p:spPr/>
        <p:txBody>
          <a:bodyPr/>
          <a:lstStyle/>
          <a:p>
            <a:fld id="{B9609AB8-C508-43E5-A03A-4AF9BDEA7C10}" type="slidenum">
              <a:rPr lang="en-GB" smtClean="0"/>
              <a:t>‹#›</a:t>
            </a:fld>
            <a:endParaRPr lang="en-GB"/>
          </a:p>
        </p:txBody>
      </p:sp>
    </p:spTree>
    <p:extLst>
      <p:ext uri="{BB962C8B-B14F-4D97-AF65-F5344CB8AC3E}">
        <p14:creationId xmlns:p14="http://schemas.microsoft.com/office/powerpoint/2010/main" val="3454647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Title and Content_Blue">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B79B7CE1-A44E-194D-9E2E-AF0F77EEA789}"/>
              </a:ext>
            </a:extLst>
          </p:cNvPr>
          <p:cNvSpPr>
            <a:spLocks noGrp="1"/>
          </p:cNvSpPr>
          <p:nvPr>
            <p:ph idx="1"/>
          </p:nvPr>
        </p:nvSpPr>
        <p:spPr>
          <a:xfrm>
            <a:off x="542925" y="1682747"/>
            <a:ext cx="10810875" cy="4097274"/>
          </a:xfrm>
        </p:spPr>
        <p:txBody>
          <a:bodyPr/>
          <a:lstStyle>
            <a:lvl1pPr>
              <a:defRPr>
                <a:latin typeface="Source Sans Pro" panose="020B0503030403020204" pitchFamily="34" charset="77"/>
              </a:defRPr>
            </a:lvl1pPr>
            <a:lvl2pPr>
              <a:defRPr>
                <a:latin typeface="Source Sans Pro" panose="020B0503030403020204" pitchFamily="34" charset="77"/>
              </a:defRPr>
            </a:lvl2pPr>
            <a:lvl3pPr>
              <a:defRPr>
                <a:latin typeface="Source Sans Pro" panose="020B0503030403020204" pitchFamily="34" charset="77"/>
              </a:defRPr>
            </a:lvl3pPr>
            <a:lvl4pPr>
              <a:defRPr>
                <a:latin typeface="Source Sans Pro" panose="020B0503030403020204" pitchFamily="34" charset="77"/>
              </a:defRPr>
            </a:lvl4pPr>
            <a:lvl5pPr>
              <a:defRPr>
                <a:latin typeface="Source Sans Pro" panose="020B05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6174233-7FE1-DD42-AD64-AADDAB42A7F0}"/>
              </a:ext>
            </a:extLst>
          </p:cNvPr>
          <p:cNvPicPr>
            <a:picLocks noChangeAspect="1"/>
          </p:cNvPicPr>
          <p:nvPr userDrawn="1"/>
        </p:nvPicPr>
        <p:blipFill rotWithShape="1">
          <a:blip r:embed="rId2">
            <a:duotone>
              <a:schemeClr val="accent1">
                <a:shade val="45000"/>
                <a:satMod val="135000"/>
              </a:schemeClr>
              <a:prstClr val="white"/>
            </a:duotone>
          </a:blip>
          <a:srcRect l="7260" t="42415" b="44685"/>
          <a:stretch/>
        </p:blipFill>
        <p:spPr>
          <a:xfrm rot="5400000">
            <a:off x="-3548067" y="3466863"/>
            <a:ext cx="7559676" cy="625956"/>
          </a:xfrm>
          <a:prstGeom prst="rect">
            <a:avLst/>
          </a:prstGeom>
        </p:spPr>
      </p:pic>
      <p:sp>
        <p:nvSpPr>
          <p:cNvPr id="9" name="Rectangle 8">
            <a:extLst>
              <a:ext uri="{FF2B5EF4-FFF2-40B4-BE49-F238E27FC236}">
                <a16:creationId xmlns:a16="http://schemas.microsoft.com/office/drawing/2014/main" id="{E5ED8431-E81C-4C4C-BE08-8C1873BA19E6}"/>
              </a:ext>
            </a:extLst>
          </p:cNvPr>
          <p:cNvSpPr/>
          <p:nvPr userDrawn="1"/>
        </p:nvSpPr>
        <p:spPr>
          <a:xfrm>
            <a:off x="-85068" y="0"/>
            <a:ext cx="614503" cy="7559675"/>
          </a:xfrm>
          <a:prstGeom prst="rect">
            <a:avLst/>
          </a:prstGeom>
          <a:solidFill>
            <a:srgbClr val="1356AA">
              <a:alpha val="2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66"/>
          </a:p>
        </p:txBody>
      </p:sp>
      <p:pic>
        <p:nvPicPr>
          <p:cNvPr id="13" name="Picture 12">
            <a:extLst>
              <a:ext uri="{FF2B5EF4-FFF2-40B4-BE49-F238E27FC236}">
                <a16:creationId xmlns:a16="http://schemas.microsoft.com/office/drawing/2014/main" id="{C0A3427A-3B6B-DA44-91A1-5C85AF7550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4239" y="6077232"/>
            <a:ext cx="701235" cy="701235"/>
          </a:xfrm>
          <a:prstGeom prst="rect">
            <a:avLst/>
          </a:prstGeom>
        </p:spPr>
      </p:pic>
      <p:sp>
        <p:nvSpPr>
          <p:cNvPr id="14" name="Title 1">
            <a:extLst>
              <a:ext uri="{FF2B5EF4-FFF2-40B4-BE49-F238E27FC236}">
                <a16:creationId xmlns:a16="http://schemas.microsoft.com/office/drawing/2014/main" id="{F6795816-0B44-E44F-9F06-4E14813D5E10}"/>
              </a:ext>
            </a:extLst>
          </p:cNvPr>
          <p:cNvSpPr>
            <a:spLocks noGrp="1"/>
          </p:cNvSpPr>
          <p:nvPr>
            <p:ph type="title"/>
          </p:nvPr>
        </p:nvSpPr>
        <p:spPr>
          <a:xfrm>
            <a:off x="785813" y="236535"/>
            <a:ext cx="10567987" cy="1136327"/>
          </a:xfrm>
        </p:spPr>
        <p:txBody>
          <a:bodyPr>
            <a:normAutofit/>
          </a:bodyPr>
          <a:lstStyle>
            <a:lvl1pPr>
              <a:defRPr sz="4000">
                <a:solidFill>
                  <a:srgbClr val="FF6C04"/>
                </a:solidFill>
                <a:latin typeface="Futura Bk Book" panose="020B0502020204020303" pitchFamily="34" charset="0"/>
              </a:defRPr>
            </a:lvl1pPr>
          </a:lstStyle>
          <a:p>
            <a:r>
              <a:rPr lang="en-US" dirty="0"/>
              <a:t>Click to edit Master title style</a:t>
            </a:r>
          </a:p>
        </p:txBody>
      </p:sp>
      <p:sp>
        <p:nvSpPr>
          <p:cNvPr id="21" name="TextBox 20">
            <a:extLst>
              <a:ext uri="{FF2B5EF4-FFF2-40B4-BE49-F238E27FC236}">
                <a16:creationId xmlns:a16="http://schemas.microsoft.com/office/drawing/2014/main" id="{F128AB58-459E-8341-BB90-A8C0150AB2F0}"/>
              </a:ext>
            </a:extLst>
          </p:cNvPr>
          <p:cNvSpPr txBox="1"/>
          <p:nvPr userDrawn="1"/>
        </p:nvSpPr>
        <p:spPr>
          <a:xfrm rot="16200000">
            <a:off x="-2608152" y="7806991"/>
            <a:ext cx="5646575"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1400" b="0" i="0" dirty="0">
                <a:solidFill>
                  <a:schemeClr val="bg1"/>
                </a:solidFill>
                <a:effectLst/>
                <a:latin typeface="Futura Medium" panose="020B0602020204020303" pitchFamily="34" charset="-79"/>
                <a:cs typeface="Futura Medium" panose="020B0602020204020303" pitchFamily="34" charset="-79"/>
              </a:rPr>
              <a:t>#</a:t>
            </a:r>
            <a:r>
              <a:rPr lang="en-US" sz="1400" b="0" i="0" dirty="0" err="1">
                <a:solidFill>
                  <a:schemeClr val="bg1"/>
                </a:solidFill>
                <a:effectLst/>
                <a:latin typeface="Futura Medium" panose="020B0602020204020303" pitchFamily="34" charset="-79"/>
                <a:cs typeface="Futura Medium" panose="020B0602020204020303" pitchFamily="34" charset="-79"/>
              </a:rPr>
              <a:t>adexbenchmark</a:t>
            </a:r>
            <a:endParaRPr lang="en-US" sz="1400" b="0" i="0" dirty="0">
              <a:solidFill>
                <a:schemeClr val="bg1"/>
              </a:solidFill>
              <a:effectLst/>
              <a:latin typeface="Futura Medium" panose="020B0602020204020303" pitchFamily="34" charset="-79"/>
              <a:cs typeface="Futura Medium" panose="020B0602020204020303" pitchFamily="34" charset="-79"/>
            </a:endParaRPr>
          </a:p>
        </p:txBody>
      </p:sp>
      <p:sp>
        <p:nvSpPr>
          <p:cNvPr id="22" name="Triangle 21">
            <a:extLst>
              <a:ext uri="{FF2B5EF4-FFF2-40B4-BE49-F238E27FC236}">
                <a16:creationId xmlns:a16="http://schemas.microsoft.com/office/drawing/2014/main" id="{0C02CA05-4DCA-A14A-A3CB-4581AED8CD9F}"/>
              </a:ext>
            </a:extLst>
          </p:cNvPr>
          <p:cNvSpPr/>
          <p:nvPr userDrawn="1"/>
        </p:nvSpPr>
        <p:spPr>
          <a:xfrm rot="21025243" flipV="1">
            <a:off x="60495" y="107107"/>
            <a:ext cx="415711" cy="266789"/>
          </a:xfrm>
          <a:prstGeom prst="triangle">
            <a:avLst>
              <a:gd name="adj" fmla="val 39675"/>
            </a:avLst>
          </a:prstGeom>
          <a:no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66"/>
          </a:p>
        </p:txBody>
      </p:sp>
      <p:pic>
        <p:nvPicPr>
          <p:cNvPr id="3" name="Picture 2" descr="A close up of a sign&#10;&#10;Description automatically generated">
            <a:extLst>
              <a:ext uri="{FF2B5EF4-FFF2-40B4-BE49-F238E27FC236}">
                <a16:creationId xmlns:a16="http://schemas.microsoft.com/office/drawing/2014/main" id="{284147DF-F60C-2845-87D6-B9C347654D81}"/>
              </a:ext>
            </a:extLst>
          </p:cNvPr>
          <p:cNvPicPr>
            <a:picLocks noChangeAspect="1"/>
          </p:cNvPicPr>
          <p:nvPr userDrawn="1"/>
        </p:nvPicPr>
        <p:blipFill>
          <a:blip r:embed="rId4"/>
          <a:stretch>
            <a:fillRect/>
          </a:stretch>
        </p:blipFill>
        <p:spPr>
          <a:xfrm>
            <a:off x="10980813" y="6114620"/>
            <a:ext cx="1086404" cy="579415"/>
          </a:xfrm>
          <a:prstGeom prst="rect">
            <a:avLst/>
          </a:prstGeom>
        </p:spPr>
      </p:pic>
      <p:pic>
        <p:nvPicPr>
          <p:cNvPr id="4" name="Picture 3">
            <a:extLst>
              <a:ext uri="{FF2B5EF4-FFF2-40B4-BE49-F238E27FC236}">
                <a16:creationId xmlns:a16="http://schemas.microsoft.com/office/drawing/2014/main" id="{0BF2D1B3-7E41-C648-B951-0BD237213133}"/>
              </a:ext>
            </a:extLst>
          </p:cNvPr>
          <p:cNvPicPr>
            <a:picLocks noChangeAspect="1"/>
          </p:cNvPicPr>
          <p:nvPr userDrawn="1"/>
        </p:nvPicPr>
        <p:blipFill>
          <a:blip r:embed="rId5"/>
          <a:stretch>
            <a:fillRect/>
          </a:stretch>
        </p:blipFill>
        <p:spPr>
          <a:xfrm>
            <a:off x="1378486" y="6267654"/>
            <a:ext cx="1242917" cy="529652"/>
          </a:xfrm>
          <a:prstGeom prst="rect">
            <a:avLst/>
          </a:prstGeom>
        </p:spPr>
      </p:pic>
    </p:spTree>
    <p:extLst>
      <p:ext uri="{BB962C8B-B14F-4D97-AF65-F5344CB8AC3E}">
        <p14:creationId xmlns:p14="http://schemas.microsoft.com/office/powerpoint/2010/main" val="210983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21FAC2AD-158A-4228-B25D-2506B9C312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9072979" cy="686673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19EB9D28-58B6-4CF6-9929-929270DEC9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596" y="4348896"/>
            <a:ext cx="3219844" cy="2276286"/>
          </a:xfrm>
          <a:prstGeom prst="rect">
            <a:avLst/>
          </a:prstGeom>
        </p:spPr>
      </p:pic>
      <p:sp>
        <p:nvSpPr>
          <p:cNvPr id="13" name="TextBox 12">
            <a:extLst>
              <a:ext uri="{FF2B5EF4-FFF2-40B4-BE49-F238E27FC236}">
                <a16:creationId xmlns:a16="http://schemas.microsoft.com/office/drawing/2014/main" id="{F1CA5E89-07B9-40FA-BCF7-307260AEA58B}"/>
              </a:ext>
            </a:extLst>
          </p:cNvPr>
          <p:cNvSpPr txBox="1"/>
          <p:nvPr userDrawn="1"/>
        </p:nvSpPr>
        <p:spPr>
          <a:xfrm>
            <a:off x="6578353" y="2905780"/>
            <a:ext cx="4989251" cy="523220"/>
          </a:xfrm>
          <a:prstGeom prst="rect">
            <a:avLst/>
          </a:prstGeom>
          <a:noFill/>
        </p:spPr>
        <p:txBody>
          <a:bodyPr wrap="square" rtlCol="0">
            <a:spAutoFit/>
          </a:bodyPr>
          <a:lstStyle/>
          <a:p>
            <a:r>
              <a:rPr lang="en-GB" sz="2800" dirty="0">
                <a:solidFill>
                  <a:srgbClr val="21325E"/>
                </a:solidFill>
                <a:latin typeface="Futura bk"/>
              </a:rPr>
              <a:t>SECTION TITLE</a:t>
            </a:r>
          </a:p>
        </p:txBody>
      </p:sp>
    </p:spTree>
    <p:extLst>
      <p:ext uri="{BB962C8B-B14F-4D97-AF65-F5344CB8AC3E}">
        <p14:creationId xmlns:p14="http://schemas.microsoft.com/office/powerpoint/2010/main" val="140506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84EF9-68E0-449F-AF52-61A6CEC60E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3E0271-A8EC-4E49-94D1-DF2136A799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0E441-C4BA-4F27-ACED-9D6EDB24B78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B65D1F1F-0C3B-4D52-85FE-34A9353310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B76EAF-F9A8-4BDB-953F-14D9481E483A}"/>
              </a:ext>
            </a:extLst>
          </p:cNvPr>
          <p:cNvSpPr>
            <a:spLocks noGrp="1"/>
          </p:cNvSpPr>
          <p:nvPr>
            <p:ph type="sldNum" sz="quarter" idx="12"/>
          </p:nvPr>
        </p:nvSpPr>
        <p:spPr/>
        <p:txBody>
          <a:bodyPr/>
          <a:lstStyle/>
          <a:p>
            <a:fld id="{B9609AB8-C508-43E5-A03A-4AF9BDEA7C10}" type="slidenum">
              <a:rPr lang="en-GB" smtClean="0"/>
              <a:t>‹#›</a:t>
            </a:fld>
            <a:endParaRPr lang="en-GB"/>
          </a:p>
        </p:txBody>
      </p:sp>
    </p:spTree>
    <p:extLst>
      <p:ext uri="{BB962C8B-B14F-4D97-AF65-F5344CB8AC3E}">
        <p14:creationId xmlns:p14="http://schemas.microsoft.com/office/powerpoint/2010/main" val="96504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70EA-3E23-4B56-A400-790E86D9A2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A154FC-9542-4847-8BC1-CE7176E93E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2DC2FC-152F-4EE6-81AF-5162FF7363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ADD055-A2A7-4B7E-86CF-E9FF1F51B32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7D082451-F6B0-4CC2-8BF3-EFD1DA1646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88F06A-1040-4865-99D9-52DA2A8B8ECD}"/>
              </a:ext>
            </a:extLst>
          </p:cNvPr>
          <p:cNvSpPr>
            <a:spLocks noGrp="1"/>
          </p:cNvSpPr>
          <p:nvPr>
            <p:ph type="sldNum" sz="quarter" idx="12"/>
          </p:nvPr>
        </p:nvSpPr>
        <p:spPr/>
        <p:txBody>
          <a:bodyPr/>
          <a:lstStyle/>
          <a:p>
            <a:fld id="{B9609AB8-C508-43E5-A03A-4AF9BDEA7C10}" type="slidenum">
              <a:rPr lang="en-GB" smtClean="0"/>
              <a:t>‹#›</a:t>
            </a:fld>
            <a:endParaRPr lang="en-GB"/>
          </a:p>
        </p:txBody>
      </p:sp>
    </p:spTree>
    <p:extLst>
      <p:ext uri="{BB962C8B-B14F-4D97-AF65-F5344CB8AC3E}">
        <p14:creationId xmlns:p14="http://schemas.microsoft.com/office/powerpoint/2010/main" val="3190627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53C5-80C3-4A47-8640-8BCDFB61F8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C9031A-3009-4F12-BE59-7B5E8BB8A0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70F71-A4A5-42EE-AD53-3858B2E670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6ADD33-80DC-433D-A82E-2D53C59BE9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8ACA12-1697-4D7E-B200-5305EDC8B1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E557A0-03F7-485F-88F6-EEF395C69696}"/>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92181578-C0F3-4986-AAA5-CFF258DFDA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E4412B-4A16-420F-B606-6981C529BEB0}"/>
              </a:ext>
            </a:extLst>
          </p:cNvPr>
          <p:cNvSpPr>
            <a:spLocks noGrp="1"/>
          </p:cNvSpPr>
          <p:nvPr>
            <p:ph type="sldNum" sz="quarter" idx="12"/>
          </p:nvPr>
        </p:nvSpPr>
        <p:spPr/>
        <p:txBody>
          <a:bodyPr/>
          <a:lstStyle/>
          <a:p>
            <a:fld id="{B9609AB8-C508-43E5-A03A-4AF9BDEA7C10}" type="slidenum">
              <a:rPr lang="en-GB" smtClean="0"/>
              <a:t>‹#›</a:t>
            </a:fld>
            <a:endParaRPr lang="en-GB"/>
          </a:p>
        </p:txBody>
      </p:sp>
    </p:spTree>
    <p:extLst>
      <p:ext uri="{BB962C8B-B14F-4D97-AF65-F5344CB8AC3E}">
        <p14:creationId xmlns:p14="http://schemas.microsoft.com/office/powerpoint/2010/main" val="283385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031F-8869-4A6D-AC15-74DEDCCBC4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D496AE-5A92-4531-91C8-A538569AB22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82458EC-B542-4833-A02F-FB2AC7B61B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1A72B6-47F7-49DB-A8EE-68CCAEC893E9}"/>
              </a:ext>
            </a:extLst>
          </p:cNvPr>
          <p:cNvSpPr>
            <a:spLocks noGrp="1"/>
          </p:cNvSpPr>
          <p:nvPr>
            <p:ph type="sldNum" sz="quarter" idx="12"/>
          </p:nvPr>
        </p:nvSpPr>
        <p:spPr/>
        <p:txBody>
          <a:bodyPr/>
          <a:lstStyle/>
          <a:p>
            <a:fld id="{B9609AB8-C508-43E5-A03A-4AF9BDEA7C10}" type="slidenum">
              <a:rPr lang="en-GB" smtClean="0"/>
              <a:t>‹#›</a:t>
            </a:fld>
            <a:endParaRPr lang="en-GB"/>
          </a:p>
        </p:txBody>
      </p:sp>
    </p:spTree>
    <p:extLst>
      <p:ext uri="{BB962C8B-B14F-4D97-AF65-F5344CB8AC3E}">
        <p14:creationId xmlns:p14="http://schemas.microsoft.com/office/powerpoint/2010/main" val="188742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A02AC5-2250-4DC4-8483-34E349C7E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74A4E1-5F26-4DCF-88CD-B3870092FA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16B4E4-E274-49C3-A41E-2D877B6AEE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C364D368-23AB-4710-80E1-F177836861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403CC0C-B87F-46EB-9252-2F1B0C987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09AB8-C508-43E5-A03A-4AF9BDEA7C10}" type="slidenum">
              <a:rPr lang="en-GB" smtClean="0"/>
              <a:t>‹#›</a:t>
            </a:fld>
            <a:endParaRPr lang="en-GB"/>
          </a:p>
        </p:txBody>
      </p:sp>
    </p:spTree>
    <p:extLst>
      <p:ext uri="{BB962C8B-B14F-4D97-AF65-F5344CB8AC3E}">
        <p14:creationId xmlns:p14="http://schemas.microsoft.com/office/powerpoint/2010/main" val="759679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BA7D1-937D-2A4F-89DC-2221315847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72A870A-ED62-E449-B96C-BFCF4BCB32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2CF984-1811-DA46-9C70-B1BA18D5B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74E46A0-BF06-C641-93DA-5982B402E9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5AB674-1AC6-BE46-BAF4-89F6B4CED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F924C-4B24-9F46-BDD0-774617197069}" type="slidenum">
              <a:t>‹#›</a:t>
            </a:fld>
            <a:endParaRPr lang="en-US"/>
          </a:p>
        </p:txBody>
      </p:sp>
    </p:spTree>
    <p:extLst>
      <p:ext uri="{BB962C8B-B14F-4D97-AF65-F5344CB8AC3E}">
        <p14:creationId xmlns:p14="http://schemas.microsoft.com/office/powerpoint/2010/main" val="388796148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A02AC5-2250-4DC4-8483-34E349C7E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74A4E1-5F26-4DCF-88CD-B3870092FA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16B4E4-E274-49C3-A41E-2D877B6AEE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C364D368-23AB-4710-80E1-F177836861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403CC0C-B87F-46EB-9252-2F1B0C987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09AB8-C508-43E5-A03A-4AF9BDEA7C10}" type="slidenum">
              <a:rPr lang="en-GB" smtClean="0"/>
              <a:t>‹#›</a:t>
            </a:fld>
            <a:endParaRPr lang="en-GB"/>
          </a:p>
        </p:txBody>
      </p:sp>
    </p:spTree>
    <p:extLst>
      <p:ext uri="{BB962C8B-B14F-4D97-AF65-F5344CB8AC3E}">
        <p14:creationId xmlns:p14="http://schemas.microsoft.com/office/powerpoint/2010/main" val="20594018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0.png"/><Relationship Id="rId2" Type="http://schemas.microsoft.com/office/2014/relationships/chartEx" Target="../charts/chartEx1.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3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xml"/><Relationship Id="rId5" Type="http://schemas.openxmlformats.org/officeDocument/2006/relationships/chart" Target="../charts/chart44.xml"/><Relationship Id="rId4" Type="http://schemas.openxmlformats.org/officeDocument/2006/relationships/chart" Target="../charts/char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mussard@iabeurope.eu" TargetMode="External"/><Relationship Id="rId2" Type="http://schemas.openxmlformats.org/officeDocument/2006/relationships/hyperlink" Target="mailto:danfknapp@gmail.com" TargetMode="External"/><Relationship Id="rId1" Type="http://schemas.openxmlformats.org/officeDocument/2006/relationships/slideLayout" Target="../slideLayouts/slideLayout33.xml"/><Relationship Id="rId4" Type="http://schemas.openxmlformats.org/officeDocument/2006/relationships/hyperlink" Target="mailto:Wakefield@iabeurope.e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E7A8C2-FFA7-1B45-AD00-417344D72FC3}"/>
              </a:ext>
            </a:extLst>
          </p:cNvPr>
          <p:cNvSpPr txBox="1"/>
          <p:nvPr/>
        </p:nvSpPr>
        <p:spPr>
          <a:xfrm>
            <a:off x="4289612" y="-564776"/>
            <a:ext cx="184731" cy="369332"/>
          </a:xfrm>
          <a:prstGeom prst="rect">
            <a:avLst/>
          </a:prstGeom>
          <a:noFill/>
        </p:spPr>
        <p:txBody>
          <a:bodyPr wrap="none" rtlCol="0">
            <a:spAutoFit/>
          </a:bodyPr>
          <a:lstStyle/>
          <a:p>
            <a:endParaRPr lang="en-US"/>
          </a:p>
        </p:txBody>
      </p:sp>
      <p:pic>
        <p:nvPicPr>
          <p:cNvPr id="6" name="Picture 5">
            <a:extLst>
              <a:ext uri="{FF2B5EF4-FFF2-40B4-BE49-F238E27FC236}">
                <a16:creationId xmlns:a16="http://schemas.microsoft.com/office/drawing/2014/main" id="{17DC0032-ABD1-4BC4-B555-5D45A151BA57}"/>
              </a:ext>
            </a:extLst>
          </p:cNvPr>
          <p:cNvPicPr>
            <a:picLocks noChangeAspect="1"/>
          </p:cNvPicPr>
          <p:nvPr/>
        </p:nvPicPr>
        <p:blipFill>
          <a:blip r:embed="rId2"/>
          <a:stretch>
            <a:fillRect/>
          </a:stretch>
        </p:blipFill>
        <p:spPr>
          <a:xfrm>
            <a:off x="10346815" y="6049467"/>
            <a:ext cx="1095375" cy="581025"/>
          </a:xfrm>
          <a:prstGeom prst="rect">
            <a:avLst/>
          </a:prstGeom>
        </p:spPr>
      </p:pic>
    </p:spTree>
    <p:extLst>
      <p:ext uri="{BB962C8B-B14F-4D97-AF65-F5344CB8AC3E}">
        <p14:creationId xmlns:p14="http://schemas.microsoft.com/office/powerpoint/2010/main" val="845346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B8E98-1FD6-404F-BA9C-82AA70189A3F}"/>
              </a:ext>
            </a:extLst>
          </p:cNvPr>
          <p:cNvSpPr>
            <a:spLocks noGrp="1"/>
          </p:cNvSpPr>
          <p:nvPr>
            <p:ph type="title"/>
          </p:nvPr>
        </p:nvSpPr>
        <p:spPr/>
        <p:txBody>
          <a:bodyPr>
            <a:normAutofit/>
          </a:bodyPr>
          <a:lstStyle/>
          <a:p>
            <a:r>
              <a:rPr lang="en-US" sz="2600"/>
              <a:t>Top 3 markets have over 50% share of total European digital ad spend</a:t>
            </a:r>
          </a:p>
        </p:txBody>
      </p:sp>
      <p:graphicFrame>
        <p:nvGraphicFramePr>
          <p:cNvPr id="4" name="Content Placeholder 3">
            <a:extLst>
              <a:ext uri="{FF2B5EF4-FFF2-40B4-BE49-F238E27FC236}">
                <a16:creationId xmlns:a16="http://schemas.microsoft.com/office/drawing/2014/main" id="{4D164032-CF99-D34D-B4CE-66DB159829D2}"/>
              </a:ext>
            </a:extLst>
          </p:cNvPr>
          <p:cNvGraphicFramePr>
            <a:graphicFrameLocks noGrp="1"/>
          </p:cNvGraphicFramePr>
          <p:nvPr>
            <p:ph idx="1"/>
            <p:extLst>
              <p:ext uri="{D42A27DB-BD31-4B8C-83A1-F6EECF244321}">
                <p14:modId xmlns:p14="http://schemas.microsoft.com/office/powerpoint/2010/main" val="3004612486"/>
              </p:ext>
            </p:extLst>
          </p:nvPr>
        </p:nvGraphicFramePr>
        <p:xfrm>
          <a:off x="243395" y="1825624"/>
          <a:ext cx="6945682" cy="45226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9E76F2CE-55BD-5E4E-B0A1-E88F05054F54}"/>
              </a:ext>
            </a:extLst>
          </p:cNvPr>
          <p:cNvGraphicFramePr>
            <a:graphicFrameLocks/>
          </p:cNvGraphicFramePr>
          <p:nvPr>
            <p:extLst>
              <p:ext uri="{D42A27DB-BD31-4B8C-83A1-F6EECF244321}">
                <p14:modId xmlns:p14="http://schemas.microsoft.com/office/powerpoint/2010/main" val="541069677"/>
              </p:ext>
            </p:extLst>
          </p:nvPr>
        </p:nvGraphicFramePr>
        <p:xfrm>
          <a:off x="7189077" y="1825623"/>
          <a:ext cx="4267199" cy="43513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958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6BD222-3273-DE46-B32C-9C6B15920D7D}"/>
              </a:ext>
            </a:extLst>
          </p:cNvPr>
          <p:cNvSpPr/>
          <p:nvPr/>
        </p:nvSpPr>
        <p:spPr>
          <a:xfrm>
            <a:off x="6400797" y="2005458"/>
            <a:ext cx="4953000" cy="1957311"/>
          </a:xfrm>
          <a:prstGeom prst="rect">
            <a:avLst/>
          </a:prstGeom>
          <a:solidFill>
            <a:schemeClr val="accent5">
              <a:lumMod val="40000"/>
              <a:lumOff val="60000"/>
              <a:alpha val="2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A73893-E6BD-F540-943F-0357D6FB5C71}"/>
              </a:ext>
            </a:extLst>
          </p:cNvPr>
          <p:cNvSpPr/>
          <p:nvPr/>
        </p:nvSpPr>
        <p:spPr>
          <a:xfrm>
            <a:off x="6400797" y="4262736"/>
            <a:ext cx="4953000" cy="1957311"/>
          </a:xfrm>
          <a:prstGeom prst="rect">
            <a:avLst/>
          </a:prstGeom>
          <a:solidFill>
            <a:schemeClr val="accent3">
              <a:lumMod val="40000"/>
              <a:lumOff val="60000"/>
              <a:alpha val="2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ABC03-73E7-554D-8CA5-343B37DDD01B}"/>
              </a:ext>
            </a:extLst>
          </p:cNvPr>
          <p:cNvSpPr>
            <a:spLocks noGrp="1"/>
          </p:cNvSpPr>
          <p:nvPr>
            <p:ph type="title"/>
          </p:nvPr>
        </p:nvSpPr>
        <p:spPr/>
        <p:txBody>
          <a:bodyPr/>
          <a:lstStyle/>
          <a:p>
            <a:r>
              <a:rPr lang="en-US"/>
              <a:t>Zoom-in reveals nuances in size between markets</a:t>
            </a:r>
          </a:p>
        </p:txBody>
      </p:sp>
      <p:sp>
        <p:nvSpPr>
          <p:cNvPr id="3" name="Rectangle 2">
            <a:extLst>
              <a:ext uri="{FF2B5EF4-FFF2-40B4-BE49-F238E27FC236}">
                <a16:creationId xmlns:a16="http://schemas.microsoft.com/office/drawing/2014/main" id="{A3158827-B5F9-E040-A95C-A1C91207BC1C}"/>
              </a:ext>
            </a:extLst>
          </p:cNvPr>
          <p:cNvSpPr/>
          <p:nvPr/>
        </p:nvSpPr>
        <p:spPr>
          <a:xfrm>
            <a:off x="2594344" y="4890977"/>
            <a:ext cx="1892596" cy="1329070"/>
          </a:xfrm>
          <a:prstGeom prst="rect">
            <a:avLst/>
          </a:prstGeom>
          <a:solidFill>
            <a:schemeClr val="accent5">
              <a:lumMod val="40000"/>
              <a:lumOff val="60000"/>
              <a:alpha val="2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B60E39-5E00-A942-82AC-C410391C89A5}"/>
              </a:ext>
            </a:extLst>
          </p:cNvPr>
          <p:cNvSpPr/>
          <p:nvPr/>
        </p:nvSpPr>
        <p:spPr>
          <a:xfrm>
            <a:off x="4486940" y="4890977"/>
            <a:ext cx="1488558" cy="1329070"/>
          </a:xfrm>
          <a:prstGeom prst="rect">
            <a:avLst/>
          </a:prstGeom>
          <a:solidFill>
            <a:schemeClr val="accent3">
              <a:lumMod val="40000"/>
              <a:lumOff val="60000"/>
              <a:alpha val="2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EAB0CEE-F982-EB47-BD98-C9B194C2757A}"/>
              </a:ext>
            </a:extLst>
          </p:cNvPr>
          <p:cNvCxnSpPr>
            <a:cxnSpLocks/>
            <a:stCxn id="3" idx="0"/>
          </p:cNvCxnSpPr>
          <p:nvPr/>
        </p:nvCxnSpPr>
        <p:spPr>
          <a:xfrm flipV="1">
            <a:off x="3540642" y="2005458"/>
            <a:ext cx="2860155" cy="288551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A9C6651-BE05-C147-BFB1-D937F695118D}"/>
              </a:ext>
            </a:extLst>
          </p:cNvPr>
          <p:cNvCxnSpPr>
            <a:cxnSpLocks/>
            <a:stCxn id="10" idx="0"/>
          </p:cNvCxnSpPr>
          <p:nvPr/>
        </p:nvCxnSpPr>
        <p:spPr>
          <a:xfrm flipV="1">
            <a:off x="5231219" y="4262736"/>
            <a:ext cx="1169578" cy="62824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13">
            <a:extLst>
              <a:ext uri="{FF2B5EF4-FFF2-40B4-BE49-F238E27FC236}">
                <a16:creationId xmlns:a16="http://schemas.microsoft.com/office/drawing/2014/main" id="{CBD467BE-A379-FC49-BA4C-32A5329840C1}"/>
              </a:ext>
            </a:extLst>
          </p:cNvPr>
          <p:cNvGraphicFramePr>
            <a:graphicFrameLocks noGrp="1"/>
          </p:cNvGraphicFramePr>
          <p:nvPr>
            <p:ph idx="1"/>
            <p:extLst>
              <p:ext uri="{D42A27DB-BD31-4B8C-83A1-F6EECF244321}">
                <p14:modId xmlns:p14="http://schemas.microsoft.com/office/powerpoint/2010/main" val="3148140130"/>
              </p:ext>
            </p:extLst>
          </p:nvPr>
        </p:nvGraphicFramePr>
        <p:xfrm>
          <a:off x="242888" y="2187900"/>
          <a:ext cx="5853112"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3745C2B8-6590-8043-9EA7-770954AB67AE}"/>
              </a:ext>
            </a:extLst>
          </p:cNvPr>
          <p:cNvGraphicFramePr>
            <a:graphicFrameLocks/>
          </p:cNvGraphicFramePr>
          <p:nvPr/>
        </p:nvGraphicFramePr>
        <p:xfrm>
          <a:off x="6400797" y="2005458"/>
          <a:ext cx="4953000" cy="19573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9D0F28EA-CBE6-F743-AB7E-8364A6F2662C}"/>
              </a:ext>
            </a:extLst>
          </p:cNvPr>
          <p:cNvGraphicFramePr>
            <a:graphicFrameLocks/>
          </p:cNvGraphicFramePr>
          <p:nvPr/>
        </p:nvGraphicFramePr>
        <p:xfrm>
          <a:off x="6400797" y="4262736"/>
          <a:ext cx="4953000" cy="19142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5074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621ED-0C2E-DB4C-8121-EE322C4A703F}"/>
              </a:ext>
            </a:extLst>
          </p:cNvPr>
          <p:cNvSpPr>
            <a:spLocks noGrp="1"/>
          </p:cNvSpPr>
          <p:nvPr>
            <p:ph type="title"/>
          </p:nvPr>
        </p:nvSpPr>
        <p:spPr/>
        <p:txBody>
          <a:bodyPr>
            <a:normAutofit fontScale="90000"/>
          </a:bodyPr>
          <a:lstStyle/>
          <a:p>
            <a:r>
              <a:rPr lang="en-US"/>
              <a:t>24 out of 28 markets posted growth, some even double-digit</a:t>
            </a:r>
          </a:p>
        </p:txBody>
      </p:sp>
      <p:graphicFrame>
        <p:nvGraphicFramePr>
          <p:cNvPr id="7" name="Content Placeholder 6">
            <a:extLst>
              <a:ext uri="{FF2B5EF4-FFF2-40B4-BE49-F238E27FC236}">
                <a16:creationId xmlns:a16="http://schemas.microsoft.com/office/drawing/2014/main" id="{03AD7E8B-1929-6347-970B-15B3C1F834C1}"/>
              </a:ext>
            </a:extLst>
          </p:cNvPr>
          <p:cNvGraphicFramePr>
            <a:graphicFrameLocks noGrp="1"/>
          </p:cNvGraphicFramePr>
          <p:nvPr>
            <p:ph idx="1"/>
            <p:extLst>
              <p:ext uri="{D42A27DB-BD31-4B8C-83A1-F6EECF244321}">
                <p14:modId xmlns:p14="http://schemas.microsoft.com/office/powerpoint/2010/main" val="2683169496"/>
              </p:ext>
            </p:extLst>
          </p:nvPr>
        </p:nvGraphicFramePr>
        <p:xfrm>
          <a:off x="242888" y="1436914"/>
          <a:ext cx="11110405" cy="4740049"/>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3781171C-E98D-E74C-A58D-B844239A4CB4}"/>
              </a:ext>
            </a:extLst>
          </p:cNvPr>
          <p:cNvCxnSpPr>
            <a:cxnSpLocks/>
          </p:cNvCxnSpPr>
          <p:nvPr/>
        </p:nvCxnSpPr>
        <p:spPr>
          <a:xfrm>
            <a:off x="653143" y="4465419"/>
            <a:ext cx="10503195" cy="0"/>
          </a:xfrm>
          <a:prstGeom prst="line">
            <a:avLst/>
          </a:prstGeom>
          <a:ln w="19050">
            <a:solidFill>
              <a:srgbClr val="6D1AFE"/>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D50710F-3EFD-B842-8323-9528A6E5F94D}"/>
              </a:ext>
            </a:extLst>
          </p:cNvPr>
          <p:cNvSpPr/>
          <p:nvPr/>
        </p:nvSpPr>
        <p:spPr>
          <a:xfrm>
            <a:off x="641568" y="2060294"/>
            <a:ext cx="2576194" cy="383122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9E7D27-479A-6C4A-9A29-16187F97D5C5}"/>
              </a:ext>
            </a:extLst>
          </p:cNvPr>
          <p:cNvSpPr txBox="1"/>
          <p:nvPr/>
        </p:nvSpPr>
        <p:spPr>
          <a:xfrm>
            <a:off x="956840" y="1693976"/>
            <a:ext cx="2399818" cy="276999"/>
          </a:xfrm>
          <a:prstGeom prst="rect">
            <a:avLst/>
          </a:prstGeom>
          <a:noFill/>
        </p:spPr>
        <p:txBody>
          <a:bodyPr wrap="square" rtlCol="0">
            <a:spAutoFit/>
          </a:bodyPr>
          <a:lstStyle/>
          <a:p>
            <a:r>
              <a:rPr lang="en-US" sz="1200" b="1">
                <a:solidFill>
                  <a:schemeClr val="accent5"/>
                </a:solidFill>
              </a:rPr>
              <a:t>7 markets grew double-digit</a:t>
            </a:r>
          </a:p>
        </p:txBody>
      </p:sp>
    </p:spTree>
    <p:extLst>
      <p:ext uri="{BB962C8B-B14F-4D97-AF65-F5344CB8AC3E}">
        <p14:creationId xmlns:p14="http://schemas.microsoft.com/office/powerpoint/2010/main" val="4256640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7B2D-94CF-AF44-9665-244CDC007C40}"/>
              </a:ext>
            </a:extLst>
          </p:cNvPr>
          <p:cNvSpPr>
            <a:spLocks noGrp="1"/>
          </p:cNvSpPr>
          <p:nvPr>
            <p:ph type="title"/>
          </p:nvPr>
        </p:nvSpPr>
        <p:spPr/>
        <p:txBody>
          <a:bodyPr>
            <a:normAutofit/>
          </a:bodyPr>
          <a:lstStyle/>
          <a:p>
            <a:r>
              <a:rPr lang="en-US"/>
              <a:t>6 markets deliver over ¾ of revenue gains 2020 vs 2019</a:t>
            </a:r>
          </a:p>
        </p:txBody>
      </p:sp>
      <p:graphicFrame>
        <p:nvGraphicFramePr>
          <p:cNvPr id="4" name="Content Placeholder 3">
            <a:extLst>
              <a:ext uri="{FF2B5EF4-FFF2-40B4-BE49-F238E27FC236}">
                <a16:creationId xmlns:a16="http://schemas.microsoft.com/office/drawing/2014/main" id="{28B52C2C-E934-7542-A097-DD32979FB696}"/>
              </a:ext>
            </a:extLst>
          </p:cNvPr>
          <p:cNvGraphicFramePr>
            <a:graphicFrameLocks noGrp="1"/>
          </p:cNvGraphicFramePr>
          <p:nvPr>
            <p:ph idx="1"/>
            <p:extLst>
              <p:ext uri="{D42A27DB-BD31-4B8C-83A1-F6EECF244321}">
                <p14:modId xmlns:p14="http://schemas.microsoft.com/office/powerpoint/2010/main" val="3070415720"/>
              </p:ext>
            </p:extLst>
          </p:nvPr>
        </p:nvGraphicFramePr>
        <p:xfrm>
          <a:off x="242888" y="1604656"/>
          <a:ext cx="5853112" cy="48066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547EF60-BDE0-AA4C-A42B-301B570F9BA8}"/>
              </a:ext>
            </a:extLst>
          </p:cNvPr>
          <p:cNvGraphicFramePr>
            <a:graphicFrameLocks/>
          </p:cNvGraphicFramePr>
          <p:nvPr>
            <p:extLst>
              <p:ext uri="{D42A27DB-BD31-4B8C-83A1-F6EECF244321}">
                <p14:modId xmlns:p14="http://schemas.microsoft.com/office/powerpoint/2010/main" val="3782376872"/>
              </p:ext>
            </p:extLst>
          </p:nvPr>
        </p:nvGraphicFramePr>
        <p:xfrm>
          <a:off x="6415087" y="1661121"/>
          <a:ext cx="4938712" cy="46937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7401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C58F7-674E-2A42-A5BA-74BD40F00AA3}"/>
              </a:ext>
            </a:extLst>
          </p:cNvPr>
          <p:cNvSpPr>
            <a:spLocks noGrp="1"/>
          </p:cNvSpPr>
          <p:nvPr>
            <p:ph type="title"/>
          </p:nvPr>
        </p:nvSpPr>
        <p:spPr>
          <a:xfrm>
            <a:off x="243395" y="681037"/>
            <a:ext cx="7442195" cy="923620"/>
          </a:xfrm>
        </p:spPr>
        <p:txBody>
          <a:bodyPr>
            <a:normAutofit fontScale="90000"/>
          </a:bodyPr>
          <a:lstStyle/>
          <a:p>
            <a:r>
              <a:rPr lang="en-US" dirty="0"/>
              <a:t>Acceleration: digital ads gain share of all-media advertising during pandemic</a:t>
            </a:r>
          </a:p>
        </p:txBody>
      </p:sp>
      <p:graphicFrame>
        <p:nvGraphicFramePr>
          <p:cNvPr id="4" name="Content Placeholder 3">
            <a:extLst>
              <a:ext uri="{FF2B5EF4-FFF2-40B4-BE49-F238E27FC236}">
                <a16:creationId xmlns:a16="http://schemas.microsoft.com/office/drawing/2014/main" id="{7AAC2938-AA20-B244-BFA0-456CE80B89B0}"/>
              </a:ext>
            </a:extLst>
          </p:cNvPr>
          <p:cNvGraphicFramePr>
            <a:graphicFrameLocks noGrp="1"/>
          </p:cNvGraphicFramePr>
          <p:nvPr>
            <p:ph idx="1"/>
            <p:extLst>
              <p:ext uri="{D42A27DB-BD31-4B8C-83A1-F6EECF244321}">
                <p14:modId xmlns:p14="http://schemas.microsoft.com/office/powerpoint/2010/main" val="997060729"/>
              </p:ext>
            </p:extLst>
          </p:nvPr>
        </p:nvGraphicFramePr>
        <p:xfrm>
          <a:off x="242888" y="1604658"/>
          <a:ext cx="7442702" cy="49003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94AFCA6-8178-414E-BD24-9B116E006227}"/>
              </a:ext>
            </a:extLst>
          </p:cNvPr>
          <p:cNvGraphicFramePr>
            <a:graphicFrameLocks/>
          </p:cNvGraphicFramePr>
          <p:nvPr>
            <p:extLst>
              <p:ext uri="{D42A27DB-BD31-4B8C-83A1-F6EECF244321}">
                <p14:modId xmlns:p14="http://schemas.microsoft.com/office/powerpoint/2010/main" val="2116720016"/>
              </p:ext>
            </p:extLst>
          </p:nvPr>
        </p:nvGraphicFramePr>
        <p:xfrm>
          <a:off x="7685590" y="681037"/>
          <a:ext cx="4107403" cy="582393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8DDE2A7-24C9-9C4D-97BD-B5ABD5F23D25}"/>
              </a:ext>
            </a:extLst>
          </p:cNvPr>
          <p:cNvSpPr txBox="1"/>
          <p:nvPr/>
        </p:nvSpPr>
        <p:spPr>
          <a:xfrm>
            <a:off x="405023" y="6381861"/>
            <a:ext cx="7118431" cy="246221"/>
          </a:xfrm>
          <a:prstGeom prst="rect">
            <a:avLst/>
          </a:prstGeom>
          <a:noFill/>
        </p:spPr>
        <p:txBody>
          <a:bodyPr wrap="square" rtlCol="0">
            <a:spAutoFit/>
          </a:bodyPr>
          <a:lstStyle/>
          <a:p>
            <a:r>
              <a:rPr lang="en-US" sz="1000" i="1"/>
              <a:t>Source: WARC December forecasts for all media apart from ”internet”, which was substituted by Adex Benchmark data</a:t>
            </a:r>
          </a:p>
        </p:txBody>
      </p:sp>
    </p:spTree>
    <p:extLst>
      <p:ext uri="{BB962C8B-B14F-4D97-AF65-F5344CB8AC3E}">
        <p14:creationId xmlns:p14="http://schemas.microsoft.com/office/powerpoint/2010/main" val="1903969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1B1E0-2D0C-C641-9C5B-B287810D0A94}"/>
              </a:ext>
            </a:extLst>
          </p:cNvPr>
          <p:cNvSpPr>
            <a:spLocks noGrp="1"/>
          </p:cNvSpPr>
          <p:nvPr>
            <p:ph type="title"/>
          </p:nvPr>
        </p:nvSpPr>
        <p:spPr/>
        <p:txBody>
          <a:bodyPr>
            <a:normAutofit/>
          </a:bodyPr>
          <a:lstStyle/>
          <a:p>
            <a:r>
              <a:rPr lang="en-US" sz="2600"/>
              <a:t>12 markets’ digital ad spend per capita is above the European average </a:t>
            </a:r>
          </a:p>
        </p:txBody>
      </p:sp>
      <p:graphicFrame>
        <p:nvGraphicFramePr>
          <p:cNvPr id="4" name="Content Placeholder 3">
            <a:extLst>
              <a:ext uri="{FF2B5EF4-FFF2-40B4-BE49-F238E27FC236}">
                <a16:creationId xmlns:a16="http://schemas.microsoft.com/office/drawing/2014/main" id="{37F7B683-FCB3-3941-B19C-CA78DA736541}"/>
              </a:ext>
            </a:extLst>
          </p:cNvPr>
          <p:cNvGraphicFramePr>
            <a:graphicFrameLocks noGrp="1"/>
          </p:cNvGraphicFramePr>
          <p:nvPr>
            <p:ph idx="1"/>
            <p:extLst>
              <p:ext uri="{D42A27DB-BD31-4B8C-83A1-F6EECF244321}">
                <p14:modId xmlns:p14="http://schemas.microsoft.com/office/powerpoint/2010/main" val="1246434071"/>
              </p:ext>
            </p:extLst>
          </p:nvPr>
        </p:nvGraphicFramePr>
        <p:xfrm>
          <a:off x="242888" y="1825625"/>
          <a:ext cx="1111091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2E60A36-0FC7-DA43-A667-02871081377C}"/>
              </a:ext>
            </a:extLst>
          </p:cNvPr>
          <p:cNvSpPr txBox="1"/>
          <p:nvPr/>
        </p:nvSpPr>
        <p:spPr>
          <a:xfrm>
            <a:off x="704193" y="6295697"/>
            <a:ext cx="3972910" cy="246221"/>
          </a:xfrm>
          <a:prstGeom prst="rect">
            <a:avLst/>
          </a:prstGeom>
          <a:noFill/>
        </p:spPr>
        <p:txBody>
          <a:bodyPr wrap="square" rtlCol="0">
            <a:spAutoFit/>
          </a:bodyPr>
          <a:lstStyle/>
          <a:p>
            <a:r>
              <a:rPr lang="en-US" sz="1000" i="1"/>
              <a:t>Source for population data: World Bank</a:t>
            </a:r>
          </a:p>
        </p:txBody>
      </p:sp>
      <p:cxnSp>
        <p:nvCxnSpPr>
          <p:cNvPr id="6" name="Straight Connector 5">
            <a:extLst>
              <a:ext uri="{FF2B5EF4-FFF2-40B4-BE49-F238E27FC236}">
                <a16:creationId xmlns:a16="http://schemas.microsoft.com/office/drawing/2014/main" id="{231A7593-7FAC-C54E-976A-E86A539ED983}"/>
              </a:ext>
            </a:extLst>
          </p:cNvPr>
          <p:cNvCxnSpPr>
            <a:cxnSpLocks/>
          </p:cNvCxnSpPr>
          <p:nvPr/>
        </p:nvCxnSpPr>
        <p:spPr>
          <a:xfrm>
            <a:off x="653143" y="4564572"/>
            <a:ext cx="1050319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546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9BB7-AD91-9548-B122-D11BAB8B4D18}"/>
              </a:ext>
            </a:extLst>
          </p:cNvPr>
          <p:cNvSpPr>
            <a:spLocks noGrp="1"/>
          </p:cNvSpPr>
          <p:nvPr>
            <p:ph type="title"/>
          </p:nvPr>
        </p:nvSpPr>
        <p:spPr/>
        <p:txBody>
          <a:bodyPr/>
          <a:lstStyle/>
          <a:p>
            <a:r>
              <a:rPr lang="en-US"/>
              <a:t>Market overview by size, maturity &amp; growth</a:t>
            </a:r>
          </a:p>
        </p:txBody>
      </p:sp>
      <p:graphicFrame>
        <p:nvGraphicFramePr>
          <p:cNvPr id="4" name="Content Placeholder 3">
            <a:extLst>
              <a:ext uri="{FF2B5EF4-FFF2-40B4-BE49-F238E27FC236}">
                <a16:creationId xmlns:a16="http://schemas.microsoft.com/office/drawing/2014/main" id="{4AB00D7E-3C1C-254D-9FC6-FC00C662B8BF}"/>
              </a:ext>
            </a:extLst>
          </p:cNvPr>
          <p:cNvGraphicFramePr>
            <a:graphicFrameLocks noGrp="1"/>
          </p:cNvGraphicFramePr>
          <p:nvPr>
            <p:ph idx="1"/>
            <p:extLst>
              <p:ext uri="{D42A27DB-BD31-4B8C-83A1-F6EECF244321}">
                <p14:modId xmlns:p14="http://schemas.microsoft.com/office/powerpoint/2010/main" val="3829608492"/>
              </p:ext>
            </p:extLst>
          </p:nvPr>
        </p:nvGraphicFramePr>
        <p:xfrm>
          <a:off x="242888" y="1825625"/>
          <a:ext cx="1111091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4AA5F86-D4FB-E440-A3C2-342F1311B4FC}"/>
              </a:ext>
            </a:extLst>
          </p:cNvPr>
          <p:cNvSpPr txBox="1"/>
          <p:nvPr/>
        </p:nvSpPr>
        <p:spPr>
          <a:xfrm>
            <a:off x="5047408" y="5582052"/>
            <a:ext cx="1756661" cy="246221"/>
          </a:xfrm>
          <a:prstGeom prst="rect">
            <a:avLst/>
          </a:prstGeom>
          <a:noFill/>
        </p:spPr>
        <p:txBody>
          <a:bodyPr wrap="square" rtlCol="0">
            <a:spAutoFit/>
          </a:bodyPr>
          <a:lstStyle/>
          <a:p>
            <a:r>
              <a:rPr lang="en-US" sz="1000" i="1"/>
              <a:t>Digital ad spend per capita</a:t>
            </a:r>
          </a:p>
        </p:txBody>
      </p:sp>
      <p:sp>
        <p:nvSpPr>
          <p:cNvPr id="6" name="TextBox 5">
            <a:extLst>
              <a:ext uri="{FF2B5EF4-FFF2-40B4-BE49-F238E27FC236}">
                <a16:creationId xmlns:a16="http://schemas.microsoft.com/office/drawing/2014/main" id="{82F96500-6F05-EE46-BE12-A2A4F869C7FA}"/>
              </a:ext>
            </a:extLst>
          </p:cNvPr>
          <p:cNvSpPr txBox="1"/>
          <p:nvPr/>
        </p:nvSpPr>
        <p:spPr>
          <a:xfrm rot="16200000">
            <a:off x="-659215" y="3436865"/>
            <a:ext cx="1756661" cy="246221"/>
          </a:xfrm>
          <a:prstGeom prst="rect">
            <a:avLst/>
          </a:prstGeom>
          <a:noFill/>
        </p:spPr>
        <p:txBody>
          <a:bodyPr wrap="square" rtlCol="0">
            <a:spAutoFit/>
          </a:bodyPr>
          <a:lstStyle/>
          <a:p>
            <a:r>
              <a:rPr lang="en-US" sz="1000" i="1"/>
              <a:t>Digital ad growth 2020 (YoY)</a:t>
            </a:r>
          </a:p>
        </p:txBody>
      </p:sp>
      <p:cxnSp>
        <p:nvCxnSpPr>
          <p:cNvPr id="7" name="Straight Connector 6">
            <a:extLst>
              <a:ext uri="{FF2B5EF4-FFF2-40B4-BE49-F238E27FC236}">
                <a16:creationId xmlns:a16="http://schemas.microsoft.com/office/drawing/2014/main" id="{99799FC8-AEFF-004F-84F5-DAD0A626153A}"/>
              </a:ext>
            </a:extLst>
          </p:cNvPr>
          <p:cNvCxnSpPr>
            <a:cxnSpLocks/>
          </p:cNvCxnSpPr>
          <p:nvPr/>
        </p:nvCxnSpPr>
        <p:spPr>
          <a:xfrm>
            <a:off x="7557571" y="2440342"/>
            <a:ext cx="389291" cy="5220"/>
          </a:xfrm>
          <a:prstGeom prst="line">
            <a:avLst/>
          </a:prstGeom>
          <a:ln w="127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F5A8B8C-AB86-824B-B3B6-4890BA514853}"/>
              </a:ext>
            </a:extLst>
          </p:cNvPr>
          <p:cNvSpPr txBox="1"/>
          <p:nvPr/>
        </p:nvSpPr>
        <p:spPr>
          <a:xfrm>
            <a:off x="7946862" y="2309537"/>
            <a:ext cx="2166622" cy="261610"/>
          </a:xfrm>
          <a:prstGeom prst="rect">
            <a:avLst/>
          </a:prstGeom>
          <a:noFill/>
        </p:spPr>
        <p:txBody>
          <a:bodyPr wrap="square" rtlCol="0">
            <a:spAutoFit/>
          </a:bodyPr>
          <a:lstStyle/>
          <a:p>
            <a:r>
              <a:rPr lang="en-US" sz="1100"/>
              <a:t>Lines indicate European averages</a:t>
            </a:r>
          </a:p>
        </p:txBody>
      </p:sp>
      <p:cxnSp>
        <p:nvCxnSpPr>
          <p:cNvPr id="10" name="Straight Connector 9">
            <a:extLst>
              <a:ext uri="{FF2B5EF4-FFF2-40B4-BE49-F238E27FC236}">
                <a16:creationId xmlns:a16="http://schemas.microsoft.com/office/drawing/2014/main" id="{230EA8F7-8FC1-474E-8698-D9883CF0032B}"/>
              </a:ext>
            </a:extLst>
          </p:cNvPr>
          <p:cNvCxnSpPr/>
          <p:nvPr/>
        </p:nvCxnSpPr>
        <p:spPr>
          <a:xfrm>
            <a:off x="723014" y="4715244"/>
            <a:ext cx="10047767" cy="0"/>
          </a:xfrm>
          <a:prstGeom prst="line">
            <a:avLst/>
          </a:prstGeom>
          <a:ln w="127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C1C95D6-1834-9949-82F8-91F321B5BA6C}"/>
              </a:ext>
            </a:extLst>
          </p:cNvPr>
          <p:cNvCxnSpPr>
            <a:cxnSpLocks/>
          </p:cNvCxnSpPr>
          <p:nvPr/>
        </p:nvCxnSpPr>
        <p:spPr>
          <a:xfrm flipV="1">
            <a:off x="2870200" y="1604657"/>
            <a:ext cx="0" cy="3627743"/>
          </a:xfrm>
          <a:prstGeom prst="line">
            <a:avLst/>
          </a:prstGeom>
          <a:ln w="127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91651D-95EB-A04C-A0F3-F2FA4A20C2A9}"/>
              </a:ext>
            </a:extLst>
          </p:cNvPr>
          <p:cNvSpPr txBox="1"/>
          <p:nvPr/>
        </p:nvSpPr>
        <p:spPr>
          <a:xfrm>
            <a:off x="838199" y="2922525"/>
            <a:ext cx="660400" cy="230832"/>
          </a:xfrm>
          <a:prstGeom prst="rect">
            <a:avLst/>
          </a:prstGeom>
          <a:noFill/>
        </p:spPr>
        <p:txBody>
          <a:bodyPr wrap="square" rtlCol="0">
            <a:spAutoFit/>
          </a:bodyPr>
          <a:lstStyle/>
          <a:p>
            <a:pPr algn="ctr"/>
            <a:r>
              <a:rPr lang="en-US" sz="900"/>
              <a:t>Ukraine</a:t>
            </a:r>
          </a:p>
        </p:txBody>
      </p:sp>
      <p:sp>
        <p:nvSpPr>
          <p:cNvPr id="13" name="Oval 12">
            <a:extLst>
              <a:ext uri="{FF2B5EF4-FFF2-40B4-BE49-F238E27FC236}">
                <a16:creationId xmlns:a16="http://schemas.microsoft.com/office/drawing/2014/main" id="{6FAE9B58-395C-F74F-85D6-7079F16F4E08}"/>
              </a:ext>
            </a:extLst>
          </p:cNvPr>
          <p:cNvSpPr/>
          <p:nvPr/>
        </p:nvSpPr>
        <p:spPr>
          <a:xfrm>
            <a:off x="838200" y="2933738"/>
            <a:ext cx="215884" cy="214041"/>
          </a:xfrm>
          <a:prstGeom prst="ellipse">
            <a:avLst/>
          </a:prstGeom>
          <a:solidFill>
            <a:schemeClr val="accent6">
              <a:alpha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62FDA5F-37C4-EF46-8353-B6E014304958}"/>
              </a:ext>
            </a:extLst>
          </p:cNvPr>
          <p:cNvSpPr/>
          <p:nvPr/>
        </p:nvSpPr>
        <p:spPr>
          <a:xfrm>
            <a:off x="7644274" y="2053878"/>
            <a:ext cx="215884" cy="214041"/>
          </a:xfrm>
          <a:prstGeom prst="ellipse">
            <a:avLst/>
          </a:prstGeom>
          <a:solidFill>
            <a:schemeClr val="accent6">
              <a:alpha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0F9F91B-6E60-DB4D-B265-9B0D0794FDE4}"/>
              </a:ext>
            </a:extLst>
          </p:cNvPr>
          <p:cNvSpPr txBox="1"/>
          <p:nvPr/>
        </p:nvSpPr>
        <p:spPr>
          <a:xfrm>
            <a:off x="7946861" y="2011951"/>
            <a:ext cx="2936914" cy="261610"/>
          </a:xfrm>
          <a:prstGeom prst="rect">
            <a:avLst/>
          </a:prstGeom>
          <a:noFill/>
        </p:spPr>
        <p:txBody>
          <a:bodyPr wrap="square" rtlCol="0">
            <a:spAutoFit/>
          </a:bodyPr>
          <a:lstStyle/>
          <a:p>
            <a:r>
              <a:rPr lang="en-US" sz="1100"/>
              <a:t>Bubble sizes reflect digital ad market size 2020</a:t>
            </a:r>
          </a:p>
        </p:txBody>
      </p:sp>
    </p:spTree>
    <p:extLst>
      <p:ext uri="{BB962C8B-B14F-4D97-AF65-F5344CB8AC3E}">
        <p14:creationId xmlns:p14="http://schemas.microsoft.com/office/powerpoint/2010/main" val="2136533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F90D86-899A-BD4E-BDE6-0A9A6E119D98}"/>
              </a:ext>
            </a:extLst>
          </p:cNvPr>
          <p:cNvSpPr txBox="1"/>
          <p:nvPr/>
        </p:nvSpPr>
        <p:spPr>
          <a:xfrm>
            <a:off x="6655982" y="2615609"/>
            <a:ext cx="4284920" cy="1015663"/>
          </a:xfrm>
          <a:prstGeom prst="rect">
            <a:avLst/>
          </a:prstGeom>
          <a:solidFill>
            <a:schemeClr val="bg1"/>
          </a:solidFill>
        </p:spPr>
        <p:txBody>
          <a:bodyPr wrap="square" rtlCol="0">
            <a:spAutoFit/>
          </a:bodyPr>
          <a:lstStyle/>
          <a:p>
            <a:r>
              <a:rPr lang="en-US" sz="6000" b="1">
                <a:latin typeface="Source Sans Pro" panose="020B0503030403020204" pitchFamily="34" charset="0"/>
                <a:ea typeface="Source Sans Pro" panose="020B0503030403020204" pitchFamily="34" charset="0"/>
              </a:rPr>
              <a:t>FORMATS</a:t>
            </a:r>
          </a:p>
        </p:txBody>
      </p:sp>
    </p:spTree>
    <p:extLst>
      <p:ext uri="{BB962C8B-B14F-4D97-AF65-F5344CB8AC3E}">
        <p14:creationId xmlns:p14="http://schemas.microsoft.com/office/powerpoint/2010/main" val="4152967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0F3DE-1D40-F844-B57F-DDEB9B17AFEB}"/>
              </a:ext>
            </a:extLst>
          </p:cNvPr>
          <p:cNvSpPr>
            <a:spLocks noGrp="1"/>
          </p:cNvSpPr>
          <p:nvPr>
            <p:ph type="title"/>
          </p:nvPr>
        </p:nvSpPr>
        <p:spPr/>
        <p:txBody>
          <a:bodyPr/>
          <a:lstStyle/>
          <a:p>
            <a:r>
              <a:rPr lang="en-US" dirty="0"/>
              <a:t>Key findings – Formats </a:t>
            </a:r>
          </a:p>
        </p:txBody>
      </p:sp>
      <p:sp>
        <p:nvSpPr>
          <p:cNvPr id="3" name="Content Placeholder 2">
            <a:extLst>
              <a:ext uri="{FF2B5EF4-FFF2-40B4-BE49-F238E27FC236}">
                <a16:creationId xmlns:a16="http://schemas.microsoft.com/office/drawing/2014/main" id="{174AD8DB-C59E-E84B-808D-FBA13BD783D5}"/>
              </a:ext>
            </a:extLst>
          </p:cNvPr>
          <p:cNvSpPr>
            <a:spLocks noGrp="1"/>
          </p:cNvSpPr>
          <p:nvPr>
            <p:ph idx="1"/>
          </p:nvPr>
        </p:nvSpPr>
        <p:spPr/>
        <p:txBody>
          <a:bodyPr>
            <a:normAutofit/>
          </a:bodyPr>
          <a:lstStyle/>
          <a:p>
            <a:pPr>
              <a:lnSpc>
                <a:spcPct val="110000"/>
              </a:lnSpc>
            </a:pPr>
            <a:r>
              <a:rPr lang="en-US" sz="1600" dirty="0"/>
              <a:t>Growth in 2020 varied by format: Display outperformed the market (+9.1%), followed by Paid-for Search (+7.8%). Classifieds, Directories and Affiliates declined (-9.1%). </a:t>
            </a:r>
          </a:p>
          <a:p>
            <a:pPr>
              <a:lnSpc>
                <a:spcPct val="110000"/>
              </a:lnSpc>
            </a:pPr>
            <a:r>
              <a:rPr lang="en-US" sz="1600" dirty="0"/>
              <a:t>Display was driven by video (+16.3%) and social (+16.5%). Excluding social, programmatic was a key growth driver (+8.3%) as non-programmatic spend declined (-2.7%). </a:t>
            </a:r>
          </a:p>
          <a:p>
            <a:pPr>
              <a:lnSpc>
                <a:spcPct val="110000"/>
              </a:lnSpc>
            </a:pPr>
            <a:r>
              <a:rPr lang="en-US" sz="1600" dirty="0"/>
              <a:t>Video now commands 39.4% of all display spend and exceeds 50% in 4 markets. </a:t>
            </a:r>
          </a:p>
          <a:p>
            <a:pPr>
              <a:lnSpc>
                <a:spcPct val="110000"/>
              </a:lnSpc>
            </a:pPr>
            <a:r>
              <a:rPr lang="en-US" sz="1600" dirty="0"/>
              <a:t>Digital Audio advertising is growing fast (+16.7%) from a small base. It is nascent in terms of market size with €500m spent across the markets under study, or 1.6% of all display spend. </a:t>
            </a:r>
          </a:p>
          <a:p>
            <a:pPr>
              <a:lnSpc>
                <a:spcPct val="110000"/>
              </a:lnSpc>
            </a:pPr>
            <a:r>
              <a:rPr lang="en-US" sz="1600" dirty="0"/>
              <a:t>Paid-for Search (+7.8%) growth lagged behind display, in particular due to its exposure to the travel sector, the maturity of the format and performance ads moving into display.</a:t>
            </a:r>
          </a:p>
          <a:p>
            <a:pPr>
              <a:lnSpc>
                <a:spcPct val="110000"/>
              </a:lnSpc>
            </a:pPr>
            <a:r>
              <a:rPr lang="en-US" sz="1600" dirty="0"/>
              <a:t>The Classifieds, Directories and Affiliates segment declined (-9.1%) as a weak job market and high consumer savings rate affected listings. </a:t>
            </a:r>
          </a:p>
          <a:p>
            <a:pPr>
              <a:lnSpc>
                <a:spcPct val="110000"/>
              </a:lnSpc>
            </a:pPr>
            <a:r>
              <a:rPr lang="en-US" sz="1600" dirty="0"/>
              <a:t>In terms of devices, growth came from mobile whereas desktop ad spend declined. </a:t>
            </a:r>
          </a:p>
        </p:txBody>
      </p:sp>
    </p:spTree>
    <p:extLst>
      <p:ext uri="{BB962C8B-B14F-4D97-AF65-F5344CB8AC3E}">
        <p14:creationId xmlns:p14="http://schemas.microsoft.com/office/powerpoint/2010/main" val="547227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12716-5D67-7442-9994-3D67EBCEF1AE}"/>
              </a:ext>
            </a:extLst>
          </p:cNvPr>
          <p:cNvSpPr>
            <a:spLocks noGrp="1"/>
          </p:cNvSpPr>
          <p:nvPr>
            <p:ph type="title"/>
          </p:nvPr>
        </p:nvSpPr>
        <p:spPr/>
        <p:txBody>
          <a:bodyPr>
            <a:normAutofit/>
          </a:bodyPr>
          <a:lstStyle/>
          <a:p>
            <a:r>
              <a:rPr lang="en-US"/>
              <a:t>Multi-speed growth: different dynamics across formats</a:t>
            </a:r>
          </a:p>
        </p:txBody>
      </p:sp>
      <p:graphicFrame>
        <p:nvGraphicFramePr>
          <p:cNvPr id="5" name="Chart 4">
            <a:extLst>
              <a:ext uri="{FF2B5EF4-FFF2-40B4-BE49-F238E27FC236}">
                <a16:creationId xmlns:a16="http://schemas.microsoft.com/office/drawing/2014/main" id="{C8A4E9EE-9B56-CA4E-A432-09F3BCA31B20}"/>
              </a:ext>
            </a:extLst>
          </p:cNvPr>
          <p:cNvGraphicFramePr>
            <a:graphicFrameLocks/>
          </p:cNvGraphicFramePr>
          <p:nvPr>
            <p:extLst>
              <p:ext uri="{D42A27DB-BD31-4B8C-83A1-F6EECF244321}">
                <p14:modId xmlns:p14="http://schemas.microsoft.com/office/powerpoint/2010/main" val="3965871480"/>
              </p:ext>
            </p:extLst>
          </p:nvPr>
        </p:nvGraphicFramePr>
        <p:xfrm>
          <a:off x="380998" y="1763487"/>
          <a:ext cx="5399315" cy="4702628"/>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a:extLst>
              <a:ext uri="{FF2B5EF4-FFF2-40B4-BE49-F238E27FC236}">
                <a16:creationId xmlns:a16="http://schemas.microsoft.com/office/drawing/2014/main" id="{F2B522E0-9408-9E40-85B0-15CD6C70A6BB}"/>
              </a:ext>
            </a:extLst>
          </p:cNvPr>
          <p:cNvSpPr/>
          <p:nvPr/>
        </p:nvSpPr>
        <p:spPr>
          <a:xfrm>
            <a:off x="979714" y="4321632"/>
            <a:ext cx="1077686" cy="326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-9.1%</a:t>
            </a:r>
          </a:p>
        </p:txBody>
      </p:sp>
      <p:sp>
        <p:nvSpPr>
          <p:cNvPr id="8" name="Oval 7">
            <a:extLst>
              <a:ext uri="{FF2B5EF4-FFF2-40B4-BE49-F238E27FC236}">
                <a16:creationId xmlns:a16="http://schemas.microsoft.com/office/drawing/2014/main" id="{3E5BE424-6178-1B4B-A745-DCA07C9CF3F1}"/>
              </a:ext>
            </a:extLst>
          </p:cNvPr>
          <p:cNvSpPr/>
          <p:nvPr/>
        </p:nvSpPr>
        <p:spPr>
          <a:xfrm>
            <a:off x="4321629" y="2286000"/>
            <a:ext cx="1077686" cy="326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+9.1%</a:t>
            </a:r>
          </a:p>
        </p:txBody>
      </p:sp>
      <p:sp>
        <p:nvSpPr>
          <p:cNvPr id="9" name="Oval 8">
            <a:extLst>
              <a:ext uri="{FF2B5EF4-FFF2-40B4-BE49-F238E27FC236}">
                <a16:creationId xmlns:a16="http://schemas.microsoft.com/office/drawing/2014/main" id="{BBDE050A-55F6-D745-8F83-6D1D54FE5E0D}"/>
              </a:ext>
            </a:extLst>
          </p:cNvPr>
          <p:cNvSpPr/>
          <p:nvPr/>
        </p:nvSpPr>
        <p:spPr>
          <a:xfrm>
            <a:off x="2667000" y="2438400"/>
            <a:ext cx="1077686" cy="326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+7.8%</a:t>
            </a:r>
          </a:p>
        </p:txBody>
      </p:sp>
      <p:graphicFrame>
        <p:nvGraphicFramePr>
          <p:cNvPr id="10" name="Chart 9">
            <a:extLst>
              <a:ext uri="{FF2B5EF4-FFF2-40B4-BE49-F238E27FC236}">
                <a16:creationId xmlns:a16="http://schemas.microsoft.com/office/drawing/2014/main" id="{753B81ED-2D8B-334A-BECD-3D6EA67F165D}"/>
              </a:ext>
            </a:extLst>
          </p:cNvPr>
          <p:cNvGraphicFramePr>
            <a:graphicFrameLocks/>
          </p:cNvGraphicFramePr>
          <p:nvPr/>
        </p:nvGraphicFramePr>
        <p:xfrm>
          <a:off x="7598226" y="1883229"/>
          <a:ext cx="3243942" cy="444137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9A37CA4C-C2D4-1D4B-A95F-ADEDD4A9E3A6}"/>
              </a:ext>
            </a:extLst>
          </p:cNvPr>
          <p:cNvSpPr/>
          <p:nvPr/>
        </p:nvSpPr>
        <p:spPr>
          <a:xfrm>
            <a:off x="3962400" y="2177143"/>
            <a:ext cx="1817913" cy="3875314"/>
          </a:xfrm>
          <a:prstGeom prst="rect">
            <a:avLst/>
          </a:prstGeom>
          <a:noFill/>
          <a:ln w="127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8D17C1-625A-2649-85FF-F2D9F8372418}"/>
              </a:ext>
            </a:extLst>
          </p:cNvPr>
          <p:cNvSpPr/>
          <p:nvPr/>
        </p:nvSpPr>
        <p:spPr>
          <a:xfrm>
            <a:off x="7151914" y="1883228"/>
            <a:ext cx="3973286" cy="4441371"/>
          </a:xfrm>
          <a:prstGeom prst="rect">
            <a:avLst/>
          </a:prstGeom>
          <a:noFill/>
          <a:ln w="127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8F076C9-13EE-E24A-928C-62DD58E12091}"/>
              </a:ext>
            </a:extLst>
          </p:cNvPr>
          <p:cNvCxnSpPr>
            <a:cxnSpLocks/>
          </p:cNvCxnSpPr>
          <p:nvPr/>
        </p:nvCxnSpPr>
        <p:spPr>
          <a:xfrm flipV="1">
            <a:off x="5780313" y="1883228"/>
            <a:ext cx="1371601" cy="293915"/>
          </a:xfrm>
          <a:prstGeom prst="line">
            <a:avLst/>
          </a:prstGeom>
          <a:ln w="127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0C4F83-3CA4-164C-BED8-1EC42E42E287}"/>
              </a:ext>
            </a:extLst>
          </p:cNvPr>
          <p:cNvCxnSpPr>
            <a:cxnSpLocks/>
          </p:cNvCxnSpPr>
          <p:nvPr/>
        </p:nvCxnSpPr>
        <p:spPr>
          <a:xfrm>
            <a:off x="5780313" y="6052457"/>
            <a:ext cx="1371601" cy="272142"/>
          </a:xfrm>
          <a:prstGeom prst="line">
            <a:avLst/>
          </a:prstGeom>
          <a:ln w="127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874F9D4-1E86-D94B-8BF1-1AF2EE4B42B5}"/>
              </a:ext>
            </a:extLst>
          </p:cNvPr>
          <p:cNvSpPr/>
          <p:nvPr/>
        </p:nvSpPr>
        <p:spPr>
          <a:xfrm>
            <a:off x="8066315" y="2688772"/>
            <a:ext cx="1077686" cy="326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+16.5%</a:t>
            </a:r>
          </a:p>
        </p:txBody>
      </p:sp>
      <p:sp>
        <p:nvSpPr>
          <p:cNvPr id="19" name="Oval 18">
            <a:extLst>
              <a:ext uri="{FF2B5EF4-FFF2-40B4-BE49-F238E27FC236}">
                <a16:creationId xmlns:a16="http://schemas.microsoft.com/office/drawing/2014/main" id="{070E82C4-88B1-9B42-B517-9722EA9C080D}"/>
              </a:ext>
            </a:extLst>
          </p:cNvPr>
          <p:cNvSpPr/>
          <p:nvPr/>
        </p:nvSpPr>
        <p:spPr>
          <a:xfrm>
            <a:off x="9525000" y="2688772"/>
            <a:ext cx="1077686" cy="326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+2.5%</a:t>
            </a:r>
          </a:p>
        </p:txBody>
      </p:sp>
    </p:spTree>
    <p:extLst>
      <p:ext uri="{BB962C8B-B14F-4D97-AF65-F5344CB8AC3E}">
        <p14:creationId xmlns:p14="http://schemas.microsoft.com/office/powerpoint/2010/main" val="102430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64759-5772-46D2-940C-6753190CB4F2}"/>
              </a:ext>
            </a:extLst>
          </p:cNvPr>
          <p:cNvSpPr>
            <a:spLocks noGrp="1"/>
          </p:cNvSpPr>
          <p:nvPr>
            <p:ph type="title"/>
          </p:nvPr>
        </p:nvSpPr>
        <p:spPr/>
        <p:txBody>
          <a:bodyPr>
            <a:normAutofit/>
          </a:bodyPr>
          <a:lstStyle/>
          <a:p>
            <a:r>
              <a:rPr lang="en-GB" sz="2400" dirty="0">
                <a:latin typeface="Source Sans Pro" panose="020B0503030403020204" pitchFamily="34" charset="0"/>
                <a:ea typeface="Source Sans Pro" panose="020B0503030403020204" pitchFamily="34" charset="0"/>
              </a:rPr>
              <a:t>Contents</a:t>
            </a:r>
          </a:p>
        </p:txBody>
      </p:sp>
      <p:graphicFrame>
        <p:nvGraphicFramePr>
          <p:cNvPr id="4" name="Table 4">
            <a:extLst>
              <a:ext uri="{FF2B5EF4-FFF2-40B4-BE49-F238E27FC236}">
                <a16:creationId xmlns:a16="http://schemas.microsoft.com/office/drawing/2014/main" id="{A153E171-3C95-4A31-8B44-48784321E8C9}"/>
              </a:ext>
            </a:extLst>
          </p:cNvPr>
          <p:cNvGraphicFramePr>
            <a:graphicFrameLocks noGrp="1"/>
          </p:cNvGraphicFramePr>
          <p:nvPr>
            <p:extLst>
              <p:ext uri="{D42A27DB-BD31-4B8C-83A1-F6EECF244321}">
                <p14:modId xmlns:p14="http://schemas.microsoft.com/office/powerpoint/2010/main" val="2168591636"/>
              </p:ext>
            </p:extLst>
          </p:nvPr>
        </p:nvGraphicFramePr>
        <p:xfrm>
          <a:off x="1186427" y="1604657"/>
          <a:ext cx="8128000" cy="3337560"/>
        </p:xfrm>
        <a:graphic>
          <a:graphicData uri="http://schemas.openxmlformats.org/drawingml/2006/table">
            <a:tbl>
              <a:tblPr firstRow="1" bandRow="1">
                <a:tableStyleId>{5C22544A-7EE6-4342-B048-85BDC9FD1C3A}</a:tableStyleId>
              </a:tblPr>
              <a:tblGrid>
                <a:gridCol w="2471173">
                  <a:extLst>
                    <a:ext uri="{9D8B030D-6E8A-4147-A177-3AD203B41FA5}">
                      <a16:colId xmlns:a16="http://schemas.microsoft.com/office/drawing/2014/main" val="1787974825"/>
                    </a:ext>
                  </a:extLst>
                </a:gridCol>
                <a:gridCol w="5656827">
                  <a:extLst>
                    <a:ext uri="{9D8B030D-6E8A-4147-A177-3AD203B41FA5}">
                      <a16:colId xmlns:a16="http://schemas.microsoft.com/office/drawing/2014/main" val="80610338"/>
                    </a:ext>
                  </a:extLst>
                </a:gridCol>
              </a:tblGrid>
              <a:tr h="370840">
                <a:tc>
                  <a:txBody>
                    <a:bodyPr/>
                    <a:lstStyle/>
                    <a:p>
                      <a:r>
                        <a:rPr lang="en-GB" sz="1400" b="0" dirty="0">
                          <a:solidFill>
                            <a:schemeClr val="tx1"/>
                          </a:solidFill>
                          <a:latin typeface="Source Sans Pro" panose="020B0503030403020204" pitchFamily="34" charset="0"/>
                          <a:ea typeface="Source Sans Pro" panose="020B0503030403020204" pitchFamily="34" charset="0"/>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a:solidFill>
                            <a:schemeClr val="tx1"/>
                          </a:solidFill>
                          <a:latin typeface="Source Sans Pro" panose="020B0503030403020204" pitchFamily="34" charset="0"/>
                          <a:ea typeface="Source Sans Pro" panose="020B0503030403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6009116"/>
                  </a:ext>
                </a:extLst>
              </a:tr>
              <a:tr h="370840">
                <a:tc>
                  <a:txBody>
                    <a:bodyPr/>
                    <a:lstStyle/>
                    <a:p>
                      <a:r>
                        <a:rPr lang="en-GB" sz="1400" b="0" dirty="0">
                          <a:latin typeface="Source Sans Pro" panose="020B0503030403020204" pitchFamily="34" charset="0"/>
                          <a:ea typeface="Source Sans Pro" panose="020B0503030403020204" pitchFamily="34" charset="0"/>
                        </a:rPr>
                        <a:t>About the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a:latin typeface="Source Sans Pro" panose="020B0503030403020204" pitchFamily="34" charset="0"/>
                          <a:ea typeface="Source Sans Pro" panose="020B0503030403020204"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7016629"/>
                  </a:ext>
                </a:extLst>
              </a:tr>
              <a:tr h="370840">
                <a:tc>
                  <a:txBody>
                    <a:bodyPr/>
                    <a:lstStyle/>
                    <a:p>
                      <a:r>
                        <a:rPr lang="en-GB" sz="1400" b="0" dirty="0">
                          <a:latin typeface="Source Sans Pro" panose="020B0503030403020204" pitchFamily="34" charset="0"/>
                          <a:ea typeface="Source Sans Pro" panose="020B0503030403020204" pitchFamily="34" charset="0"/>
                        </a:rPr>
                        <a:t>Report coverage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a:latin typeface="Source Sans Pro" panose="020B0503030403020204" pitchFamily="34" charset="0"/>
                          <a:ea typeface="Source Sans Pro" panose="020B050303040302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063767"/>
                  </a:ext>
                </a:extLst>
              </a:tr>
              <a:tr h="370840">
                <a:tc>
                  <a:txBody>
                    <a:bodyPr/>
                    <a:lstStyle/>
                    <a:p>
                      <a:r>
                        <a:rPr lang="en-GB" sz="1400" b="0" dirty="0">
                          <a:latin typeface="Source Sans Pro" panose="020B0503030403020204" pitchFamily="34" charset="0"/>
                          <a:ea typeface="Source Sans Pro" panose="020B0503030403020204" pitchFamily="34" charset="0"/>
                        </a:rPr>
                        <a:t>Markets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a:latin typeface="Source Sans Pro" panose="020B0503030403020204" pitchFamily="34" charset="0"/>
                          <a:ea typeface="Source Sans Pro" panose="020B050303040302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1017564"/>
                  </a:ext>
                </a:extLst>
              </a:tr>
              <a:tr h="370840">
                <a:tc>
                  <a:txBody>
                    <a:bodyPr/>
                    <a:lstStyle/>
                    <a:p>
                      <a:r>
                        <a:rPr lang="en-GB" sz="1400" b="0" dirty="0">
                          <a:latin typeface="Source Sans Pro" panose="020B0503030403020204" pitchFamily="34" charset="0"/>
                          <a:ea typeface="Source Sans Pro" panose="020B0503030403020204" pitchFamily="34" charset="0"/>
                        </a:rPr>
                        <a:t>Formats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a:latin typeface="Source Sans Pro" panose="020B0503030403020204" pitchFamily="34" charset="0"/>
                          <a:ea typeface="Source Sans Pro" panose="020B0503030403020204" pitchFamily="34" charset="0"/>
                        </a:rPr>
                        <a:t>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3415920"/>
                  </a:ext>
                </a:extLst>
              </a:tr>
              <a:tr h="370840">
                <a:tc>
                  <a:txBody>
                    <a:bodyPr/>
                    <a:lstStyle/>
                    <a:p>
                      <a:r>
                        <a:rPr lang="en-GB" sz="1400" b="0" dirty="0">
                          <a:latin typeface="Source Sans Pro" panose="020B0503030403020204" pitchFamily="34" charset="0"/>
                          <a:ea typeface="Source Sans Pro" panose="020B0503030403020204" pitchFamily="34" charset="0"/>
                        </a:rPr>
                        <a:t>Closing Remarks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a:latin typeface="Source Sans Pro" panose="020B0503030403020204" pitchFamily="34" charset="0"/>
                          <a:ea typeface="Source Sans Pro" panose="020B0503030403020204" pitchFamily="34" charset="0"/>
                        </a:rPr>
                        <a:t>39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1072496"/>
                  </a:ext>
                </a:extLst>
              </a:tr>
              <a:tr h="370840">
                <a:tc>
                  <a:txBody>
                    <a:bodyPr/>
                    <a:lstStyle/>
                    <a:p>
                      <a:r>
                        <a:rPr lang="en-GB" sz="1400" b="0" dirty="0">
                          <a:latin typeface="Source Sans Pro" panose="020B0503030403020204" pitchFamily="34" charset="0"/>
                          <a:ea typeface="Source Sans Pro" panose="020B0503030403020204" pitchFamily="34" charset="0"/>
                        </a:rPr>
                        <a:t>Key metrics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a:latin typeface="Source Sans Pro" panose="020B0503030403020204" pitchFamily="34" charset="0"/>
                          <a:ea typeface="Source Sans Pro" panose="020B0503030403020204" pitchFamily="34" charset="0"/>
                        </a:rPr>
                        <a:t>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2654055"/>
                  </a:ext>
                </a:extLst>
              </a:tr>
              <a:tr h="370840">
                <a:tc>
                  <a:txBody>
                    <a:bodyPr/>
                    <a:lstStyle/>
                    <a:p>
                      <a:r>
                        <a:rPr lang="en-GB" sz="1400" b="0" dirty="0">
                          <a:latin typeface="Source Sans Pro" panose="020B0503030403020204" pitchFamily="34" charset="0"/>
                          <a:ea typeface="Source Sans Pro" panose="020B0503030403020204" pitchFamily="34" charset="0"/>
                        </a:rPr>
                        <a:t>Format definitions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a:latin typeface="Source Sans Pro" panose="020B0503030403020204" pitchFamily="34" charset="0"/>
                          <a:ea typeface="Source Sans Pro" panose="020B0503030403020204" pitchFamily="34" charset="0"/>
                        </a:rPr>
                        <a:t>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994586"/>
                  </a:ext>
                </a:extLst>
              </a:tr>
              <a:tr h="370840">
                <a:tc>
                  <a:txBody>
                    <a:bodyPr/>
                    <a:lstStyle/>
                    <a:p>
                      <a:r>
                        <a:rPr lang="en-GB" sz="1400" b="0" dirty="0">
                          <a:latin typeface="Source Sans Pro" panose="020B0503030403020204" pitchFamily="34" charset="0"/>
                          <a:ea typeface="Source Sans Pro" panose="020B0503030403020204" pitchFamily="34" charset="0"/>
                        </a:rPr>
                        <a:t>Contact details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a:latin typeface="Source Sans Pro" panose="020B0503030403020204" pitchFamily="34" charset="0"/>
                          <a:ea typeface="Source Sans Pro" panose="020B0503030403020204" pitchFamily="34" charset="0"/>
                        </a:rPr>
                        <a:t>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4060531"/>
                  </a:ext>
                </a:extLst>
              </a:tr>
            </a:tbl>
          </a:graphicData>
        </a:graphic>
      </p:graphicFrame>
      <p:cxnSp>
        <p:nvCxnSpPr>
          <p:cNvPr id="6" name="Straight Connector 5">
            <a:extLst>
              <a:ext uri="{FF2B5EF4-FFF2-40B4-BE49-F238E27FC236}">
                <a16:creationId xmlns:a16="http://schemas.microsoft.com/office/drawing/2014/main" id="{9C64AF33-721A-4CB5-AB9C-9A3DA4AD4B41}"/>
              </a:ext>
            </a:extLst>
          </p:cNvPr>
          <p:cNvCxnSpPr/>
          <p:nvPr/>
        </p:nvCxnSpPr>
        <p:spPr>
          <a:xfrm>
            <a:off x="3126658" y="1604657"/>
            <a:ext cx="0" cy="344912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750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9F7E-5BA8-8C42-9760-0A54C4BDFF13}"/>
              </a:ext>
            </a:extLst>
          </p:cNvPr>
          <p:cNvSpPr>
            <a:spLocks noGrp="1"/>
          </p:cNvSpPr>
          <p:nvPr>
            <p:ph type="title"/>
          </p:nvPr>
        </p:nvSpPr>
        <p:spPr/>
        <p:txBody>
          <a:bodyPr>
            <a:normAutofit/>
          </a:bodyPr>
          <a:lstStyle/>
          <a:p>
            <a:r>
              <a:rPr lang="en-US" sz="2600"/>
              <a:t>Display has the highest share of digital ad spend, but is split between social and other display which exhibit different growth characteristics</a:t>
            </a:r>
          </a:p>
        </p:txBody>
      </p:sp>
      <p:graphicFrame>
        <p:nvGraphicFramePr>
          <p:cNvPr id="4" name="Chart 3">
            <a:extLst>
              <a:ext uri="{FF2B5EF4-FFF2-40B4-BE49-F238E27FC236}">
                <a16:creationId xmlns:a16="http://schemas.microsoft.com/office/drawing/2014/main" id="{CB3501C2-D8AC-7846-8B0C-755B1FEC33B9}"/>
              </a:ext>
            </a:extLst>
          </p:cNvPr>
          <p:cNvGraphicFramePr>
            <a:graphicFrameLocks/>
          </p:cNvGraphicFramePr>
          <p:nvPr/>
        </p:nvGraphicFramePr>
        <p:xfrm>
          <a:off x="243394" y="2360533"/>
          <a:ext cx="11110405" cy="435428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FEB8F65-1484-EC4C-A603-73DADF555016}"/>
              </a:ext>
            </a:extLst>
          </p:cNvPr>
          <p:cNvSpPr txBox="1"/>
          <p:nvPr/>
        </p:nvSpPr>
        <p:spPr>
          <a:xfrm rot="16200000">
            <a:off x="-322304" y="2541316"/>
            <a:ext cx="1807029" cy="338554"/>
          </a:xfrm>
          <a:prstGeom prst="rect">
            <a:avLst/>
          </a:prstGeom>
          <a:noFill/>
        </p:spPr>
        <p:txBody>
          <a:bodyPr wrap="square" rtlCol="0">
            <a:spAutoFit/>
          </a:bodyPr>
          <a:lstStyle/>
          <a:p>
            <a:r>
              <a:rPr lang="en-US" sz="1600" b="1">
                <a:solidFill>
                  <a:srgbClr val="6D1AFE"/>
                </a:solidFill>
              </a:rPr>
              <a:t>Search </a:t>
            </a:r>
          </a:p>
        </p:txBody>
      </p:sp>
      <p:sp>
        <p:nvSpPr>
          <p:cNvPr id="7" name="TextBox 6">
            <a:extLst>
              <a:ext uri="{FF2B5EF4-FFF2-40B4-BE49-F238E27FC236}">
                <a16:creationId xmlns:a16="http://schemas.microsoft.com/office/drawing/2014/main" id="{CB7CB671-38BE-F243-8AA3-CA64101E2D66}"/>
              </a:ext>
            </a:extLst>
          </p:cNvPr>
          <p:cNvSpPr txBox="1"/>
          <p:nvPr/>
        </p:nvSpPr>
        <p:spPr>
          <a:xfrm rot="16200000">
            <a:off x="4313911" y="2541317"/>
            <a:ext cx="1807029" cy="338554"/>
          </a:xfrm>
          <a:prstGeom prst="rect">
            <a:avLst/>
          </a:prstGeom>
          <a:noFill/>
        </p:spPr>
        <p:txBody>
          <a:bodyPr wrap="square" rtlCol="0">
            <a:spAutoFit/>
          </a:bodyPr>
          <a:lstStyle/>
          <a:p>
            <a:r>
              <a:rPr lang="en-US" sz="1600" b="1">
                <a:solidFill>
                  <a:srgbClr val="21325E"/>
                </a:solidFill>
              </a:rPr>
              <a:t>Social</a:t>
            </a:r>
          </a:p>
        </p:txBody>
      </p:sp>
      <p:sp>
        <p:nvSpPr>
          <p:cNvPr id="8" name="TextBox 7">
            <a:extLst>
              <a:ext uri="{FF2B5EF4-FFF2-40B4-BE49-F238E27FC236}">
                <a16:creationId xmlns:a16="http://schemas.microsoft.com/office/drawing/2014/main" id="{138C27CB-C96C-7C4C-9334-FE288585E523}"/>
              </a:ext>
            </a:extLst>
          </p:cNvPr>
          <p:cNvSpPr txBox="1"/>
          <p:nvPr/>
        </p:nvSpPr>
        <p:spPr>
          <a:xfrm rot="16200000">
            <a:off x="6798545" y="2576439"/>
            <a:ext cx="1928514" cy="338554"/>
          </a:xfrm>
          <a:prstGeom prst="rect">
            <a:avLst/>
          </a:prstGeom>
          <a:noFill/>
        </p:spPr>
        <p:txBody>
          <a:bodyPr wrap="square" rtlCol="0">
            <a:spAutoFit/>
          </a:bodyPr>
          <a:lstStyle/>
          <a:p>
            <a:r>
              <a:rPr lang="en-US" sz="1600" b="1">
                <a:solidFill>
                  <a:srgbClr val="8EA2D8"/>
                </a:solidFill>
              </a:rPr>
              <a:t>Other Display</a:t>
            </a:r>
          </a:p>
        </p:txBody>
      </p:sp>
      <p:sp>
        <p:nvSpPr>
          <p:cNvPr id="9" name="TextBox 8">
            <a:extLst>
              <a:ext uri="{FF2B5EF4-FFF2-40B4-BE49-F238E27FC236}">
                <a16:creationId xmlns:a16="http://schemas.microsoft.com/office/drawing/2014/main" id="{23CE36B3-1BFF-8743-8564-E412F7577DCF}"/>
              </a:ext>
            </a:extLst>
          </p:cNvPr>
          <p:cNvSpPr txBox="1"/>
          <p:nvPr/>
        </p:nvSpPr>
        <p:spPr>
          <a:xfrm rot="16200000">
            <a:off x="9557090" y="2316261"/>
            <a:ext cx="1849361" cy="830997"/>
          </a:xfrm>
          <a:prstGeom prst="rect">
            <a:avLst/>
          </a:prstGeom>
          <a:noFill/>
        </p:spPr>
        <p:txBody>
          <a:bodyPr wrap="square" rtlCol="0">
            <a:spAutoFit/>
          </a:bodyPr>
          <a:lstStyle/>
          <a:p>
            <a:r>
              <a:rPr lang="en-US" sz="1600" b="1">
                <a:solidFill>
                  <a:schemeClr val="accent6"/>
                </a:solidFill>
              </a:rPr>
              <a:t>Classifieds, Directories &amp; Affiliate</a:t>
            </a:r>
          </a:p>
        </p:txBody>
      </p:sp>
      <p:sp>
        <p:nvSpPr>
          <p:cNvPr id="15" name="TextBox 14">
            <a:extLst>
              <a:ext uri="{FF2B5EF4-FFF2-40B4-BE49-F238E27FC236}">
                <a16:creationId xmlns:a16="http://schemas.microsoft.com/office/drawing/2014/main" id="{5F7553A7-FD9E-D848-8536-B30FDAAE79C5}"/>
              </a:ext>
            </a:extLst>
          </p:cNvPr>
          <p:cNvSpPr txBox="1"/>
          <p:nvPr/>
        </p:nvSpPr>
        <p:spPr>
          <a:xfrm rot="16200000">
            <a:off x="10017142" y="4262658"/>
            <a:ext cx="1298589" cy="369332"/>
          </a:xfrm>
          <a:prstGeom prst="rect">
            <a:avLst/>
          </a:prstGeom>
          <a:noFill/>
        </p:spPr>
        <p:txBody>
          <a:bodyPr wrap="square" rtlCol="0">
            <a:spAutoFit/>
          </a:bodyPr>
          <a:lstStyle/>
          <a:p>
            <a:pPr algn="ctr"/>
            <a:r>
              <a:rPr lang="en-US">
                <a:solidFill>
                  <a:schemeClr val="bg1"/>
                </a:solidFill>
              </a:rPr>
              <a:t>10.7%</a:t>
            </a:r>
          </a:p>
        </p:txBody>
      </p:sp>
      <p:sp>
        <p:nvSpPr>
          <p:cNvPr id="16" name="TextBox 15">
            <a:extLst>
              <a:ext uri="{FF2B5EF4-FFF2-40B4-BE49-F238E27FC236}">
                <a16:creationId xmlns:a16="http://schemas.microsoft.com/office/drawing/2014/main" id="{B7DC9AFF-8257-FB46-8279-A01700FD70CD}"/>
              </a:ext>
            </a:extLst>
          </p:cNvPr>
          <p:cNvSpPr txBox="1"/>
          <p:nvPr/>
        </p:nvSpPr>
        <p:spPr>
          <a:xfrm rot="16200000">
            <a:off x="8302313" y="4353010"/>
            <a:ext cx="1298589" cy="369332"/>
          </a:xfrm>
          <a:prstGeom prst="rect">
            <a:avLst/>
          </a:prstGeom>
          <a:noFill/>
        </p:spPr>
        <p:txBody>
          <a:bodyPr wrap="square" rtlCol="0">
            <a:spAutoFit/>
          </a:bodyPr>
          <a:lstStyle/>
          <a:p>
            <a:pPr algn="ctr"/>
            <a:r>
              <a:rPr lang="en-US">
                <a:solidFill>
                  <a:schemeClr val="bg1"/>
                </a:solidFill>
              </a:rPr>
              <a:t>22.5%</a:t>
            </a:r>
          </a:p>
        </p:txBody>
      </p:sp>
      <p:sp>
        <p:nvSpPr>
          <p:cNvPr id="17" name="TextBox 16">
            <a:extLst>
              <a:ext uri="{FF2B5EF4-FFF2-40B4-BE49-F238E27FC236}">
                <a16:creationId xmlns:a16="http://schemas.microsoft.com/office/drawing/2014/main" id="{54CA143E-18B0-F749-9B55-5167D2B7417F}"/>
              </a:ext>
            </a:extLst>
          </p:cNvPr>
          <p:cNvSpPr txBox="1"/>
          <p:nvPr/>
        </p:nvSpPr>
        <p:spPr>
          <a:xfrm rot="16200000">
            <a:off x="5746325" y="4353010"/>
            <a:ext cx="1298589" cy="369332"/>
          </a:xfrm>
          <a:prstGeom prst="rect">
            <a:avLst/>
          </a:prstGeom>
          <a:noFill/>
        </p:spPr>
        <p:txBody>
          <a:bodyPr wrap="square" rtlCol="0">
            <a:spAutoFit/>
          </a:bodyPr>
          <a:lstStyle/>
          <a:p>
            <a:pPr algn="ctr"/>
            <a:r>
              <a:rPr lang="en-US">
                <a:solidFill>
                  <a:schemeClr val="bg1"/>
                </a:solidFill>
              </a:rPr>
              <a:t>23.2%</a:t>
            </a:r>
          </a:p>
        </p:txBody>
      </p:sp>
      <p:sp>
        <p:nvSpPr>
          <p:cNvPr id="18" name="TextBox 17">
            <a:extLst>
              <a:ext uri="{FF2B5EF4-FFF2-40B4-BE49-F238E27FC236}">
                <a16:creationId xmlns:a16="http://schemas.microsoft.com/office/drawing/2014/main" id="{13419C99-BF0C-6E49-9DDE-B7B3559406F7}"/>
              </a:ext>
            </a:extLst>
          </p:cNvPr>
          <p:cNvSpPr txBox="1"/>
          <p:nvPr/>
        </p:nvSpPr>
        <p:spPr>
          <a:xfrm rot="16200000">
            <a:off x="1419252" y="4356172"/>
            <a:ext cx="1298589" cy="369332"/>
          </a:xfrm>
          <a:prstGeom prst="rect">
            <a:avLst/>
          </a:prstGeom>
          <a:noFill/>
        </p:spPr>
        <p:txBody>
          <a:bodyPr wrap="square" rtlCol="0">
            <a:spAutoFit/>
          </a:bodyPr>
          <a:lstStyle/>
          <a:p>
            <a:pPr algn="ctr"/>
            <a:r>
              <a:rPr lang="en-US">
                <a:solidFill>
                  <a:schemeClr val="bg1"/>
                </a:solidFill>
              </a:rPr>
              <a:t>42.6%</a:t>
            </a:r>
          </a:p>
        </p:txBody>
      </p:sp>
      <p:sp>
        <p:nvSpPr>
          <p:cNvPr id="19" name="Left Bracket 18">
            <a:extLst>
              <a:ext uri="{FF2B5EF4-FFF2-40B4-BE49-F238E27FC236}">
                <a16:creationId xmlns:a16="http://schemas.microsoft.com/office/drawing/2014/main" id="{EFD302C8-791C-A74C-8E0C-106DEA861545}"/>
              </a:ext>
            </a:extLst>
          </p:cNvPr>
          <p:cNvSpPr/>
          <p:nvPr/>
        </p:nvSpPr>
        <p:spPr>
          <a:xfrm rot="16200000">
            <a:off x="7430615" y="3071017"/>
            <a:ext cx="275032" cy="4903948"/>
          </a:xfrm>
          <a:prstGeom prst="leftBracket">
            <a:avLst/>
          </a:prstGeom>
          <a:ln w="28575">
            <a:solidFill>
              <a:srgbClr val="16C8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4531C5EE-F92C-3C47-AE63-C50AFF5137D5}"/>
              </a:ext>
            </a:extLst>
          </p:cNvPr>
          <p:cNvSpPr txBox="1"/>
          <p:nvPr/>
        </p:nvSpPr>
        <p:spPr>
          <a:xfrm>
            <a:off x="6729123" y="5660507"/>
            <a:ext cx="1698026" cy="584775"/>
          </a:xfrm>
          <a:prstGeom prst="rect">
            <a:avLst/>
          </a:prstGeom>
          <a:noFill/>
        </p:spPr>
        <p:txBody>
          <a:bodyPr wrap="square" rtlCol="0">
            <a:spAutoFit/>
          </a:bodyPr>
          <a:lstStyle/>
          <a:p>
            <a:pPr algn="ctr"/>
            <a:r>
              <a:rPr lang="en-US" sz="1600" b="1">
                <a:solidFill>
                  <a:schemeClr val="accent5"/>
                </a:solidFill>
              </a:rPr>
              <a:t>Total Display: 45.8%</a:t>
            </a:r>
          </a:p>
        </p:txBody>
      </p:sp>
      <p:sp>
        <p:nvSpPr>
          <p:cNvPr id="21" name="TextBox 20">
            <a:extLst>
              <a:ext uri="{FF2B5EF4-FFF2-40B4-BE49-F238E27FC236}">
                <a16:creationId xmlns:a16="http://schemas.microsoft.com/office/drawing/2014/main" id="{62187C43-EECC-4A4F-BFB7-D43531B82D0D}"/>
              </a:ext>
            </a:extLst>
          </p:cNvPr>
          <p:cNvSpPr txBox="1"/>
          <p:nvPr/>
        </p:nvSpPr>
        <p:spPr>
          <a:xfrm>
            <a:off x="4047089" y="1749910"/>
            <a:ext cx="4097822" cy="461665"/>
          </a:xfrm>
          <a:prstGeom prst="rect">
            <a:avLst/>
          </a:prstGeom>
          <a:noFill/>
        </p:spPr>
        <p:txBody>
          <a:bodyPr wrap="square" rtlCol="0">
            <a:spAutoFit/>
          </a:bodyPr>
          <a:lstStyle/>
          <a:p>
            <a:pPr algn="ctr"/>
            <a:r>
              <a:rPr lang="en-US" sz="2400" b="1"/>
              <a:t>Europe: 2020 share by format</a:t>
            </a:r>
          </a:p>
        </p:txBody>
      </p:sp>
    </p:spTree>
    <p:extLst>
      <p:ext uri="{BB962C8B-B14F-4D97-AF65-F5344CB8AC3E}">
        <p14:creationId xmlns:p14="http://schemas.microsoft.com/office/powerpoint/2010/main" val="501784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BE51-E894-1A4F-880B-E611C5BC0D17}"/>
              </a:ext>
            </a:extLst>
          </p:cNvPr>
          <p:cNvSpPr>
            <a:spLocks noGrp="1"/>
          </p:cNvSpPr>
          <p:nvPr>
            <p:ph type="title"/>
          </p:nvPr>
        </p:nvSpPr>
        <p:spPr/>
        <p:txBody>
          <a:bodyPr>
            <a:normAutofit/>
          </a:bodyPr>
          <a:lstStyle/>
          <a:p>
            <a:r>
              <a:rPr lang="en-US"/>
              <a:t>Display could accelerate share gains in 2020…</a:t>
            </a:r>
          </a:p>
        </p:txBody>
      </p:sp>
      <p:graphicFrame>
        <p:nvGraphicFramePr>
          <p:cNvPr id="4" name="Content Placeholder 3">
            <a:extLst>
              <a:ext uri="{FF2B5EF4-FFF2-40B4-BE49-F238E27FC236}">
                <a16:creationId xmlns:a16="http://schemas.microsoft.com/office/drawing/2014/main" id="{F3759F7E-C069-5348-AAC8-5B7A0A03A1A6}"/>
              </a:ext>
            </a:extLst>
          </p:cNvPr>
          <p:cNvGraphicFramePr>
            <a:graphicFrameLocks noGrp="1"/>
          </p:cNvGraphicFramePr>
          <p:nvPr>
            <p:ph idx="1"/>
          </p:nvPr>
        </p:nvGraphicFramePr>
        <p:xfrm>
          <a:off x="242888" y="1825625"/>
          <a:ext cx="11110912"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94DAABD7-D4A8-0C48-ABDE-0A8CF9EEE7EB}"/>
              </a:ext>
            </a:extLst>
          </p:cNvPr>
          <p:cNvPicPr>
            <a:picLocks noChangeAspect="1"/>
          </p:cNvPicPr>
          <p:nvPr/>
        </p:nvPicPr>
        <p:blipFill>
          <a:blip r:embed="rId3"/>
          <a:stretch>
            <a:fillRect/>
          </a:stretch>
        </p:blipFill>
        <p:spPr>
          <a:xfrm>
            <a:off x="3815255" y="5838484"/>
            <a:ext cx="1042932" cy="232888"/>
          </a:xfrm>
          <a:prstGeom prst="rect">
            <a:avLst/>
          </a:prstGeom>
        </p:spPr>
      </p:pic>
      <p:pic>
        <p:nvPicPr>
          <p:cNvPr id="8" name="Picture 7">
            <a:extLst>
              <a:ext uri="{FF2B5EF4-FFF2-40B4-BE49-F238E27FC236}">
                <a16:creationId xmlns:a16="http://schemas.microsoft.com/office/drawing/2014/main" id="{12791292-4C13-7B44-B56B-057F5C5BC991}"/>
              </a:ext>
            </a:extLst>
          </p:cNvPr>
          <p:cNvPicPr>
            <a:picLocks noChangeAspect="1"/>
          </p:cNvPicPr>
          <p:nvPr/>
        </p:nvPicPr>
        <p:blipFill>
          <a:blip r:embed="rId4"/>
          <a:stretch>
            <a:fillRect/>
          </a:stretch>
        </p:blipFill>
        <p:spPr>
          <a:xfrm>
            <a:off x="4931760" y="5839591"/>
            <a:ext cx="3140185" cy="277984"/>
          </a:xfrm>
          <a:prstGeom prst="rect">
            <a:avLst/>
          </a:prstGeom>
        </p:spPr>
      </p:pic>
    </p:spTree>
    <p:extLst>
      <p:ext uri="{BB962C8B-B14F-4D97-AF65-F5344CB8AC3E}">
        <p14:creationId xmlns:p14="http://schemas.microsoft.com/office/powerpoint/2010/main" val="274236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BE51-E894-1A4F-880B-E611C5BC0D17}"/>
              </a:ext>
            </a:extLst>
          </p:cNvPr>
          <p:cNvSpPr>
            <a:spLocks noGrp="1"/>
          </p:cNvSpPr>
          <p:nvPr>
            <p:ph type="title"/>
          </p:nvPr>
        </p:nvSpPr>
        <p:spPr/>
        <p:txBody>
          <a:bodyPr>
            <a:normAutofit/>
          </a:bodyPr>
          <a:lstStyle/>
          <a:p>
            <a:r>
              <a:rPr lang="en-US"/>
              <a:t>…but this is partly driven by share gains for social</a:t>
            </a:r>
          </a:p>
        </p:txBody>
      </p:sp>
      <p:graphicFrame>
        <p:nvGraphicFramePr>
          <p:cNvPr id="4" name="Content Placeholder 3">
            <a:extLst>
              <a:ext uri="{FF2B5EF4-FFF2-40B4-BE49-F238E27FC236}">
                <a16:creationId xmlns:a16="http://schemas.microsoft.com/office/drawing/2014/main" id="{F3759F7E-C069-5348-AAC8-5B7A0A03A1A6}"/>
              </a:ext>
            </a:extLst>
          </p:cNvPr>
          <p:cNvGraphicFramePr>
            <a:graphicFrameLocks noGrp="1"/>
          </p:cNvGraphicFramePr>
          <p:nvPr>
            <p:ph idx="1"/>
            <p:extLst>
              <p:ext uri="{D42A27DB-BD31-4B8C-83A1-F6EECF244321}">
                <p14:modId xmlns:p14="http://schemas.microsoft.com/office/powerpoint/2010/main" val="1082583401"/>
              </p:ext>
            </p:extLst>
          </p:nvPr>
        </p:nvGraphicFramePr>
        <p:xfrm>
          <a:off x="242888" y="1825625"/>
          <a:ext cx="11110912"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848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B780-369D-7349-9B70-5EAD3D6A958D}"/>
              </a:ext>
            </a:extLst>
          </p:cNvPr>
          <p:cNvSpPr>
            <a:spLocks noGrp="1"/>
          </p:cNvSpPr>
          <p:nvPr>
            <p:ph type="title"/>
          </p:nvPr>
        </p:nvSpPr>
        <p:spPr/>
        <p:txBody>
          <a:bodyPr/>
          <a:lstStyle/>
          <a:p>
            <a:r>
              <a:rPr lang="en-US"/>
              <a:t>Social commands 50.2% of all display spend in Europe</a:t>
            </a:r>
          </a:p>
        </p:txBody>
      </p:sp>
      <p:graphicFrame>
        <p:nvGraphicFramePr>
          <p:cNvPr id="4" name="Chart 3">
            <a:extLst>
              <a:ext uri="{FF2B5EF4-FFF2-40B4-BE49-F238E27FC236}">
                <a16:creationId xmlns:a16="http://schemas.microsoft.com/office/drawing/2014/main" id="{6523D1F4-05B5-4F4E-81C5-A3723D2FBD5C}"/>
              </a:ext>
            </a:extLst>
          </p:cNvPr>
          <p:cNvGraphicFramePr>
            <a:graphicFrameLocks/>
          </p:cNvGraphicFramePr>
          <p:nvPr>
            <p:extLst>
              <p:ext uri="{D42A27DB-BD31-4B8C-83A1-F6EECF244321}">
                <p14:modId xmlns:p14="http://schemas.microsoft.com/office/powerpoint/2010/main" val="695154811"/>
              </p:ext>
            </p:extLst>
          </p:nvPr>
        </p:nvGraphicFramePr>
        <p:xfrm>
          <a:off x="243394" y="1867814"/>
          <a:ext cx="5253516" cy="41226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1FFEDF11-F045-BD42-AB77-D9123953F0DB}"/>
              </a:ext>
            </a:extLst>
          </p:cNvPr>
          <p:cNvGraphicFramePr>
            <a:graphicFrameLocks/>
          </p:cNvGraphicFramePr>
          <p:nvPr>
            <p:extLst>
              <p:ext uri="{D42A27DB-BD31-4B8C-83A1-F6EECF244321}">
                <p14:modId xmlns:p14="http://schemas.microsoft.com/office/powerpoint/2010/main" val="2811196725"/>
              </p:ext>
            </p:extLst>
          </p:nvPr>
        </p:nvGraphicFramePr>
        <p:xfrm>
          <a:off x="5927836" y="1867814"/>
          <a:ext cx="4782207" cy="41226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42594C4-AFEB-EF47-9715-895EB8A62655}"/>
              </a:ext>
            </a:extLst>
          </p:cNvPr>
          <p:cNvSpPr txBox="1"/>
          <p:nvPr/>
        </p:nvSpPr>
        <p:spPr>
          <a:xfrm>
            <a:off x="336331" y="6306205"/>
            <a:ext cx="10562897" cy="246221"/>
          </a:xfrm>
          <a:prstGeom prst="rect">
            <a:avLst/>
          </a:prstGeom>
          <a:noFill/>
        </p:spPr>
        <p:txBody>
          <a:bodyPr wrap="square" rtlCol="0">
            <a:spAutoFit/>
          </a:bodyPr>
          <a:lstStyle/>
          <a:p>
            <a:r>
              <a:rPr lang="en-US" sz="1000" i="1"/>
              <a:t>Note: Data on social share is not comparable with previous IAB Europe Adex Benchmark reports due to changes measurement of social and ‘long-tail’ display ad spend by national markets.  </a:t>
            </a:r>
          </a:p>
        </p:txBody>
      </p:sp>
    </p:spTree>
    <p:extLst>
      <p:ext uri="{BB962C8B-B14F-4D97-AF65-F5344CB8AC3E}">
        <p14:creationId xmlns:p14="http://schemas.microsoft.com/office/powerpoint/2010/main" val="2568243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EEA1-649C-244E-813B-F7F87E9F99BE}"/>
              </a:ext>
            </a:extLst>
          </p:cNvPr>
          <p:cNvSpPr>
            <a:spLocks noGrp="1"/>
          </p:cNvSpPr>
          <p:nvPr>
            <p:ph type="title"/>
          </p:nvPr>
        </p:nvSpPr>
        <p:spPr/>
        <p:txBody>
          <a:bodyPr/>
          <a:lstStyle/>
          <a:p>
            <a:r>
              <a:rPr lang="en-US"/>
              <a:t>High single-digit growth for display is driven by video</a:t>
            </a:r>
          </a:p>
        </p:txBody>
      </p:sp>
      <p:graphicFrame>
        <p:nvGraphicFramePr>
          <p:cNvPr id="4" name="Content Placeholder 3">
            <a:extLst>
              <a:ext uri="{FF2B5EF4-FFF2-40B4-BE49-F238E27FC236}">
                <a16:creationId xmlns:a16="http://schemas.microsoft.com/office/drawing/2014/main" id="{CE8D1957-B314-974B-A84C-262FD7F43601}"/>
              </a:ext>
            </a:extLst>
          </p:cNvPr>
          <p:cNvGraphicFramePr>
            <a:graphicFrameLocks noGrp="1"/>
          </p:cNvGraphicFramePr>
          <p:nvPr>
            <p:ph idx="1"/>
            <p:extLst>
              <p:ext uri="{D42A27DB-BD31-4B8C-83A1-F6EECF244321}">
                <p14:modId xmlns:p14="http://schemas.microsoft.com/office/powerpoint/2010/main" val="1342129507"/>
              </p:ext>
            </p:extLst>
          </p:nvPr>
        </p:nvGraphicFramePr>
        <p:xfrm>
          <a:off x="242888" y="1825625"/>
          <a:ext cx="1111091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a:extLst>
              <a:ext uri="{FF2B5EF4-FFF2-40B4-BE49-F238E27FC236}">
                <a16:creationId xmlns:a16="http://schemas.microsoft.com/office/drawing/2014/main" id="{381076B8-BB95-F14F-BD5C-7CD649E784A5}"/>
              </a:ext>
            </a:extLst>
          </p:cNvPr>
          <p:cNvSpPr/>
          <p:nvPr/>
        </p:nvSpPr>
        <p:spPr>
          <a:xfrm>
            <a:off x="1832881" y="2401705"/>
            <a:ext cx="1077686" cy="326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9.1%</a:t>
            </a:r>
          </a:p>
        </p:txBody>
      </p:sp>
      <p:sp>
        <p:nvSpPr>
          <p:cNvPr id="6" name="Oval 5">
            <a:extLst>
              <a:ext uri="{FF2B5EF4-FFF2-40B4-BE49-F238E27FC236}">
                <a16:creationId xmlns:a16="http://schemas.microsoft.com/office/drawing/2014/main" id="{AE01B611-FA57-B84C-9C9C-96939BF25108}"/>
              </a:ext>
            </a:extLst>
          </p:cNvPr>
          <p:cNvSpPr/>
          <p:nvPr/>
        </p:nvSpPr>
        <p:spPr>
          <a:xfrm>
            <a:off x="5385706" y="3265714"/>
            <a:ext cx="1077686" cy="326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4.9%</a:t>
            </a:r>
          </a:p>
        </p:txBody>
      </p:sp>
      <p:sp>
        <p:nvSpPr>
          <p:cNvPr id="7" name="Oval 6">
            <a:extLst>
              <a:ext uri="{FF2B5EF4-FFF2-40B4-BE49-F238E27FC236}">
                <a16:creationId xmlns:a16="http://schemas.microsoft.com/office/drawing/2014/main" id="{6B9D3580-BA47-AD45-BD85-D1E266C19CCD}"/>
              </a:ext>
            </a:extLst>
          </p:cNvPr>
          <p:cNvSpPr/>
          <p:nvPr/>
        </p:nvSpPr>
        <p:spPr>
          <a:xfrm>
            <a:off x="8967106" y="3838008"/>
            <a:ext cx="1077686" cy="326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16.3%</a:t>
            </a:r>
          </a:p>
        </p:txBody>
      </p:sp>
      <p:cxnSp>
        <p:nvCxnSpPr>
          <p:cNvPr id="8" name="Straight Connector 7">
            <a:extLst>
              <a:ext uri="{FF2B5EF4-FFF2-40B4-BE49-F238E27FC236}">
                <a16:creationId xmlns:a16="http://schemas.microsoft.com/office/drawing/2014/main" id="{AC3DCE25-AEBE-6F49-AE70-F56035C465A1}"/>
              </a:ext>
            </a:extLst>
          </p:cNvPr>
          <p:cNvCxnSpPr>
            <a:cxnSpLocks/>
          </p:cNvCxnSpPr>
          <p:nvPr/>
        </p:nvCxnSpPr>
        <p:spPr>
          <a:xfrm>
            <a:off x="3909230" y="2433235"/>
            <a:ext cx="0" cy="3025681"/>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017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3F4E460-5C05-CA4C-B7B4-CBB7D66B9F0C}"/>
              </a:ext>
            </a:extLst>
          </p:cNvPr>
          <p:cNvGraphicFramePr>
            <a:graphicFrameLocks/>
          </p:cNvGraphicFramePr>
          <p:nvPr>
            <p:extLst>
              <p:ext uri="{D42A27DB-BD31-4B8C-83A1-F6EECF244321}">
                <p14:modId xmlns:p14="http://schemas.microsoft.com/office/powerpoint/2010/main" val="1707693887"/>
              </p:ext>
            </p:extLst>
          </p:nvPr>
        </p:nvGraphicFramePr>
        <p:xfrm>
          <a:off x="243394" y="1604658"/>
          <a:ext cx="11110405" cy="4219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2167C53-7F5E-6F44-AFBB-86D2B0968432}"/>
              </a:ext>
            </a:extLst>
          </p:cNvPr>
          <p:cNvSpPr>
            <a:spLocks noGrp="1"/>
          </p:cNvSpPr>
          <p:nvPr>
            <p:ph type="title"/>
          </p:nvPr>
        </p:nvSpPr>
        <p:spPr/>
        <p:txBody>
          <a:bodyPr>
            <a:normAutofit/>
          </a:bodyPr>
          <a:lstStyle/>
          <a:p>
            <a:r>
              <a:rPr lang="en-US" sz="2400"/>
              <a:t>Outside of social: sectoral shift towards video – audio nascent but growing</a:t>
            </a:r>
          </a:p>
        </p:txBody>
      </p:sp>
      <p:sp>
        <p:nvSpPr>
          <p:cNvPr id="8" name="Oval 7">
            <a:extLst>
              <a:ext uri="{FF2B5EF4-FFF2-40B4-BE49-F238E27FC236}">
                <a16:creationId xmlns:a16="http://schemas.microsoft.com/office/drawing/2014/main" id="{57B6525D-C198-1B45-A7FB-1EDF94F539F4}"/>
              </a:ext>
            </a:extLst>
          </p:cNvPr>
          <p:cNvSpPr/>
          <p:nvPr/>
        </p:nvSpPr>
        <p:spPr>
          <a:xfrm>
            <a:off x="1861456" y="2573155"/>
            <a:ext cx="1077686" cy="326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-1.6%</a:t>
            </a:r>
          </a:p>
        </p:txBody>
      </p:sp>
      <p:sp>
        <p:nvSpPr>
          <p:cNvPr id="9" name="Oval 8">
            <a:extLst>
              <a:ext uri="{FF2B5EF4-FFF2-40B4-BE49-F238E27FC236}">
                <a16:creationId xmlns:a16="http://schemas.microsoft.com/office/drawing/2014/main" id="{B4DCB14F-0DDD-7D47-9CED-FE32B98EB847}"/>
              </a:ext>
            </a:extLst>
          </p:cNvPr>
          <p:cNvSpPr/>
          <p:nvPr/>
        </p:nvSpPr>
        <p:spPr>
          <a:xfrm>
            <a:off x="5459853" y="3480607"/>
            <a:ext cx="1077686" cy="326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+10.1%</a:t>
            </a:r>
          </a:p>
        </p:txBody>
      </p:sp>
      <p:sp>
        <p:nvSpPr>
          <p:cNvPr id="10" name="Oval 9">
            <a:extLst>
              <a:ext uri="{FF2B5EF4-FFF2-40B4-BE49-F238E27FC236}">
                <a16:creationId xmlns:a16="http://schemas.microsoft.com/office/drawing/2014/main" id="{00E36B05-5428-6D45-9AAA-A68B09EA45C0}"/>
              </a:ext>
            </a:extLst>
          </p:cNvPr>
          <p:cNvSpPr/>
          <p:nvPr/>
        </p:nvSpPr>
        <p:spPr>
          <a:xfrm>
            <a:off x="8909511" y="4432552"/>
            <a:ext cx="1077686" cy="326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+16.7%</a:t>
            </a:r>
          </a:p>
        </p:txBody>
      </p:sp>
      <p:cxnSp>
        <p:nvCxnSpPr>
          <p:cNvPr id="12" name="Straight Connector 11">
            <a:extLst>
              <a:ext uri="{FF2B5EF4-FFF2-40B4-BE49-F238E27FC236}">
                <a16:creationId xmlns:a16="http://schemas.microsoft.com/office/drawing/2014/main" id="{D0064C8A-EA5B-F34F-A5DE-26AD0A2C5248}"/>
              </a:ext>
            </a:extLst>
          </p:cNvPr>
          <p:cNvCxnSpPr>
            <a:cxnSpLocks/>
          </p:cNvCxnSpPr>
          <p:nvPr/>
        </p:nvCxnSpPr>
        <p:spPr>
          <a:xfrm>
            <a:off x="4267200" y="2362204"/>
            <a:ext cx="0" cy="3918853"/>
          </a:xfrm>
          <a:prstGeom prst="line">
            <a:avLst/>
          </a:prstGeom>
          <a:ln w="12700">
            <a:solidFill>
              <a:srgbClr val="D9D9D9"/>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FF1771-A95D-404F-B3DF-2E52209ED42B}"/>
              </a:ext>
            </a:extLst>
          </p:cNvPr>
          <p:cNvCxnSpPr>
            <a:cxnSpLocks/>
          </p:cNvCxnSpPr>
          <p:nvPr/>
        </p:nvCxnSpPr>
        <p:spPr>
          <a:xfrm>
            <a:off x="7881258" y="2362204"/>
            <a:ext cx="0" cy="3918853"/>
          </a:xfrm>
          <a:prstGeom prst="line">
            <a:avLst/>
          </a:prstGeom>
          <a:ln w="12700">
            <a:solidFill>
              <a:srgbClr val="D9D9D9"/>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B185711-941F-D64B-A9A6-241D2159A138}"/>
              </a:ext>
            </a:extLst>
          </p:cNvPr>
          <p:cNvSpPr txBox="1"/>
          <p:nvPr/>
        </p:nvSpPr>
        <p:spPr>
          <a:xfrm>
            <a:off x="4683581" y="5683127"/>
            <a:ext cx="2977244" cy="600164"/>
          </a:xfrm>
          <a:prstGeom prst="rect">
            <a:avLst/>
          </a:prstGeom>
          <a:noFill/>
        </p:spPr>
        <p:txBody>
          <a:bodyPr wrap="square" rtlCol="0">
            <a:spAutoFit/>
          </a:bodyPr>
          <a:lstStyle/>
          <a:p>
            <a:pPr algn="ctr"/>
            <a:r>
              <a:rPr lang="en-GB" sz="1100" i="1">
                <a:solidFill>
                  <a:schemeClr val="tx1">
                    <a:lumMod val="50000"/>
                    <a:lumOff val="50000"/>
                  </a:schemeClr>
                </a:solidFill>
              </a:rPr>
              <a:t>In-Stream (Pre-roll, Mid-roll, Post-roll) </a:t>
            </a:r>
          </a:p>
          <a:p>
            <a:pPr algn="ctr"/>
            <a:r>
              <a:rPr lang="en-GB" sz="1100" i="1">
                <a:solidFill>
                  <a:schemeClr val="tx1">
                    <a:lumMod val="50000"/>
                    <a:lumOff val="50000"/>
                  </a:schemeClr>
                </a:solidFill>
              </a:rPr>
              <a:t>Out-Stream (specific formats vary by country)</a:t>
            </a:r>
            <a:endParaRPr lang="en-GB" sz="1100">
              <a:solidFill>
                <a:schemeClr val="tx1">
                  <a:lumMod val="50000"/>
                  <a:lumOff val="50000"/>
                </a:schemeClr>
              </a:solidFill>
              <a:effectLst/>
            </a:endParaRPr>
          </a:p>
          <a:p>
            <a:endParaRPr lang="en-US" sz="1100">
              <a:solidFill>
                <a:schemeClr val="tx1">
                  <a:lumMod val="50000"/>
                  <a:lumOff val="50000"/>
                </a:schemeClr>
              </a:solidFill>
            </a:endParaRPr>
          </a:p>
        </p:txBody>
      </p:sp>
      <p:sp>
        <p:nvSpPr>
          <p:cNvPr id="17" name="TextBox 16">
            <a:extLst>
              <a:ext uri="{FF2B5EF4-FFF2-40B4-BE49-F238E27FC236}">
                <a16:creationId xmlns:a16="http://schemas.microsoft.com/office/drawing/2014/main" id="{E608C960-85C7-AE4F-B19D-55451496D538}"/>
              </a:ext>
            </a:extLst>
          </p:cNvPr>
          <p:cNvSpPr txBox="1"/>
          <p:nvPr/>
        </p:nvSpPr>
        <p:spPr>
          <a:xfrm>
            <a:off x="1224642" y="5753493"/>
            <a:ext cx="2351315" cy="707886"/>
          </a:xfrm>
          <a:prstGeom prst="rect">
            <a:avLst/>
          </a:prstGeom>
          <a:noFill/>
        </p:spPr>
        <p:txBody>
          <a:bodyPr wrap="square" rtlCol="0">
            <a:spAutoFit/>
          </a:bodyPr>
          <a:lstStyle/>
          <a:p>
            <a:pPr algn="ctr"/>
            <a:r>
              <a:rPr lang="en-GB" sz="1100" i="1">
                <a:solidFill>
                  <a:schemeClr val="tx1">
                    <a:lumMod val="50000"/>
                    <a:lumOff val="50000"/>
                  </a:schemeClr>
                </a:solidFill>
              </a:rPr>
              <a:t>Banners, Native, Special Ads, Integrated Content, Newsletter Ads</a:t>
            </a:r>
            <a:endParaRPr lang="en-GB" sz="1100">
              <a:solidFill>
                <a:schemeClr val="tx1">
                  <a:lumMod val="50000"/>
                  <a:lumOff val="50000"/>
                </a:schemeClr>
              </a:solidFill>
              <a:effectLst/>
            </a:endParaRPr>
          </a:p>
          <a:p>
            <a:endParaRPr lang="en-US"/>
          </a:p>
        </p:txBody>
      </p:sp>
      <p:sp>
        <p:nvSpPr>
          <p:cNvPr id="19" name="Rectangle 18">
            <a:extLst>
              <a:ext uri="{FF2B5EF4-FFF2-40B4-BE49-F238E27FC236}">
                <a16:creationId xmlns:a16="http://schemas.microsoft.com/office/drawing/2014/main" id="{BA5DDD71-89E4-EB49-970B-278B7E9AF655}"/>
              </a:ext>
            </a:extLst>
          </p:cNvPr>
          <p:cNvSpPr/>
          <p:nvPr/>
        </p:nvSpPr>
        <p:spPr>
          <a:xfrm>
            <a:off x="7959732" y="5546297"/>
            <a:ext cx="2977244" cy="769441"/>
          </a:xfrm>
          <a:prstGeom prst="rect">
            <a:avLst/>
          </a:prstGeom>
        </p:spPr>
        <p:txBody>
          <a:bodyPr wrap="square">
            <a:spAutoFit/>
          </a:bodyPr>
          <a:lstStyle/>
          <a:p>
            <a:pPr algn="ctr"/>
            <a:r>
              <a:rPr lang="en-GB" sz="1100" i="1">
                <a:solidFill>
                  <a:schemeClr val="bg1">
                    <a:lumMod val="50000"/>
                  </a:schemeClr>
                </a:solidFill>
                <a:latin typeface="Calibri" panose="020F0502020204030204" pitchFamily="34" charset="0"/>
              </a:rPr>
              <a:t>Online radios (IP-delivery), music streaming services, podcasts, voice assistants; covered for the first time; European total modelled from 11 markets that report audio</a:t>
            </a:r>
            <a:endParaRPr lang="en-GB" sz="1100">
              <a:solidFill>
                <a:schemeClr val="bg1">
                  <a:lumMod val="50000"/>
                </a:schemeClr>
              </a:solidFill>
              <a:effectLst/>
            </a:endParaRPr>
          </a:p>
        </p:txBody>
      </p:sp>
      <p:sp>
        <p:nvSpPr>
          <p:cNvPr id="22" name="Right Bracket 21">
            <a:extLst>
              <a:ext uri="{FF2B5EF4-FFF2-40B4-BE49-F238E27FC236}">
                <a16:creationId xmlns:a16="http://schemas.microsoft.com/office/drawing/2014/main" id="{04EFE609-1DA1-8945-93A0-5DBE7193F2A6}"/>
              </a:ext>
            </a:extLst>
          </p:cNvPr>
          <p:cNvSpPr/>
          <p:nvPr/>
        </p:nvSpPr>
        <p:spPr>
          <a:xfrm rot="16200000">
            <a:off x="5685009" y="-2833961"/>
            <a:ext cx="227172" cy="10591387"/>
          </a:xfrm>
          <a:prstGeom prst="rightBracket">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27152187-14C1-354B-882C-76D7EF3702C0}"/>
              </a:ext>
            </a:extLst>
          </p:cNvPr>
          <p:cNvSpPr txBox="1"/>
          <p:nvPr/>
        </p:nvSpPr>
        <p:spPr>
          <a:xfrm>
            <a:off x="4373618" y="2064118"/>
            <a:ext cx="3333507" cy="276999"/>
          </a:xfrm>
          <a:prstGeom prst="rect">
            <a:avLst/>
          </a:prstGeom>
          <a:solidFill>
            <a:schemeClr val="accent5"/>
          </a:solidFill>
        </p:spPr>
        <p:txBody>
          <a:bodyPr wrap="square" rtlCol="0">
            <a:spAutoFit/>
          </a:bodyPr>
          <a:lstStyle/>
          <a:p>
            <a:pPr algn="ctr"/>
            <a:r>
              <a:rPr lang="en-US" sz="1200" b="1">
                <a:solidFill>
                  <a:schemeClr val="bg1"/>
                </a:solidFill>
              </a:rPr>
              <a:t>€15.6bn (+2.5%)</a:t>
            </a:r>
          </a:p>
        </p:txBody>
      </p:sp>
    </p:spTree>
    <p:extLst>
      <p:ext uri="{BB962C8B-B14F-4D97-AF65-F5344CB8AC3E}">
        <p14:creationId xmlns:p14="http://schemas.microsoft.com/office/powerpoint/2010/main" val="838708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7A2E4-373E-3D4F-ACCA-FD67C960AE25}"/>
              </a:ext>
            </a:extLst>
          </p:cNvPr>
          <p:cNvSpPr>
            <a:spLocks noGrp="1"/>
          </p:cNvSpPr>
          <p:nvPr>
            <p:ph type="title"/>
          </p:nvPr>
        </p:nvSpPr>
        <p:spPr/>
        <p:txBody>
          <a:bodyPr>
            <a:normAutofit/>
          </a:bodyPr>
          <a:lstStyle/>
          <a:p>
            <a:r>
              <a:rPr lang="en-US"/>
              <a:t>50.6% of display spend is now programmatic</a:t>
            </a:r>
          </a:p>
        </p:txBody>
      </p:sp>
      <p:graphicFrame>
        <p:nvGraphicFramePr>
          <p:cNvPr id="4" name="Content Placeholder 3">
            <a:extLst>
              <a:ext uri="{FF2B5EF4-FFF2-40B4-BE49-F238E27FC236}">
                <a16:creationId xmlns:a16="http://schemas.microsoft.com/office/drawing/2014/main" id="{59F82FF2-6EF5-5040-8462-7CD30B72BC40}"/>
              </a:ext>
            </a:extLst>
          </p:cNvPr>
          <p:cNvGraphicFramePr>
            <a:graphicFrameLocks noGrp="1"/>
          </p:cNvGraphicFramePr>
          <p:nvPr>
            <p:ph idx="1"/>
            <p:extLst>
              <p:ext uri="{D42A27DB-BD31-4B8C-83A1-F6EECF244321}">
                <p14:modId xmlns:p14="http://schemas.microsoft.com/office/powerpoint/2010/main" val="1698075377"/>
              </p:ext>
            </p:extLst>
          </p:nvPr>
        </p:nvGraphicFramePr>
        <p:xfrm>
          <a:off x="740598" y="1604657"/>
          <a:ext cx="9873385" cy="428685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B2EB2AB-06E2-4146-B550-94DABC95E6EC}"/>
              </a:ext>
            </a:extLst>
          </p:cNvPr>
          <p:cNvSpPr txBox="1"/>
          <p:nvPr/>
        </p:nvSpPr>
        <p:spPr>
          <a:xfrm>
            <a:off x="335665" y="6197876"/>
            <a:ext cx="10046826" cy="246221"/>
          </a:xfrm>
          <a:prstGeom prst="rect">
            <a:avLst/>
          </a:prstGeom>
          <a:noFill/>
        </p:spPr>
        <p:txBody>
          <a:bodyPr wrap="square" rtlCol="0">
            <a:spAutoFit/>
          </a:bodyPr>
          <a:lstStyle/>
          <a:p>
            <a:r>
              <a:rPr lang="en-US" sz="1000" i="1"/>
              <a:t>*Programmatic excludes social. Includes banner, video and audio.</a:t>
            </a:r>
          </a:p>
        </p:txBody>
      </p:sp>
      <p:sp>
        <p:nvSpPr>
          <p:cNvPr id="6" name="Oval 5">
            <a:extLst>
              <a:ext uri="{FF2B5EF4-FFF2-40B4-BE49-F238E27FC236}">
                <a16:creationId xmlns:a16="http://schemas.microsoft.com/office/drawing/2014/main" id="{8A427352-F939-AD4B-9B48-4F7C77752110}"/>
              </a:ext>
            </a:extLst>
          </p:cNvPr>
          <p:cNvSpPr/>
          <p:nvPr/>
        </p:nvSpPr>
        <p:spPr>
          <a:xfrm>
            <a:off x="2775857" y="2188547"/>
            <a:ext cx="1077686" cy="326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+8.3%</a:t>
            </a:r>
          </a:p>
        </p:txBody>
      </p:sp>
      <p:sp>
        <p:nvSpPr>
          <p:cNvPr id="7" name="Oval 6">
            <a:extLst>
              <a:ext uri="{FF2B5EF4-FFF2-40B4-BE49-F238E27FC236}">
                <a16:creationId xmlns:a16="http://schemas.microsoft.com/office/drawing/2014/main" id="{D50D8193-8B71-3E48-B382-D57909707415}"/>
              </a:ext>
            </a:extLst>
          </p:cNvPr>
          <p:cNvSpPr/>
          <p:nvPr/>
        </p:nvSpPr>
        <p:spPr>
          <a:xfrm>
            <a:off x="7439806" y="2188547"/>
            <a:ext cx="1077686" cy="326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-2.7%</a:t>
            </a:r>
          </a:p>
        </p:txBody>
      </p:sp>
    </p:spTree>
    <p:extLst>
      <p:ext uri="{BB962C8B-B14F-4D97-AF65-F5344CB8AC3E}">
        <p14:creationId xmlns:p14="http://schemas.microsoft.com/office/powerpoint/2010/main" val="1013830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E9E02-BE37-9344-9E45-72F178CE80AD}"/>
              </a:ext>
            </a:extLst>
          </p:cNvPr>
          <p:cNvSpPr>
            <a:spLocks noGrp="1"/>
          </p:cNvSpPr>
          <p:nvPr>
            <p:ph type="title"/>
          </p:nvPr>
        </p:nvSpPr>
        <p:spPr/>
        <p:txBody>
          <a:bodyPr>
            <a:normAutofit/>
          </a:bodyPr>
          <a:lstStyle/>
          <a:p>
            <a:r>
              <a:rPr lang="en-US" sz="2700"/>
              <a:t>Video was the fastest growing segment within social  </a:t>
            </a:r>
          </a:p>
        </p:txBody>
      </p:sp>
      <p:graphicFrame>
        <p:nvGraphicFramePr>
          <p:cNvPr id="7" name="Chart 6">
            <a:extLst>
              <a:ext uri="{FF2B5EF4-FFF2-40B4-BE49-F238E27FC236}">
                <a16:creationId xmlns:a16="http://schemas.microsoft.com/office/drawing/2014/main" id="{047631EA-21B5-964E-878D-35C672BCDDE6}"/>
              </a:ext>
            </a:extLst>
          </p:cNvPr>
          <p:cNvGraphicFramePr>
            <a:graphicFrameLocks/>
          </p:cNvGraphicFramePr>
          <p:nvPr>
            <p:extLst>
              <p:ext uri="{D42A27DB-BD31-4B8C-83A1-F6EECF244321}">
                <p14:modId xmlns:p14="http://schemas.microsoft.com/office/powerpoint/2010/main" val="4014712051"/>
              </p:ext>
            </p:extLst>
          </p:nvPr>
        </p:nvGraphicFramePr>
        <p:xfrm>
          <a:off x="468086" y="1604657"/>
          <a:ext cx="10885713" cy="4680396"/>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9">
            <a:extLst>
              <a:ext uri="{FF2B5EF4-FFF2-40B4-BE49-F238E27FC236}">
                <a16:creationId xmlns:a16="http://schemas.microsoft.com/office/drawing/2014/main" id="{0E8A7AA4-399F-BA46-A27E-3BBD15C842E4}"/>
              </a:ext>
            </a:extLst>
          </p:cNvPr>
          <p:cNvSpPr/>
          <p:nvPr/>
        </p:nvSpPr>
        <p:spPr>
          <a:xfrm>
            <a:off x="2283382" y="2091079"/>
            <a:ext cx="1077686" cy="326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+16.5%</a:t>
            </a:r>
          </a:p>
        </p:txBody>
      </p:sp>
      <p:sp>
        <p:nvSpPr>
          <p:cNvPr id="11" name="Oval 10">
            <a:extLst>
              <a:ext uri="{FF2B5EF4-FFF2-40B4-BE49-F238E27FC236}">
                <a16:creationId xmlns:a16="http://schemas.microsoft.com/office/drawing/2014/main" id="{C7767EB7-3A26-5143-9DB0-E75FC3612B7E}"/>
              </a:ext>
            </a:extLst>
          </p:cNvPr>
          <p:cNvSpPr/>
          <p:nvPr/>
        </p:nvSpPr>
        <p:spPr>
          <a:xfrm>
            <a:off x="5798596" y="3428557"/>
            <a:ext cx="1077686" cy="326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+12.8%</a:t>
            </a:r>
          </a:p>
        </p:txBody>
      </p:sp>
      <p:sp>
        <p:nvSpPr>
          <p:cNvPr id="12" name="Oval 11">
            <a:extLst>
              <a:ext uri="{FF2B5EF4-FFF2-40B4-BE49-F238E27FC236}">
                <a16:creationId xmlns:a16="http://schemas.microsoft.com/office/drawing/2014/main" id="{B478A61A-5D56-4047-8E64-081E618438F2}"/>
              </a:ext>
            </a:extLst>
          </p:cNvPr>
          <p:cNvSpPr/>
          <p:nvPr/>
        </p:nvSpPr>
        <p:spPr>
          <a:xfrm>
            <a:off x="8964387" y="3694518"/>
            <a:ext cx="1077686" cy="3265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+21.1%</a:t>
            </a:r>
          </a:p>
        </p:txBody>
      </p:sp>
      <p:cxnSp>
        <p:nvCxnSpPr>
          <p:cNvPr id="14" name="Straight Connector 13">
            <a:extLst>
              <a:ext uri="{FF2B5EF4-FFF2-40B4-BE49-F238E27FC236}">
                <a16:creationId xmlns:a16="http://schemas.microsoft.com/office/drawing/2014/main" id="{9280275F-8884-B447-9EC8-87AF56BD1691}"/>
              </a:ext>
            </a:extLst>
          </p:cNvPr>
          <p:cNvCxnSpPr>
            <a:cxnSpLocks/>
          </p:cNvCxnSpPr>
          <p:nvPr/>
        </p:nvCxnSpPr>
        <p:spPr>
          <a:xfrm>
            <a:off x="4600110" y="2091079"/>
            <a:ext cx="0" cy="3483627"/>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147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D91B2-727B-A845-84F2-8EC98A5B691F}"/>
              </a:ext>
            </a:extLst>
          </p:cNvPr>
          <p:cNvSpPr>
            <a:spLocks noGrp="1"/>
          </p:cNvSpPr>
          <p:nvPr>
            <p:ph type="title"/>
          </p:nvPr>
        </p:nvSpPr>
        <p:spPr/>
        <p:txBody>
          <a:bodyPr>
            <a:normAutofit fontScale="90000"/>
          </a:bodyPr>
          <a:lstStyle/>
          <a:p>
            <a:r>
              <a:rPr lang="en-US"/>
              <a:t>Display is over 50% of digital ad spend in a majority of markets</a:t>
            </a:r>
          </a:p>
        </p:txBody>
      </p:sp>
      <p:graphicFrame>
        <p:nvGraphicFramePr>
          <p:cNvPr id="4" name="Content Placeholder 3">
            <a:extLst>
              <a:ext uri="{FF2B5EF4-FFF2-40B4-BE49-F238E27FC236}">
                <a16:creationId xmlns:a16="http://schemas.microsoft.com/office/drawing/2014/main" id="{1E72396F-2783-7B46-8188-AFF443DB83FD}"/>
              </a:ext>
            </a:extLst>
          </p:cNvPr>
          <p:cNvGraphicFramePr>
            <a:graphicFrameLocks noGrp="1"/>
          </p:cNvGraphicFramePr>
          <p:nvPr>
            <p:ph idx="1"/>
            <p:extLst>
              <p:ext uri="{D42A27DB-BD31-4B8C-83A1-F6EECF244321}">
                <p14:modId xmlns:p14="http://schemas.microsoft.com/office/powerpoint/2010/main" val="2188421756"/>
              </p:ext>
            </p:extLst>
          </p:nvPr>
        </p:nvGraphicFramePr>
        <p:xfrm>
          <a:off x="242888" y="1825624"/>
          <a:ext cx="5853112" cy="46666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29D484C-6F48-A74E-AB15-9F0FEE74321C}"/>
              </a:ext>
            </a:extLst>
          </p:cNvPr>
          <p:cNvGraphicFramePr>
            <a:graphicFrameLocks/>
          </p:cNvGraphicFramePr>
          <p:nvPr>
            <p:extLst>
              <p:ext uri="{D42A27DB-BD31-4B8C-83A1-F6EECF244321}">
                <p14:modId xmlns:p14="http://schemas.microsoft.com/office/powerpoint/2010/main" val="1962515067"/>
              </p:ext>
            </p:extLst>
          </p:nvPr>
        </p:nvGraphicFramePr>
        <p:xfrm>
          <a:off x="6308995" y="1825624"/>
          <a:ext cx="4939227" cy="460565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5EBF14A-BBD1-FD4A-AA16-213A9E2CB61D}"/>
              </a:ext>
            </a:extLst>
          </p:cNvPr>
          <p:cNvSpPr txBox="1"/>
          <p:nvPr/>
        </p:nvSpPr>
        <p:spPr>
          <a:xfrm>
            <a:off x="292136" y="6369128"/>
            <a:ext cx="1303283" cy="246221"/>
          </a:xfrm>
          <a:prstGeom prst="rect">
            <a:avLst/>
          </a:prstGeom>
          <a:noFill/>
        </p:spPr>
        <p:txBody>
          <a:bodyPr wrap="square" rtlCol="0">
            <a:spAutoFit/>
          </a:bodyPr>
          <a:lstStyle/>
          <a:p>
            <a:r>
              <a:rPr lang="en-US" sz="1000" i="1"/>
              <a:t>Note: includes social</a:t>
            </a:r>
          </a:p>
        </p:txBody>
      </p:sp>
    </p:spTree>
    <p:extLst>
      <p:ext uri="{BB962C8B-B14F-4D97-AF65-F5344CB8AC3E}">
        <p14:creationId xmlns:p14="http://schemas.microsoft.com/office/powerpoint/2010/main" val="3639132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AD1D0-FEBB-424C-80B5-12AB9F038416}"/>
              </a:ext>
            </a:extLst>
          </p:cNvPr>
          <p:cNvSpPr>
            <a:spLocks noGrp="1"/>
          </p:cNvSpPr>
          <p:nvPr>
            <p:ph type="title"/>
          </p:nvPr>
        </p:nvSpPr>
        <p:spPr/>
        <p:txBody>
          <a:bodyPr>
            <a:normAutofit/>
          </a:bodyPr>
          <a:lstStyle/>
          <a:p>
            <a:r>
              <a:rPr lang="en-US"/>
              <a:t>13 markets recorded double-digit growth in display…</a:t>
            </a:r>
          </a:p>
        </p:txBody>
      </p:sp>
      <p:graphicFrame>
        <p:nvGraphicFramePr>
          <p:cNvPr id="7" name="Content Placeholder 6">
            <a:extLst>
              <a:ext uri="{FF2B5EF4-FFF2-40B4-BE49-F238E27FC236}">
                <a16:creationId xmlns:a16="http://schemas.microsoft.com/office/drawing/2014/main" id="{1C167744-773E-1D44-917B-66B76BC7B08E}"/>
              </a:ext>
            </a:extLst>
          </p:cNvPr>
          <p:cNvGraphicFramePr>
            <a:graphicFrameLocks noGrp="1"/>
          </p:cNvGraphicFramePr>
          <p:nvPr>
            <p:ph idx="1"/>
            <p:extLst>
              <p:ext uri="{D42A27DB-BD31-4B8C-83A1-F6EECF244321}">
                <p14:modId xmlns:p14="http://schemas.microsoft.com/office/powerpoint/2010/main" val="1057247289"/>
              </p:ext>
            </p:extLst>
          </p:nvPr>
        </p:nvGraphicFramePr>
        <p:xfrm>
          <a:off x="410497" y="1604657"/>
          <a:ext cx="11110912" cy="435133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BAE20F81-0975-C845-8723-C5EBF7B80C91}"/>
              </a:ext>
            </a:extLst>
          </p:cNvPr>
          <p:cNvCxnSpPr>
            <a:cxnSpLocks/>
          </p:cNvCxnSpPr>
          <p:nvPr/>
        </p:nvCxnSpPr>
        <p:spPr>
          <a:xfrm>
            <a:off x="914400" y="4210724"/>
            <a:ext cx="10274595" cy="0"/>
          </a:xfrm>
          <a:prstGeom prst="line">
            <a:avLst/>
          </a:prstGeom>
          <a:ln w="127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6D97BD1-61DA-CA47-8C42-D57C0093E7F5}"/>
              </a:ext>
            </a:extLst>
          </p:cNvPr>
          <p:cNvSpPr txBox="1"/>
          <p:nvPr/>
        </p:nvSpPr>
        <p:spPr>
          <a:xfrm>
            <a:off x="292136" y="6369128"/>
            <a:ext cx="1303283" cy="246221"/>
          </a:xfrm>
          <a:prstGeom prst="rect">
            <a:avLst/>
          </a:prstGeom>
          <a:noFill/>
        </p:spPr>
        <p:txBody>
          <a:bodyPr wrap="square" rtlCol="0">
            <a:spAutoFit/>
          </a:bodyPr>
          <a:lstStyle/>
          <a:p>
            <a:r>
              <a:rPr lang="en-US" sz="1000" i="1"/>
              <a:t>Note: includes social</a:t>
            </a:r>
          </a:p>
        </p:txBody>
      </p:sp>
    </p:spTree>
    <p:extLst>
      <p:ext uri="{BB962C8B-B14F-4D97-AF65-F5344CB8AC3E}">
        <p14:creationId xmlns:p14="http://schemas.microsoft.com/office/powerpoint/2010/main" val="3145045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D84617-5BBD-4EF9-9B1F-048E4732699D}"/>
              </a:ext>
            </a:extLst>
          </p:cNvPr>
          <p:cNvPicPr>
            <a:picLocks noChangeAspect="1"/>
          </p:cNvPicPr>
          <p:nvPr/>
        </p:nvPicPr>
        <p:blipFill>
          <a:blip r:embed="rId2"/>
          <a:stretch>
            <a:fillRect/>
          </a:stretch>
        </p:blipFill>
        <p:spPr>
          <a:xfrm>
            <a:off x="574851" y="1338742"/>
            <a:ext cx="1322775" cy="1322775"/>
          </a:xfrm>
          <a:prstGeom prst="rect">
            <a:avLst/>
          </a:prstGeom>
          <a:effectLst>
            <a:glow rad="63500">
              <a:schemeClr val="accent3">
                <a:satMod val="175000"/>
                <a:alpha val="40000"/>
              </a:schemeClr>
            </a:glow>
          </a:effectLst>
        </p:spPr>
      </p:pic>
      <p:sp>
        <p:nvSpPr>
          <p:cNvPr id="6" name="TextBox 5">
            <a:extLst>
              <a:ext uri="{FF2B5EF4-FFF2-40B4-BE49-F238E27FC236}">
                <a16:creationId xmlns:a16="http://schemas.microsoft.com/office/drawing/2014/main" id="{37934A8C-AF06-4949-987E-3D83A4BC1405}"/>
              </a:ext>
            </a:extLst>
          </p:cNvPr>
          <p:cNvSpPr txBox="1"/>
          <p:nvPr/>
        </p:nvSpPr>
        <p:spPr>
          <a:xfrm>
            <a:off x="2008378" y="2000129"/>
            <a:ext cx="37902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D1AFE"/>
                </a:solidFill>
                <a:effectLst/>
                <a:uLnTx/>
                <a:uFillTx/>
                <a:latin typeface="Open Sans" panose="020B0606030504020204" pitchFamily="34" charset="0"/>
                <a:ea typeface="Open Sans" panose="020B0606030504020204" pitchFamily="34" charset="0"/>
                <a:cs typeface="Open Sans" panose="020B0606030504020204" pitchFamily="34" charset="0"/>
              </a:rPr>
              <a:t>Townsend Feehan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CEO, IAB Europe</a:t>
            </a:r>
          </a:p>
        </p:txBody>
      </p:sp>
      <p:sp>
        <p:nvSpPr>
          <p:cNvPr id="7" name="Rectangle 6">
            <a:extLst>
              <a:ext uri="{FF2B5EF4-FFF2-40B4-BE49-F238E27FC236}">
                <a16:creationId xmlns:a16="http://schemas.microsoft.com/office/drawing/2014/main" id="{3CB46BB7-6266-4A59-B235-75FD706FF6AD}"/>
              </a:ext>
            </a:extLst>
          </p:cNvPr>
          <p:cNvSpPr/>
          <p:nvPr/>
        </p:nvSpPr>
        <p:spPr>
          <a:xfrm>
            <a:off x="439973" y="2791641"/>
            <a:ext cx="5826603" cy="449353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IAB Europe’s </a:t>
            </a:r>
            <a:r>
              <a:rPr kumimoji="0" lang="en-GB" sz="1100" b="0" i="0"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AdEx</a:t>
            </a:r>
            <a:r>
              <a:rPr kumimoji="0" lang="en-GB" sz="11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Benchmark report is the definitive guide to the state of the European digital advertising market.  Now in its 15</a:t>
            </a:r>
            <a:r>
              <a:rPr kumimoji="0" lang="en-GB" sz="1100" b="0" i="0" u="none" strike="noStrike" kern="1200" cap="none" spc="0" normalizeH="0" baseline="3000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th</a:t>
            </a:r>
            <a:r>
              <a:rPr kumimoji="0" lang="en-GB" sz="11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year, the report details facts and figures from across 28 markets in Europe including market size, growth and digital advertising investment by channel and format.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The latest report reveals that the European digital advertising market grew by 6.3% in 2020 to €69bn. </a:t>
            </a:r>
            <a:r>
              <a:rPr lang="en-GB" sz="1100" b="0" i="0" dirty="0">
                <a:solidFill>
                  <a:srgbClr val="485460"/>
                </a:solidFill>
                <a:effectLst/>
                <a:latin typeface="Open Sans" panose="020B0606030504020204" pitchFamily="34" charset="0"/>
                <a:ea typeface="Open Sans" panose="020B0606030504020204" pitchFamily="34" charset="0"/>
                <a:cs typeface="Open Sans" panose="020B0606030504020204" pitchFamily="34" charset="0"/>
              </a:rPr>
              <a:t> A total of 7 markets experienced double-digit year-on-year growth. Turkey was the most dynamic market posting growth of 34.8% and now entering the top 10 European markets in terms of advertising spend. In 2020, only three markets experienced advertising spend decline.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100" u="none" strike="noStrike" kern="1200" cap="none" spc="0" normalizeH="0" baseline="0" noProof="0" dirty="0">
              <a:ln>
                <a:noFill/>
              </a:ln>
              <a:solidFill>
                <a:srgbClr val="485460"/>
              </a:solidFill>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Driven by the explosion of e-commerce, small businesses and the return of brand advertising in H2, 2020, social and video posted the strongest growth across all channels. Social grew by 15.9% with video growing by an impressive 16.3%. Meanwhile, display grew by 9.1% with search experiencing a 7.9% increase.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GB" sz="11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F0AC0D57-E320-4957-A607-434867E557D0}"/>
              </a:ext>
            </a:extLst>
          </p:cNvPr>
          <p:cNvSpPr/>
          <p:nvPr/>
        </p:nvSpPr>
        <p:spPr>
          <a:xfrm>
            <a:off x="6096000" y="2791641"/>
            <a:ext cx="5171768"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br>
            <a:endParaRPr kumimoji="0" lang="en-GB" sz="1100" b="0" i="0" u="none" strike="noStrike" kern="1200" cap="none" spc="0" normalizeH="0" baseline="0" noProof="0" dirty="0">
              <a:ln>
                <a:noFill/>
              </a:ln>
              <a:solidFill>
                <a:prstClr val="black">
                  <a:lumMod val="65000"/>
                  <a:lumOff val="35000"/>
                </a:prstClr>
              </a:solidFill>
              <a:effectLst/>
              <a:uLnTx/>
              <a:uFillTx/>
              <a:latin typeface="Source Sans Pro" panose="020B0503030403020204" pitchFamily="34" charset="0"/>
              <a:ea typeface="Source Sans Pro" panose="020B0503030403020204" pitchFamily="34" charset="0"/>
              <a:cs typeface="+mn-cs"/>
            </a:endParaRPr>
          </a:p>
        </p:txBody>
      </p:sp>
      <p:sp>
        <p:nvSpPr>
          <p:cNvPr id="9" name="Title 1">
            <a:extLst>
              <a:ext uri="{FF2B5EF4-FFF2-40B4-BE49-F238E27FC236}">
                <a16:creationId xmlns:a16="http://schemas.microsoft.com/office/drawing/2014/main" id="{C6BEC111-D468-4A13-8C0B-B8A6B0056220}"/>
              </a:ext>
            </a:extLst>
          </p:cNvPr>
          <p:cNvSpPr>
            <a:spLocks noGrp="1"/>
          </p:cNvSpPr>
          <p:nvPr>
            <p:ph type="title"/>
          </p:nvPr>
        </p:nvSpPr>
        <p:spPr>
          <a:xfrm>
            <a:off x="415133" y="611216"/>
            <a:ext cx="11110405" cy="923620"/>
          </a:xfrm>
        </p:spPr>
        <p:txBody>
          <a:bodyPr>
            <a:normAutofit/>
          </a:bodyPr>
          <a:lstStyle/>
          <a:p>
            <a:r>
              <a:rPr lang="en-US" sz="2400" dirty="0"/>
              <a:t>Introduction</a:t>
            </a:r>
          </a:p>
        </p:txBody>
      </p:sp>
      <p:sp>
        <p:nvSpPr>
          <p:cNvPr id="10" name="TextBox 9">
            <a:extLst>
              <a:ext uri="{FF2B5EF4-FFF2-40B4-BE49-F238E27FC236}">
                <a16:creationId xmlns:a16="http://schemas.microsoft.com/office/drawing/2014/main" id="{B19C2BE1-93C8-4424-9011-0AD974B061ED}"/>
              </a:ext>
            </a:extLst>
          </p:cNvPr>
          <p:cNvSpPr txBox="1"/>
          <p:nvPr/>
        </p:nvSpPr>
        <p:spPr>
          <a:xfrm>
            <a:off x="6441346" y="2789748"/>
            <a:ext cx="5654629" cy="3620094"/>
          </a:xfrm>
          <a:prstGeom prst="rect">
            <a:avLst/>
          </a:prstGeom>
          <a:noFill/>
        </p:spPr>
        <p:txBody>
          <a:bodyPr wrap="square">
            <a:spAutoFit/>
          </a:bodyPr>
          <a:lstStyle/>
          <a:p>
            <a:pPr>
              <a:lnSpc>
                <a:spcPct val="150000"/>
              </a:lnSpc>
            </a:pPr>
            <a:r>
              <a:rPr lang="en-GB" sz="11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Despite an inconceivably challenging year, it is really encouraging to see such positive growth in 2020. This is a testament to the people, products and services that help steer and grow the digital advertising industry, even in the most exceptional circumstances. </a:t>
            </a:r>
          </a:p>
          <a:p>
            <a:pPr>
              <a:lnSpc>
                <a:spcPct val="150000"/>
              </a:lnSpc>
            </a:pPr>
            <a:endParaRPr lang="en-GB" sz="11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GB" sz="11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As an industry association that aims to support digital business, we have worked extremely hard throughout 2020 to provide insights into the impact of COVID-19 on investment levels, and to support our members through these challenging times.</a:t>
            </a:r>
          </a:p>
          <a:p>
            <a:pPr>
              <a:lnSpc>
                <a:spcPct val="150000"/>
              </a:lnSpc>
            </a:pPr>
            <a:endParaRPr lang="en-GB" sz="11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GB" sz="11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IAB Europe remains committed to working with our members, both corporates and national IABs, to lead political representation and promote industry collaboration to deliver frameworks, standards and industry programmes that enable business to thrive in the European market. We look forward to seeing how the industry will continue to evolve and develop in 2021. </a:t>
            </a:r>
          </a:p>
        </p:txBody>
      </p:sp>
    </p:spTree>
    <p:extLst>
      <p:ext uri="{BB962C8B-B14F-4D97-AF65-F5344CB8AC3E}">
        <p14:creationId xmlns:p14="http://schemas.microsoft.com/office/powerpoint/2010/main" val="2509570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E9E02-BE37-9344-9E45-72F178CE80AD}"/>
              </a:ext>
            </a:extLst>
          </p:cNvPr>
          <p:cNvSpPr>
            <a:spLocks noGrp="1"/>
          </p:cNvSpPr>
          <p:nvPr>
            <p:ph type="title"/>
          </p:nvPr>
        </p:nvSpPr>
        <p:spPr/>
        <p:txBody>
          <a:bodyPr>
            <a:normAutofit/>
          </a:bodyPr>
          <a:lstStyle/>
          <a:p>
            <a:r>
              <a:rPr lang="en-US" sz="2600"/>
              <a:t>…video (+16.3%) is a crucial driver, growing 3.4x vs other display…</a:t>
            </a:r>
          </a:p>
        </p:txBody>
      </p:sp>
      <p:graphicFrame>
        <p:nvGraphicFramePr>
          <p:cNvPr id="6" name="Chart 5">
            <a:extLst>
              <a:ext uri="{FF2B5EF4-FFF2-40B4-BE49-F238E27FC236}">
                <a16:creationId xmlns:a16="http://schemas.microsoft.com/office/drawing/2014/main" id="{D8188BB3-3E37-C84E-ACB9-0D547BD43931}"/>
              </a:ext>
            </a:extLst>
          </p:cNvPr>
          <p:cNvGraphicFramePr>
            <a:graphicFrameLocks/>
          </p:cNvGraphicFramePr>
          <p:nvPr>
            <p:extLst>
              <p:ext uri="{D42A27DB-BD31-4B8C-83A1-F6EECF244321}">
                <p14:modId xmlns:p14="http://schemas.microsoft.com/office/powerpoint/2010/main" val="588722329"/>
              </p:ext>
            </p:extLst>
          </p:nvPr>
        </p:nvGraphicFramePr>
        <p:xfrm>
          <a:off x="372140" y="1652887"/>
          <a:ext cx="11283705" cy="479044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6796EFA-57B3-B643-871E-5FE0F61ED4EE}"/>
              </a:ext>
            </a:extLst>
          </p:cNvPr>
          <p:cNvSpPr txBox="1"/>
          <p:nvPr/>
        </p:nvSpPr>
        <p:spPr>
          <a:xfrm>
            <a:off x="292136" y="6369128"/>
            <a:ext cx="1303283" cy="246221"/>
          </a:xfrm>
          <a:prstGeom prst="rect">
            <a:avLst/>
          </a:prstGeom>
          <a:noFill/>
        </p:spPr>
        <p:txBody>
          <a:bodyPr wrap="square" rtlCol="0">
            <a:spAutoFit/>
          </a:bodyPr>
          <a:lstStyle/>
          <a:p>
            <a:r>
              <a:rPr lang="en-US" sz="1000" i="1"/>
              <a:t>Note: includes social</a:t>
            </a:r>
          </a:p>
        </p:txBody>
      </p:sp>
    </p:spTree>
    <p:extLst>
      <p:ext uri="{BB962C8B-B14F-4D97-AF65-F5344CB8AC3E}">
        <p14:creationId xmlns:p14="http://schemas.microsoft.com/office/powerpoint/2010/main" val="2444643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4BF0-5369-0146-B003-51706A4DAE05}"/>
              </a:ext>
            </a:extLst>
          </p:cNvPr>
          <p:cNvSpPr>
            <a:spLocks noGrp="1"/>
          </p:cNvSpPr>
          <p:nvPr>
            <p:ph type="title"/>
          </p:nvPr>
        </p:nvSpPr>
        <p:spPr/>
        <p:txBody>
          <a:bodyPr>
            <a:normAutofit fontScale="90000"/>
          </a:bodyPr>
          <a:lstStyle/>
          <a:p>
            <a:r>
              <a:rPr lang="en-US"/>
              <a:t>…and it now exceeds half of total display spend in 4 markets</a:t>
            </a:r>
          </a:p>
        </p:txBody>
      </p:sp>
      <p:graphicFrame>
        <p:nvGraphicFramePr>
          <p:cNvPr id="4" name="Content Placeholder 3">
            <a:extLst>
              <a:ext uri="{FF2B5EF4-FFF2-40B4-BE49-F238E27FC236}">
                <a16:creationId xmlns:a16="http://schemas.microsoft.com/office/drawing/2014/main" id="{8327BC97-2ACD-6A49-B414-78D62947BFCC}"/>
              </a:ext>
            </a:extLst>
          </p:cNvPr>
          <p:cNvGraphicFramePr>
            <a:graphicFrameLocks noGrp="1"/>
          </p:cNvGraphicFramePr>
          <p:nvPr>
            <p:ph idx="1"/>
            <p:extLst>
              <p:ext uri="{D42A27DB-BD31-4B8C-83A1-F6EECF244321}">
                <p14:modId xmlns:p14="http://schemas.microsoft.com/office/powerpoint/2010/main" val="2107437310"/>
              </p:ext>
            </p:extLst>
          </p:nvPr>
        </p:nvGraphicFramePr>
        <p:xfrm>
          <a:off x="242888" y="1825625"/>
          <a:ext cx="11110912" cy="460783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73699D6B-8895-0847-BFB2-FEECBCFDF9D9}"/>
              </a:ext>
            </a:extLst>
          </p:cNvPr>
          <p:cNvCxnSpPr>
            <a:cxnSpLocks/>
          </p:cNvCxnSpPr>
          <p:nvPr/>
        </p:nvCxnSpPr>
        <p:spPr>
          <a:xfrm flipH="1" flipV="1">
            <a:off x="707572" y="3408894"/>
            <a:ext cx="10439400" cy="9220"/>
          </a:xfrm>
          <a:prstGeom prst="line">
            <a:avLst/>
          </a:prstGeom>
          <a:ln w="127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83BF92C-5F73-4E43-B6DA-D33C78156791}"/>
              </a:ext>
            </a:extLst>
          </p:cNvPr>
          <p:cNvSpPr/>
          <p:nvPr/>
        </p:nvSpPr>
        <p:spPr>
          <a:xfrm>
            <a:off x="609599" y="2057400"/>
            <a:ext cx="1483606" cy="424542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CEBA0D-C3B8-8E4D-886C-7BB54CACD5A3}"/>
              </a:ext>
            </a:extLst>
          </p:cNvPr>
          <p:cNvSpPr txBox="1"/>
          <p:nvPr/>
        </p:nvSpPr>
        <p:spPr>
          <a:xfrm>
            <a:off x="242888" y="1780401"/>
            <a:ext cx="1948543" cy="276999"/>
          </a:xfrm>
          <a:prstGeom prst="rect">
            <a:avLst/>
          </a:prstGeom>
          <a:noFill/>
        </p:spPr>
        <p:txBody>
          <a:bodyPr wrap="square" rtlCol="0">
            <a:spAutoFit/>
          </a:bodyPr>
          <a:lstStyle/>
          <a:p>
            <a:pPr algn="ctr"/>
            <a:r>
              <a:rPr lang="en-US" sz="1200" b="1">
                <a:solidFill>
                  <a:srgbClr val="16C8FF"/>
                </a:solidFill>
              </a:rPr>
              <a:t>Video-first markets</a:t>
            </a:r>
          </a:p>
        </p:txBody>
      </p:sp>
      <p:sp>
        <p:nvSpPr>
          <p:cNvPr id="7" name="TextBox 6">
            <a:extLst>
              <a:ext uri="{FF2B5EF4-FFF2-40B4-BE49-F238E27FC236}">
                <a16:creationId xmlns:a16="http://schemas.microsoft.com/office/drawing/2014/main" id="{A63B726A-ECD2-9C4D-BC3F-3091C01C03FF}"/>
              </a:ext>
            </a:extLst>
          </p:cNvPr>
          <p:cNvSpPr txBox="1"/>
          <p:nvPr/>
        </p:nvSpPr>
        <p:spPr>
          <a:xfrm>
            <a:off x="292136" y="6369128"/>
            <a:ext cx="1303283" cy="246221"/>
          </a:xfrm>
          <a:prstGeom prst="rect">
            <a:avLst/>
          </a:prstGeom>
          <a:noFill/>
        </p:spPr>
        <p:txBody>
          <a:bodyPr wrap="square" rtlCol="0">
            <a:spAutoFit/>
          </a:bodyPr>
          <a:lstStyle/>
          <a:p>
            <a:r>
              <a:rPr lang="en-US" sz="1000" i="1"/>
              <a:t>Note: includes social</a:t>
            </a:r>
          </a:p>
        </p:txBody>
      </p:sp>
    </p:spTree>
    <p:extLst>
      <p:ext uri="{BB962C8B-B14F-4D97-AF65-F5344CB8AC3E}">
        <p14:creationId xmlns:p14="http://schemas.microsoft.com/office/powerpoint/2010/main" val="1837946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71295-5CC8-664F-B2FE-14A26778E062}"/>
              </a:ext>
            </a:extLst>
          </p:cNvPr>
          <p:cNvSpPr>
            <a:spLocks noGrp="1"/>
          </p:cNvSpPr>
          <p:nvPr>
            <p:ph type="title"/>
          </p:nvPr>
        </p:nvSpPr>
        <p:spPr/>
        <p:txBody>
          <a:bodyPr>
            <a:normAutofit fontScale="90000"/>
          </a:bodyPr>
          <a:lstStyle/>
          <a:p>
            <a:r>
              <a:rPr lang="en-US" dirty="0"/>
              <a:t>Over 2/3 of digital video ad spend is generated by 5 markets</a:t>
            </a:r>
          </a:p>
        </p:txBody>
      </p:sp>
      <mc:AlternateContent xmlns:mc="http://schemas.openxmlformats.org/markup-compatibility/2006" xmlns:cx1="http://schemas.microsoft.com/office/drawing/2015/9/8/chartex">
        <mc:Choice Requires="cx1">
          <p:graphicFrame>
            <p:nvGraphicFramePr>
              <p:cNvPr id="4" name="Content Placeholder 3">
                <a:extLst>
                  <a:ext uri="{FF2B5EF4-FFF2-40B4-BE49-F238E27FC236}">
                    <a16:creationId xmlns:a16="http://schemas.microsoft.com/office/drawing/2014/main" id="{1293585E-F297-C64C-B998-2D35637D43DB}"/>
                  </a:ext>
                </a:extLst>
              </p:cNvPr>
              <p:cNvGraphicFramePr>
                <a:graphicFrameLocks noGrp="1"/>
              </p:cNvGraphicFramePr>
              <p:nvPr>
                <p:ph idx="1"/>
                <p:extLst>
                  <p:ext uri="{D42A27DB-BD31-4B8C-83A1-F6EECF244321}">
                    <p14:modId xmlns:p14="http://schemas.microsoft.com/office/powerpoint/2010/main" val="530712862"/>
                  </p:ext>
                </p:extLst>
              </p:nvPr>
            </p:nvGraphicFramePr>
            <p:xfrm>
              <a:off x="6433308" y="1687123"/>
              <a:ext cx="4919985" cy="448983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ontent Placeholder 3">
                <a:extLst>
                  <a:ext uri="{FF2B5EF4-FFF2-40B4-BE49-F238E27FC236}">
                    <a16:creationId xmlns:a16="http://schemas.microsoft.com/office/drawing/2014/main" id="{1293585E-F297-C64C-B998-2D35637D43DB}"/>
                  </a:ext>
                </a:extLst>
              </p:cNvPr>
              <p:cNvPicPr>
                <a:picLocks noGrp="1" noRot="1" noChangeAspect="1" noMove="1" noResize="1" noEditPoints="1" noAdjustHandles="1" noChangeArrowheads="1" noChangeShapeType="1"/>
              </p:cNvPicPr>
              <p:nvPr/>
            </p:nvPicPr>
            <p:blipFill>
              <a:blip r:embed="rId3"/>
              <a:stretch>
                <a:fillRect/>
              </a:stretch>
            </p:blipFill>
            <p:spPr>
              <a:xfrm>
                <a:off x="6433308" y="1687123"/>
                <a:ext cx="4919985" cy="4489839"/>
              </a:xfrm>
              <a:prstGeom prst="rect">
                <a:avLst/>
              </a:prstGeom>
            </p:spPr>
          </p:pic>
        </mc:Fallback>
      </mc:AlternateContent>
      <p:sp>
        <p:nvSpPr>
          <p:cNvPr id="12" name="TextBox 11">
            <a:extLst>
              <a:ext uri="{FF2B5EF4-FFF2-40B4-BE49-F238E27FC236}">
                <a16:creationId xmlns:a16="http://schemas.microsoft.com/office/drawing/2014/main" id="{5D0D543A-FA11-EF41-9942-852DAB8E42EA}"/>
              </a:ext>
            </a:extLst>
          </p:cNvPr>
          <p:cNvSpPr txBox="1"/>
          <p:nvPr/>
        </p:nvSpPr>
        <p:spPr>
          <a:xfrm>
            <a:off x="6146869" y="6206636"/>
            <a:ext cx="3014949" cy="246221"/>
          </a:xfrm>
          <a:prstGeom prst="rect">
            <a:avLst/>
          </a:prstGeom>
          <a:noFill/>
        </p:spPr>
        <p:txBody>
          <a:bodyPr wrap="square" rtlCol="0">
            <a:spAutoFit/>
          </a:bodyPr>
          <a:lstStyle/>
          <a:p>
            <a:pPr algn="ctr"/>
            <a:r>
              <a:rPr lang="en-US" sz="1000"/>
              <a:t>68.9% of total digital video ad spend</a:t>
            </a:r>
          </a:p>
        </p:txBody>
      </p:sp>
      <p:graphicFrame>
        <p:nvGraphicFramePr>
          <p:cNvPr id="13" name="Chart 12">
            <a:extLst>
              <a:ext uri="{FF2B5EF4-FFF2-40B4-BE49-F238E27FC236}">
                <a16:creationId xmlns:a16="http://schemas.microsoft.com/office/drawing/2014/main" id="{0B59E018-C874-4147-85F5-200E0B78413D}"/>
              </a:ext>
            </a:extLst>
          </p:cNvPr>
          <p:cNvGraphicFramePr>
            <a:graphicFrameLocks/>
          </p:cNvGraphicFramePr>
          <p:nvPr>
            <p:extLst>
              <p:ext uri="{D42A27DB-BD31-4B8C-83A1-F6EECF244321}">
                <p14:modId xmlns:p14="http://schemas.microsoft.com/office/powerpoint/2010/main" val="765426083"/>
              </p:ext>
            </p:extLst>
          </p:nvPr>
        </p:nvGraphicFramePr>
        <p:xfrm>
          <a:off x="243394" y="1687125"/>
          <a:ext cx="6189914" cy="4489838"/>
        </p:xfrm>
        <a:graphic>
          <a:graphicData uri="http://schemas.openxmlformats.org/drawingml/2006/chart">
            <c:chart xmlns:c="http://schemas.openxmlformats.org/drawingml/2006/chart" xmlns:r="http://schemas.openxmlformats.org/officeDocument/2006/relationships" r:id="rId4"/>
          </a:graphicData>
        </a:graphic>
      </p:graphicFrame>
      <p:sp>
        <p:nvSpPr>
          <p:cNvPr id="40" name="Rectangle 39">
            <a:extLst>
              <a:ext uri="{FF2B5EF4-FFF2-40B4-BE49-F238E27FC236}">
                <a16:creationId xmlns:a16="http://schemas.microsoft.com/office/drawing/2014/main" id="{AF004BDC-B695-0246-8E58-24ACB2AB81BD}"/>
              </a:ext>
            </a:extLst>
          </p:cNvPr>
          <p:cNvSpPr/>
          <p:nvPr/>
        </p:nvSpPr>
        <p:spPr>
          <a:xfrm>
            <a:off x="6521985" y="6269154"/>
            <a:ext cx="121186" cy="12118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B928917-83AF-C846-8FE1-BC4D421E994E}"/>
              </a:ext>
            </a:extLst>
          </p:cNvPr>
          <p:cNvSpPr txBox="1"/>
          <p:nvPr/>
        </p:nvSpPr>
        <p:spPr>
          <a:xfrm>
            <a:off x="292136" y="6369128"/>
            <a:ext cx="1303283" cy="246221"/>
          </a:xfrm>
          <a:prstGeom prst="rect">
            <a:avLst/>
          </a:prstGeom>
          <a:noFill/>
        </p:spPr>
        <p:txBody>
          <a:bodyPr wrap="square" rtlCol="0">
            <a:spAutoFit/>
          </a:bodyPr>
          <a:lstStyle/>
          <a:p>
            <a:r>
              <a:rPr lang="en-US" sz="1000" i="1"/>
              <a:t>Note: includes social</a:t>
            </a:r>
          </a:p>
        </p:txBody>
      </p:sp>
    </p:spTree>
    <p:extLst>
      <p:ext uri="{BB962C8B-B14F-4D97-AF65-F5344CB8AC3E}">
        <p14:creationId xmlns:p14="http://schemas.microsoft.com/office/powerpoint/2010/main" val="778900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DA9CB-0DFE-5C41-8E02-A65F5BFC78A1}"/>
              </a:ext>
            </a:extLst>
          </p:cNvPr>
          <p:cNvSpPr>
            <a:spLocks noGrp="1"/>
          </p:cNvSpPr>
          <p:nvPr>
            <p:ph type="title"/>
          </p:nvPr>
        </p:nvSpPr>
        <p:spPr/>
        <p:txBody>
          <a:bodyPr>
            <a:normAutofit fontScale="90000"/>
          </a:bodyPr>
          <a:lstStyle/>
          <a:p>
            <a:r>
              <a:rPr lang="en-US"/>
              <a:t>Digital audio: UK largest market, France leads growth and Sweden ahead in terms of share</a:t>
            </a:r>
          </a:p>
        </p:txBody>
      </p:sp>
      <p:graphicFrame>
        <p:nvGraphicFramePr>
          <p:cNvPr id="4" name="Chart 3">
            <a:extLst>
              <a:ext uri="{FF2B5EF4-FFF2-40B4-BE49-F238E27FC236}">
                <a16:creationId xmlns:a16="http://schemas.microsoft.com/office/drawing/2014/main" id="{A41A0412-7CAE-224D-89C5-ED24E872B39F}"/>
              </a:ext>
            </a:extLst>
          </p:cNvPr>
          <p:cNvGraphicFramePr>
            <a:graphicFrameLocks/>
          </p:cNvGraphicFramePr>
          <p:nvPr>
            <p:extLst>
              <p:ext uri="{D42A27DB-BD31-4B8C-83A1-F6EECF244321}">
                <p14:modId xmlns:p14="http://schemas.microsoft.com/office/powerpoint/2010/main" val="3438240637"/>
              </p:ext>
            </p:extLst>
          </p:nvPr>
        </p:nvGraphicFramePr>
        <p:xfrm>
          <a:off x="4294539" y="1604656"/>
          <a:ext cx="3393196" cy="49283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E642290-F658-0A48-B4F2-D815C660B504}"/>
              </a:ext>
            </a:extLst>
          </p:cNvPr>
          <p:cNvGraphicFramePr>
            <a:graphicFrameLocks/>
          </p:cNvGraphicFramePr>
          <p:nvPr>
            <p:extLst>
              <p:ext uri="{D42A27DB-BD31-4B8C-83A1-F6EECF244321}">
                <p14:modId xmlns:p14="http://schemas.microsoft.com/office/powerpoint/2010/main" val="219929399"/>
              </p:ext>
            </p:extLst>
          </p:nvPr>
        </p:nvGraphicFramePr>
        <p:xfrm>
          <a:off x="218503" y="1604656"/>
          <a:ext cx="3964236" cy="49283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C5BC0D2B-A14D-DD4B-9AEA-B3A04DB751E5}"/>
              </a:ext>
            </a:extLst>
          </p:cNvPr>
          <p:cNvGraphicFramePr>
            <a:graphicFrameLocks/>
          </p:cNvGraphicFramePr>
          <p:nvPr>
            <p:extLst>
              <p:ext uri="{D42A27DB-BD31-4B8C-83A1-F6EECF244321}">
                <p14:modId xmlns:p14="http://schemas.microsoft.com/office/powerpoint/2010/main" val="4024798092"/>
              </p:ext>
            </p:extLst>
          </p:nvPr>
        </p:nvGraphicFramePr>
        <p:xfrm>
          <a:off x="8097398" y="1604658"/>
          <a:ext cx="3117773" cy="492834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42889BF9-44B7-7F4A-8390-8E4C8465027C}"/>
              </a:ext>
            </a:extLst>
          </p:cNvPr>
          <p:cNvSpPr txBox="1"/>
          <p:nvPr/>
        </p:nvSpPr>
        <p:spPr>
          <a:xfrm>
            <a:off x="292136" y="6369128"/>
            <a:ext cx="4689767" cy="246221"/>
          </a:xfrm>
          <a:prstGeom prst="rect">
            <a:avLst/>
          </a:prstGeom>
          <a:noFill/>
        </p:spPr>
        <p:txBody>
          <a:bodyPr wrap="square" rtlCol="0">
            <a:spAutoFit/>
          </a:bodyPr>
          <a:lstStyle/>
          <a:p>
            <a:r>
              <a:rPr lang="en-US" sz="1000" i="1"/>
              <a:t>Note: Share calculation on the basis of total display incl. social </a:t>
            </a:r>
          </a:p>
        </p:txBody>
      </p:sp>
    </p:spTree>
    <p:extLst>
      <p:ext uri="{BB962C8B-B14F-4D97-AF65-F5344CB8AC3E}">
        <p14:creationId xmlns:p14="http://schemas.microsoft.com/office/powerpoint/2010/main" val="2527795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8F1DAB34-1DD1-DE40-83D7-4F2D197EDA82}"/>
              </a:ext>
            </a:extLst>
          </p:cNvPr>
          <p:cNvGraphicFramePr>
            <a:graphicFrameLocks/>
          </p:cNvGraphicFramePr>
          <p:nvPr>
            <p:extLst>
              <p:ext uri="{D42A27DB-BD31-4B8C-83A1-F6EECF244321}">
                <p14:modId xmlns:p14="http://schemas.microsoft.com/office/powerpoint/2010/main" val="3547358104"/>
              </p:ext>
            </p:extLst>
          </p:nvPr>
        </p:nvGraphicFramePr>
        <p:xfrm>
          <a:off x="433730" y="1790158"/>
          <a:ext cx="10729732" cy="438680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DC8C0070-F11E-974B-B8D0-CDB50E2563D8}"/>
              </a:ext>
            </a:extLst>
          </p:cNvPr>
          <p:cNvSpPr/>
          <p:nvPr/>
        </p:nvSpPr>
        <p:spPr>
          <a:xfrm>
            <a:off x="838202" y="1995475"/>
            <a:ext cx="2115206" cy="4181488"/>
          </a:xfrm>
          <a:prstGeom prst="rect">
            <a:avLst/>
          </a:prstGeom>
          <a:solidFill>
            <a:schemeClr val="accent5">
              <a:lumMod val="40000"/>
              <a:lumOff val="60000"/>
              <a:alpha val="2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3F9C2-1544-2548-8E30-BFE0214F782E}"/>
              </a:ext>
            </a:extLst>
          </p:cNvPr>
          <p:cNvSpPr>
            <a:spLocks noGrp="1"/>
          </p:cNvSpPr>
          <p:nvPr>
            <p:ph type="title"/>
          </p:nvPr>
        </p:nvSpPr>
        <p:spPr/>
        <p:txBody>
          <a:bodyPr>
            <a:normAutofit/>
          </a:bodyPr>
          <a:lstStyle/>
          <a:p>
            <a:r>
              <a:rPr lang="en-US"/>
              <a:t>CEE markets top Paid-For Search growth</a:t>
            </a:r>
          </a:p>
        </p:txBody>
      </p:sp>
      <p:cxnSp>
        <p:nvCxnSpPr>
          <p:cNvPr id="5" name="Straight Connector 4">
            <a:extLst>
              <a:ext uri="{FF2B5EF4-FFF2-40B4-BE49-F238E27FC236}">
                <a16:creationId xmlns:a16="http://schemas.microsoft.com/office/drawing/2014/main" id="{D4D7F78E-E63F-794A-91D6-F3FDDF5E4F8E}"/>
              </a:ext>
            </a:extLst>
          </p:cNvPr>
          <p:cNvCxnSpPr>
            <a:cxnSpLocks/>
          </p:cNvCxnSpPr>
          <p:nvPr/>
        </p:nvCxnSpPr>
        <p:spPr>
          <a:xfrm>
            <a:off x="838201" y="4640640"/>
            <a:ext cx="10111564" cy="0"/>
          </a:xfrm>
          <a:prstGeom prst="line">
            <a:avLst/>
          </a:prstGeom>
          <a:ln w="127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892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E658E-6DAA-4E40-AF5A-AF0216FFE172}"/>
              </a:ext>
            </a:extLst>
          </p:cNvPr>
          <p:cNvSpPr>
            <a:spLocks noGrp="1"/>
          </p:cNvSpPr>
          <p:nvPr>
            <p:ph type="title"/>
          </p:nvPr>
        </p:nvSpPr>
        <p:spPr/>
        <p:txBody>
          <a:bodyPr>
            <a:normAutofit fontScale="90000"/>
          </a:bodyPr>
          <a:lstStyle/>
          <a:p>
            <a:r>
              <a:rPr lang="en-US"/>
              <a:t>UK dominates Paid-for Search, which is over 50% of digital ad spend in 3 European markets </a:t>
            </a:r>
          </a:p>
        </p:txBody>
      </p:sp>
      <p:graphicFrame>
        <p:nvGraphicFramePr>
          <p:cNvPr id="4" name="Content Placeholder 3">
            <a:extLst>
              <a:ext uri="{FF2B5EF4-FFF2-40B4-BE49-F238E27FC236}">
                <a16:creationId xmlns:a16="http://schemas.microsoft.com/office/drawing/2014/main" id="{57B9665F-C07D-A748-80DD-6540B46C78DE}"/>
              </a:ext>
            </a:extLst>
          </p:cNvPr>
          <p:cNvGraphicFramePr>
            <a:graphicFrameLocks noGrp="1"/>
          </p:cNvGraphicFramePr>
          <p:nvPr>
            <p:ph idx="1"/>
            <p:extLst>
              <p:ext uri="{D42A27DB-BD31-4B8C-83A1-F6EECF244321}">
                <p14:modId xmlns:p14="http://schemas.microsoft.com/office/powerpoint/2010/main" val="2076367781"/>
              </p:ext>
            </p:extLst>
          </p:nvPr>
        </p:nvGraphicFramePr>
        <p:xfrm>
          <a:off x="242888" y="1825624"/>
          <a:ext cx="5640119" cy="46056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B1E7064-BFF7-7244-9051-649AEA1D5F87}"/>
              </a:ext>
            </a:extLst>
          </p:cNvPr>
          <p:cNvGraphicFramePr>
            <a:graphicFrameLocks/>
          </p:cNvGraphicFramePr>
          <p:nvPr>
            <p:extLst>
              <p:ext uri="{D42A27DB-BD31-4B8C-83A1-F6EECF244321}">
                <p14:modId xmlns:p14="http://schemas.microsoft.com/office/powerpoint/2010/main" val="1926183744"/>
              </p:ext>
            </p:extLst>
          </p:nvPr>
        </p:nvGraphicFramePr>
        <p:xfrm>
          <a:off x="6308995" y="1825624"/>
          <a:ext cx="4939227" cy="46056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5667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5FB3E7A-2A7B-8947-A591-6995789686E9}"/>
              </a:ext>
            </a:extLst>
          </p:cNvPr>
          <p:cNvGraphicFramePr>
            <a:graphicFrameLocks noGrp="1"/>
          </p:cNvGraphicFramePr>
          <p:nvPr>
            <p:ph idx="1"/>
            <p:extLst>
              <p:ext uri="{D42A27DB-BD31-4B8C-83A1-F6EECF244321}">
                <p14:modId xmlns:p14="http://schemas.microsoft.com/office/powerpoint/2010/main" val="3452954522"/>
              </p:ext>
            </p:extLst>
          </p:nvPr>
        </p:nvGraphicFramePr>
        <p:xfrm>
          <a:off x="242888" y="1825625"/>
          <a:ext cx="1111091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968504B-FA24-2241-9144-6B56156677D0}"/>
              </a:ext>
            </a:extLst>
          </p:cNvPr>
          <p:cNvSpPr>
            <a:spLocks noGrp="1"/>
          </p:cNvSpPr>
          <p:nvPr>
            <p:ph type="title"/>
          </p:nvPr>
        </p:nvSpPr>
        <p:spPr/>
        <p:txBody>
          <a:bodyPr>
            <a:normAutofit/>
          </a:bodyPr>
          <a:lstStyle/>
          <a:p>
            <a:r>
              <a:rPr lang="en-US" sz="2200"/>
              <a:t>Only 8 market posted growth in the Classifieds, Directories &amp; Affiliate category</a:t>
            </a:r>
          </a:p>
        </p:txBody>
      </p:sp>
      <p:cxnSp>
        <p:nvCxnSpPr>
          <p:cNvPr id="5" name="Straight Connector 4">
            <a:extLst>
              <a:ext uri="{FF2B5EF4-FFF2-40B4-BE49-F238E27FC236}">
                <a16:creationId xmlns:a16="http://schemas.microsoft.com/office/drawing/2014/main" id="{3ACABF6A-9B01-8941-8449-0E95DD97197F}"/>
              </a:ext>
            </a:extLst>
          </p:cNvPr>
          <p:cNvCxnSpPr>
            <a:cxnSpLocks/>
          </p:cNvCxnSpPr>
          <p:nvPr/>
        </p:nvCxnSpPr>
        <p:spPr>
          <a:xfrm>
            <a:off x="671332" y="3964011"/>
            <a:ext cx="10436494" cy="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F15CD5B-A37A-1746-99AB-D5B61C6252D0}"/>
              </a:ext>
            </a:extLst>
          </p:cNvPr>
          <p:cNvSpPr txBox="1"/>
          <p:nvPr/>
        </p:nvSpPr>
        <p:spPr>
          <a:xfrm>
            <a:off x="474562" y="6176963"/>
            <a:ext cx="6539696" cy="400110"/>
          </a:xfrm>
          <a:prstGeom prst="rect">
            <a:avLst/>
          </a:prstGeom>
          <a:noFill/>
        </p:spPr>
        <p:txBody>
          <a:bodyPr wrap="square" rtlCol="0">
            <a:spAutoFit/>
          </a:bodyPr>
          <a:lstStyle/>
          <a:p>
            <a:r>
              <a:rPr lang="en-US" sz="1000" i="1"/>
              <a:t>Note: Affiliate added to Classifieds &amp; Directories constitutes approx. 15% of the category total. Methodology change in 2020 to account for changing IAB reporting standards and divergent definitions of ‘affiliate’ in local markets. </a:t>
            </a:r>
          </a:p>
        </p:txBody>
      </p:sp>
      <p:sp>
        <p:nvSpPr>
          <p:cNvPr id="6" name="Rectangle 5">
            <a:extLst>
              <a:ext uri="{FF2B5EF4-FFF2-40B4-BE49-F238E27FC236}">
                <a16:creationId xmlns:a16="http://schemas.microsoft.com/office/drawing/2014/main" id="{1FB143EE-E4B5-3147-9F84-7795D8C3BA8C}"/>
              </a:ext>
            </a:extLst>
          </p:cNvPr>
          <p:cNvSpPr/>
          <p:nvPr/>
        </p:nvSpPr>
        <p:spPr>
          <a:xfrm>
            <a:off x="567558" y="2259724"/>
            <a:ext cx="2963918" cy="1483319"/>
          </a:xfrm>
          <a:prstGeom prst="rect">
            <a:avLst/>
          </a:prstGeom>
          <a:solidFill>
            <a:schemeClr val="accent5">
              <a:lumMod val="40000"/>
              <a:lumOff val="60000"/>
              <a:alpha val="2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550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E658E-6DAA-4E40-AF5A-AF0216FFE172}"/>
              </a:ext>
            </a:extLst>
          </p:cNvPr>
          <p:cNvSpPr>
            <a:spLocks noGrp="1"/>
          </p:cNvSpPr>
          <p:nvPr>
            <p:ph type="title"/>
          </p:nvPr>
        </p:nvSpPr>
        <p:spPr/>
        <p:txBody>
          <a:bodyPr>
            <a:normAutofit/>
          </a:bodyPr>
          <a:lstStyle/>
          <a:p>
            <a:r>
              <a:rPr lang="en-US" sz="2600"/>
              <a:t>In 15 markets the share of Classifieds, Directories &amp; Affiliate is below 10% of spend; UK spend lead is narrower than in other formats </a:t>
            </a:r>
          </a:p>
        </p:txBody>
      </p:sp>
      <p:graphicFrame>
        <p:nvGraphicFramePr>
          <p:cNvPr id="4" name="Content Placeholder 3">
            <a:extLst>
              <a:ext uri="{FF2B5EF4-FFF2-40B4-BE49-F238E27FC236}">
                <a16:creationId xmlns:a16="http://schemas.microsoft.com/office/drawing/2014/main" id="{57B9665F-C07D-A748-80DD-6540B46C78DE}"/>
              </a:ext>
            </a:extLst>
          </p:cNvPr>
          <p:cNvGraphicFramePr>
            <a:graphicFrameLocks noGrp="1"/>
          </p:cNvGraphicFramePr>
          <p:nvPr>
            <p:ph idx="1"/>
            <p:extLst>
              <p:ext uri="{D42A27DB-BD31-4B8C-83A1-F6EECF244321}">
                <p14:modId xmlns:p14="http://schemas.microsoft.com/office/powerpoint/2010/main" val="2772300455"/>
              </p:ext>
            </p:extLst>
          </p:nvPr>
        </p:nvGraphicFramePr>
        <p:xfrm>
          <a:off x="242888" y="1825624"/>
          <a:ext cx="5640119" cy="46056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B1E7064-BFF7-7244-9051-649AEA1D5F87}"/>
              </a:ext>
            </a:extLst>
          </p:cNvPr>
          <p:cNvGraphicFramePr>
            <a:graphicFrameLocks/>
          </p:cNvGraphicFramePr>
          <p:nvPr>
            <p:extLst>
              <p:ext uri="{D42A27DB-BD31-4B8C-83A1-F6EECF244321}">
                <p14:modId xmlns:p14="http://schemas.microsoft.com/office/powerpoint/2010/main" val="2310871140"/>
              </p:ext>
            </p:extLst>
          </p:nvPr>
        </p:nvGraphicFramePr>
        <p:xfrm>
          <a:off x="6308995" y="1825624"/>
          <a:ext cx="4939227" cy="46056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A98ADDC-5994-4647-BB6D-091838F69616}"/>
              </a:ext>
            </a:extLst>
          </p:cNvPr>
          <p:cNvSpPr txBox="1"/>
          <p:nvPr/>
        </p:nvSpPr>
        <p:spPr>
          <a:xfrm>
            <a:off x="1013000" y="6431278"/>
            <a:ext cx="9740012" cy="400110"/>
          </a:xfrm>
          <a:prstGeom prst="rect">
            <a:avLst/>
          </a:prstGeom>
          <a:noFill/>
        </p:spPr>
        <p:txBody>
          <a:bodyPr wrap="square" rtlCol="0">
            <a:spAutoFit/>
          </a:bodyPr>
          <a:lstStyle/>
          <a:p>
            <a:r>
              <a:rPr lang="en-US" sz="1000" i="1"/>
              <a:t>Note: Affiliate has been added to the Classifieds &amp; Directory category in 2020 due to varying definitions and formats subsumed under this category by national markets. </a:t>
            </a:r>
          </a:p>
          <a:p>
            <a:r>
              <a:rPr lang="en-US" sz="1000" i="1"/>
              <a:t>’Affiliate is approx. 8% of the total category and includes display-like formats, sponsored links and listings. </a:t>
            </a:r>
          </a:p>
        </p:txBody>
      </p:sp>
    </p:spTree>
    <p:extLst>
      <p:ext uri="{BB962C8B-B14F-4D97-AF65-F5344CB8AC3E}">
        <p14:creationId xmlns:p14="http://schemas.microsoft.com/office/powerpoint/2010/main" val="273376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DDAE-6262-4246-B42B-1D73218B1FE3}"/>
              </a:ext>
            </a:extLst>
          </p:cNvPr>
          <p:cNvSpPr>
            <a:spLocks noGrp="1"/>
          </p:cNvSpPr>
          <p:nvPr>
            <p:ph type="title"/>
          </p:nvPr>
        </p:nvSpPr>
        <p:spPr/>
        <p:txBody>
          <a:bodyPr>
            <a:normAutofit fontScale="90000"/>
          </a:bodyPr>
          <a:lstStyle/>
          <a:p>
            <a:r>
              <a:rPr lang="en-US"/>
              <a:t>Digital ad spend is over 50% mobile; desktop spend declines as mobile grows double digit</a:t>
            </a:r>
          </a:p>
        </p:txBody>
      </p:sp>
      <p:graphicFrame>
        <p:nvGraphicFramePr>
          <p:cNvPr id="4" name="Content Placeholder 3">
            <a:extLst>
              <a:ext uri="{FF2B5EF4-FFF2-40B4-BE49-F238E27FC236}">
                <a16:creationId xmlns:a16="http://schemas.microsoft.com/office/drawing/2014/main" id="{57269E8B-DBF9-0540-BAFD-F6220BBCE7FF}"/>
              </a:ext>
            </a:extLst>
          </p:cNvPr>
          <p:cNvGraphicFramePr>
            <a:graphicFrameLocks noGrp="1"/>
          </p:cNvGraphicFramePr>
          <p:nvPr>
            <p:ph idx="1"/>
          </p:nvPr>
        </p:nvGraphicFramePr>
        <p:xfrm>
          <a:off x="384402" y="1604658"/>
          <a:ext cx="5189083" cy="2575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3">
            <a:extLst>
              <a:ext uri="{FF2B5EF4-FFF2-40B4-BE49-F238E27FC236}">
                <a16:creationId xmlns:a16="http://schemas.microsoft.com/office/drawing/2014/main" id="{A2AD2361-8A53-9344-B662-EF46BFA9B66C}"/>
              </a:ext>
            </a:extLst>
          </p:cNvPr>
          <p:cNvGraphicFramePr>
            <a:graphicFrameLocks/>
          </p:cNvGraphicFramePr>
          <p:nvPr/>
        </p:nvGraphicFramePr>
        <p:xfrm>
          <a:off x="384402" y="4071258"/>
          <a:ext cx="5189083" cy="24383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97AC4F1-39AC-CD43-AB45-CDFC6C563898}"/>
              </a:ext>
            </a:extLst>
          </p:cNvPr>
          <p:cNvGraphicFramePr>
            <a:graphicFrameLocks/>
          </p:cNvGraphicFramePr>
          <p:nvPr/>
        </p:nvGraphicFramePr>
        <p:xfrm>
          <a:off x="6618517" y="1659084"/>
          <a:ext cx="4571999" cy="24666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9B3772CE-71E3-8B41-99E4-A2FBA52C2DA7}"/>
              </a:ext>
            </a:extLst>
          </p:cNvPr>
          <p:cNvGraphicFramePr>
            <a:graphicFrameLocks/>
          </p:cNvGraphicFramePr>
          <p:nvPr/>
        </p:nvGraphicFramePr>
        <p:xfrm>
          <a:off x="6618517" y="4082143"/>
          <a:ext cx="4571999" cy="2438397"/>
        </p:xfrm>
        <a:graphic>
          <a:graphicData uri="http://schemas.openxmlformats.org/drawingml/2006/chart">
            <c:chart xmlns:c="http://schemas.openxmlformats.org/drawingml/2006/chart" xmlns:r="http://schemas.openxmlformats.org/officeDocument/2006/relationships" r:id="rId5"/>
          </a:graphicData>
        </a:graphic>
      </p:graphicFrame>
      <p:cxnSp>
        <p:nvCxnSpPr>
          <p:cNvPr id="12" name="Straight Arrow Connector 11">
            <a:extLst>
              <a:ext uri="{FF2B5EF4-FFF2-40B4-BE49-F238E27FC236}">
                <a16:creationId xmlns:a16="http://schemas.microsoft.com/office/drawing/2014/main" id="{71D74AC5-AEE5-274E-88CF-7921DEB48FC7}"/>
              </a:ext>
            </a:extLst>
          </p:cNvPr>
          <p:cNvCxnSpPr/>
          <p:nvPr/>
        </p:nvCxnSpPr>
        <p:spPr>
          <a:xfrm>
            <a:off x="7630886" y="2427514"/>
            <a:ext cx="587828" cy="174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938167F-FD5D-B04B-9859-F836106358EB}"/>
              </a:ext>
            </a:extLst>
          </p:cNvPr>
          <p:cNvCxnSpPr>
            <a:cxnSpLocks/>
          </p:cNvCxnSpPr>
          <p:nvPr/>
        </p:nvCxnSpPr>
        <p:spPr>
          <a:xfrm flipV="1">
            <a:off x="9677400" y="2035629"/>
            <a:ext cx="598714" cy="2177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1833601-16AD-774F-BF29-BF6CA5E317BF}"/>
              </a:ext>
            </a:extLst>
          </p:cNvPr>
          <p:cNvCxnSpPr>
            <a:cxnSpLocks/>
          </p:cNvCxnSpPr>
          <p:nvPr/>
        </p:nvCxnSpPr>
        <p:spPr>
          <a:xfrm>
            <a:off x="7609112" y="4724399"/>
            <a:ext cx="653143" cy="87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F664A4D-55D9-1D47-A1AF-C202F3A30E91}"/>
              </a:ext>
            </a:extLst>
          </p:cNvPr>
          <p:cNvCxnSpPr>
            <a:cxnSpLocks/>
          </p:cNvCxnSpPr>
          <p:nvPr/>
        </p:nvCxnSpPr>
        <p:spPr>
          <a:xfrm flipV="1">
            <a:off x="9677400" y="4582886"/>
            <a:ext cx="598714" cy="1632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E31D4D8-7BF4-DE44-AB0C-43435D51F723}"/>
              </a:ext>
            </a:extLst>
          </p:cNvPr>
          <p:cNvSpPr txBox="1"/>
          <p:nvPr/>
        </p:nvSpPr>
        <p:spPr>
          <a:xfrm rot="317896">
            <a:off x="7554684" y="4526640"/>
            <a:ext cx="762000" cy="261610"/>
          </a:xfrm>
          <a:prstGeom prst="rect">
            <a:avLst/>
          </a:prstGeom>
          <a:noFill/>
        </p:spPr>
        <p:txBody>
          <a:bodyPr wrap="square" rtlCol="0">
            <a:spAutoFit/>
          </a:bodyPr>
          <a:lstStyle/>
          <a:p>
            <a:pPr algn="ctr"/>
            <a:r>
              <a:rPr lang="en-US" sz="1100"/>
              <a:t>-1.2%</a:t>
            </a:r>
          </a:p>
        </p:txBody>
      </p:sp>
      <p:sp>
        <p:nvSpPr>
          <p:cNvPr id="23" name="TextBox 22">
            <a:extLst>
              <a:ext uri="{FF2B5EF4-FFF2-40B4-BE49-F238E27FC236}">
                <a16:creationId xmlns:a16="http://schemas.microsoft.com/office/drawing/2014/main" id="{8F72E581-A97B-724E-86D1-3ED567EC4770}"/>
              </a:ext>
            </a:extLst>
          </p:cNvPr>
          <p:cNvSpPr txBox="1"/>
          <p:nvPr/>
        </p:nvSpPr>
        <p:spPr>
          <a:xfrm rot="20633316">
            <a:off x="9492779" y="4405739"/>
            <a:ext cx="762000" cy="261610"/>
          </a:xfrm>
          <a:prstGeom prst="rect">
            <a:avLst/>
          </a:prstGeom>
          <a:noFill/>
        </p:spPr>
        <p:txBody>
          <a:bodyPr wrap="square" rtlCol="0">
            <a:spAutoFit/>
          </a:bodyPr>
          <a:lstStyle/>
          <a:p>
            <a:pPr algn="ctr"/>
            <a:r>
              <a:rPr lang="en-US" sz="1100"/>
              <a:t>+16.8%</a:t>
            </a:r>
          </a:p>
        </p:txBody>
      </p:sp>
      <p:sp>
        <p:nvSpPr>
          <p:cNvPr id="24" name="TextBox 23">
            <a:extLst>
              <a:ext uri="{FF2B5EF4-FFF2-40B4-BE49-F238E27FC236}">
                <a16:creationId xmlns:a16="http://schemas.microsoft.com/office/drawing/2014/main" id="{E813253E-DC2C-F34E-AB9D-419C1AD532C9}"/>
              </a:ext>
            </a:extLst>
          </p:cNvPr>
          <p:cNvSpPr txBox="1"/>
          <p:nvPr/>
        </p:nvSpPr>
        <p:spPr>
          <a:xfrm rot="1001236">
            <a:off x="7594529" y="2296710"/>
            <a:ext cx="762000" cy="261610"/>
          </a:xfrm>
          <a:prstGeom prst="rect">
            <a:avLst/>
          </a:prstGeom>
          <a:noFill/>
        </p:spPr>
        <p:txBody>
          <a:bodyPr wrap="square" rtlCol="0">
            <a:spAutoFit/>
          </a:bodyPr>
          <a:lstStyle/>
          <a:p>
            <a:pPr algn="ctr"/>
            <a:r>
              <a:rPr lang="en-US" sz="1100"/>
              <a:t>-5.6%</a:t>
            </a:r>
          </a:p>
        </p:txBody>
      </p:sp>
      <p:sp>
        <p:nvSpPr>
          <p:cNvPr id="25" name="TextBox 24">
            <a:extLst>
              <a:ext uri="{FF2B5EF4-FFF2-40B4-BE49-F238E27FC236}">
                <a16:creationId xmlns:a16="http://schemas.microsoft.com/office/drawing/2014/main" id="{916959F8-9977-0445-ABA4-8E47CBB723A1}"/>
              </a:ext>
            </a:extLst>
          </p:cNvPr>
          <p:cNvSpPr txBox="1"/>
          <p:nvPr/>
        </p:nvSpPr>
        <p:spPr>
          <a:xfrm rot="20238757">
            <a:off x="9492779" y="1904824"/>
            <a:ext cx="762000" cy="261610"/>
          </a:xfrm>
          <a:prstGeom prst="rect">
            <a:avLst/>
          </a:prstGeom>
          <a:noFill/>
        </p:spPr>
        <p:txBody>
          <a:bodyPr wrap="square" rtlCol="0">
            <a:spAutoFit/>
          </a:bodyPr>
          <a:lstStyle/>
          <a:p>
            <a:pPr algn="ctr"/>
            <a:r>
              <a:rPr lang="en-US" sz="1100"/>
              <a:t>+18.4%</a:t>
            </a:r>
          </a:p>
        </p:txBody>
      </p:sp>
      <p:sp>
        <p:nvSpPr>
          <p:cNvPr id="26" name="Oval 25">
            <a:extLst>
              <a:ext uri="{FF2B5EF4-FFF2-40B4-BE49-F238E27FC236}">
                <a16:creationId xmlns:a16="http://schemas.microsoft.com/office/drawing/2014/main" id="{B7FFE647-2A5C-E140-AFAA-CDF8BBF21581}"/>
              </a:ext>
            </a:extLst>
          </p:cNvPr>
          <p:cNvSpPr/>
          <p:nvPr/>
        </p:nvSpPr>
        <p:spPr>
          <a:xfrm>
            <a:off x="2318657" y="2772641"/>
            <a:ext cx="576943" cy="239485"/>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9B60401-D260-594C-B95A-C294B42F99C7}"/>
              </a:ext>
            </a:extLst>
          </p:cNvPr>
          <p:cNvSpPr/>
          <p:nvPr/>
        </p:nvSpPr>
        <p:spPr>
          <a:xfrm>
            <a:off x="3461657" y="5239246"/>
            <a:ext cx="576943" cy="239485"/>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3F6AF5D7-7F81-BC4C-B42B-49377EE0A58D}"/>
              </a:ext>
            </a:extLst>
          </p:cNvPr>
          <p:cNvSpPr txBox="1"/>
          <p:nvPr/>
        </p:nvSpPr>
        <p:spPr>
          <a:xfrm rot="16200000">
            <a:off x="2944270" y="5243572"/>
            <a:ext cx="803943" cy="230832"/>
          </a:xfrm>
          <a:prstGeom prst="rect">
            <a:avLst/>
          </a:prstGeom>
          <a:noFill/>
        </p:spPr>
        <p:txBody>
          <a:bodyPr wrap="square" rtlCol="0">
            <a:spAutoFit/>
          </a:bodyPr>
          <a:lstStyle/>
          <a:p>
            <a:pPr algn="ctr"/>
            <a:r>
              <a:rPr lang="en-US" sz="900">
                <a:solidFill>
                  <a:srgbClr val="16C8FF"/>
                </a:solidFill>
              </a:rPr>
              <a:t>Tipping point</a:t>
            </a:r>
          </a:p>
        </p:txBody>
      </p:sp>
      <p:sp>
        <p:nvSpPr>
          <p:cNvPr id="29" name="TextBox 28">
            <a:extLst>
              <a:ext uri="{FF2B5EF4-FFF2-40B4-BE49-F238E27FC236}">
                <a16:creationId xmlns:a16="http://schemas.microsoft.com/office/drawing/2014/main" id="{C1046072-543F-FE44-9D8D-CDF59D88FEFE}"/>
              </a:ext>
            </a:extLst>
          </p:cNvPr>
          <p:cNvSpPr txBox="1"/>
          <p:nvPr/>
        </p:nvSpPr>
        <p:spPr>
          <a:xfrm rot="16200000">
            <a:off x="1801270" y="2776968"/>
            <a:ext cx="803943" cy="230832"/>
          </a:xfrm>
          <a:prstGeom prst="rect">
            <a:avLst/>
          </a:prstGeom>
          <a:noFill/>
        </p:spPr>
        <p:txBody>
          <a:bodyPr wrap="square" rtlCol="0">
            <a:spAutoFit/>
          </a:bodyPr>
          <a:lstStyle/>
          <a:p>
            <a:pPr algn="ctr"/>
            <a:r>
              <a:rPr lang="en-US" sz="900">
                <a:solidFill>
                  <a:srgbClr val="16C8FF"/>
                </a:solidFill>
              </a:rPr>
              <a:t>Tipping point</a:t>
            </a:r>
          </a:p>
        </p:txBody>
      </p:sp>
    </p:spTree>
    <p:extLst>
      <p:ext uri="{BB962C8B-B14F-4D97-AF65-F5344CB8AC3E}">
        <p14:creationId xmlns:p14="http://schemas.microsoft.com/office/powerpoint/2010/main" val="1796388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F90D86-899A-BD4E-BDE6-0A9A6E119D98}"/>
              </a:ext>
            </a:extLst>
          </p:cNvPr>
          <p:cNvSpPr txBox="1"/>
          <p:nvPr/>
        </p:nvSpPr>
        <p:spPr>
          <a:xfrm>
            <a:off x="6568896" y="2505670"/>
            <a:ext cx="4284920" cy="175432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21325E"/>
                </a:solidFill>
                <a:effectLst/>
                <a:uLnTx/>
                <a:uFillTx/>
                <a:latin typeface="Source Sans Pro" panose="020B0503030403020204" pitchFamily="34" charset="0"/>
                <a:ea typeface="Source Sans Pro" panose="020B0503030403020204" pitchFamily="34" charset="0"/>
                <a:cs typeface="+mn-cs"/>
              </a:rPr>
              <a:t>CLOSING REMARKS </a:t>
            </a:r>
          </a:p>
        </p:txBody>
      </p:sp>
    </p:spTree>
    <p:extLst>
      <p:ext uri="{BB962C8B-B14F-4D97-AF65-F5344CB8AC3E}">
        <p14:creationId xmlns:p14="http://schemas.microsoft.com/office/powerpoint/2010/main" val="2527286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1987A-9D07-A842-BAFA-BAFEBE998D89}"/>
              </a:ext>
            </a:extLst>
          </p:cNvPr>
          <p:cNvSpPr>
            <a:spLocks noGrp="1"/>
          </p:cNvSpPr>
          <p:nvPr>
            <p:ph type="title"/>
          </p:nvPr>
        </p:nvSpPr>
        <p:spPr/>
        <p:txBody>
          <a:bodyPr/>
          <a:lstStyle/>
          <a:p>
            <a:r>
              <a:rPr lang="en-US" dirty="0"/>
              <a:t>About the data</a:t>
            </a:r>
          </a:p>
        </p:txBody>
      </p:sp>
      <p:sp>
        <p:nvSpPr>
          <p:cNvPr id="3" name="Content Placeholder 2">
            <a:extLst>
              <a:ext uri="{FF2B5EF4-FFF2-40B4-BE49-F238E27FC236}">
                <a16:creationId xmlns:a16="http://schemas.microsoft.com/office/drawing/2014/main" id="{9EC00CC3-26C0-4844-A9EB-A324E0DE9D78}"/>
              </a:ext>
            </a:extLst>
          </p:cNvPr>
          <p:cNvSpPr>
            <a:spLocks noGrp="1"/>
          </p:cNvSpPr>
          <p:nvPr>
            <p:ph idx="1"/>
          </p:nvPr>
        </p:nvSpPr>
        <p:spPr>
          <a:xfrm>
            <a:off x="243395" y="1437888"/>
            <a:ext cx="11110405" cy="4351338"/>
          </a:xfrm>
        </p:spPr>
        <p:txBody>
          <a:bodyPr>
            <a:noAutofit/>
          </a:bodyPr>
          <a:lstStyle/>
          <a:p>
            <a:pPr>
              <a:lnSpc>
                <a:spcPct val="120000"/>
              </a:lnSpc>
              <a:buClr>
                <a:schemeClr val="accent1"/>
              </a:buClr>
            </a:pPr>
            <a:r>
              <a:rPr lang="en-GB" sz="1400" dirty="0">
                <a:solidFill>
                  <a:schemeClr val="tx1">
                    <a:lumMod val="75000"/>
                    <a:lumOff val="25000"/>
                  </a:schemeClr>
                </a:solidFill>
              </a:rPr>
              <a:t>This market sizing is based on the following methods:</a:t>
            </a:r>
          </a:p>
          <a:p>
            <a:pPr marL="914400" lvl="1" indent="-457200">
              <a:lnSpc>
                <a:spcPct val="120000"/>
              </a:lnSpc>
              <a:buClr>
                <a:schemeClr val="accent1"/>
              </a:buClr>
              <a:buFont typeface="Arial" charset="0"/>
              <a:buChar char="•"/>
            </a:pPr>
            <a:r>
              <a:rPr lang="en-GB" sz="1400" dirty="0">
                <a:solidFill>
                  <a:schemeClr val="tx1">
                    <a:lumMod val="75000"/>
                    <a:lumOff val="25000"/>
                  </a:schemeClr>
                </a:solidFill>
              </a:rPr>
              <a:t>Reported data from local IABs</a:t>
            </a:r>
          </a:p>
          <a:p>
            <a:pPr marL="914400" lvl="1" indent="-457200">
              <a:lnSpc>
                <a:spcPct val="120000"/>
              </a:lnSpc>
              <a:buClr>
                <a:schemeClr val="accent1"/>
              </a:buClr>
              <a:buFont typeface="Arial" charset="0"/>
              <a:buChar char="•"/>
            </a:pPr>
            <a:r>
              <a:rPr lang="en-GB" sz="1400" dirty="0">
                <a:solidFill>
                  <a:schemeClr val="tx1">
                    <a:lumMod val="75000"/>
                    <a:lumOff val="25000"/>
                  </a:schemeClr>
                </a:solidFill>
              </a:rPr>
              <a:t>Estimates by local IABs based on local insight</a:t>
            </a:r>
          </a:p>
          <a:p>
            <a:pPr marL="914400" lvl="1" indent="-457200">
              <a:lnSpc>
                <a:spcPct val="120000"/>
              </a:lnSpc>
              <a:buClr>
                <a:schemeClr val="accent1"/>
              </a:buClr>
              <a:buFont typeface="Arial" charset="0"/>
              <a:buChar char="•"/>
            </a:pPr>
            <a:r>
              <a:rPr lang="en-GB" sz="1400" dirty="0">
                <a:solidFill>
                  <a:schemeClr val="tx1">
                    <a:lumMod val="75000"/>
                    <a:lumOff val="25000"/>
                  </a:schemeClr>
                </a:solidFill>
              </a:rPr>
              <a:t>Estimates by local IABs in collaboration with IAB Europe’s Chief Economist</a:t>
            </a:r>
          </a:p>
          <a:p>
            <a:pPr marL="914400" lvl="1" indent="-457200">
              <a:lnSpc>
                <a:spcPct val="120000"/>
              </a:lnSpc>
              <a:buClr>
                <a:schemeClr val="accent1"/>
              </a:buClr>
              <a:buFont typeface="Arial" charset="0"/>
              <a:buChar char="•"/>
            </a:pPr>
            <a:r>
              <a:rPr lang="en-GB" sz="1400" dirty="0">
                <a:solidFill>
                  <a:schemeClr val="tx1">
                    <a:lumMod val="75000"/>
                    <a:lumOff val="25000"/>
                  </a:schemeClr>
                </a:solidFill>
              </a:rPr>
              <a:t>Econometric modelling from IAB Europe based on public company filings &amp; financial databases</a:t>
            </a:r>
          </a:p>
          <a:p>
            <a:pPr marL="457200" indent="-457200">
              <a:lnSpc>
                <a:spcPct val="120000"/>
              </a:lnSpc>
              <a:buClr>
                <a:schemeClr val="accent1"/>
              </a:buClr>
              <a:buFont typeface="Arial" charset="0"/>
              <a:buChar char="•"/>
            </a:pPr>
            <a:r>
              <a:rPr lang="en-GB" sz="1400" dirty="0">
                <a:solidFill>
                  <a:schemeClr val="tx1">
                    <a:lumMod val="75000"/>
                    <a:lumOff val="25000"/>
                  </a:schemeClr>
                </a:solidFill>
              </a:rPr>
              <a:t>This study is a meta-analysis of ad spend reports by local IABs. The data from local IABs remains the principal input for this study. Due to the increasing complexity of the digital advertising market, we are modelling gaps and harmonising data between local IABs.  This ensures the best possible like-for-like comparision between markets, while taking account of key market trends. </a:t>
            </a:r>
          </a:p>
          <a:p>
            <a:pPr marL="457200" indent="-457200">
              <a:lnSpc>
                <a:spcPct val="120000"/>
              </a:lnSpc>
              <a:buClr>
                <a:schemeClr val="accent1"/>
              </a:buClr>
              <a:buFont typeface="Arial" charset="0"/>
              <a:buChar char="•"/>
            </a:pPr>
            <a:r>
              <a:rPr lang="en-GB" sz="1400" dirty="0">
                <a:solidFill>
                  <a:schemeClr val="tx1">
                    <a:lumMod val="75000"/>
                    <a:lumOff val="25000"/>
                  </a:schemeClr>
                </a:solidFill>
              </a:rPr>
              <a:t>All data is reported ’gross’: after discounts, before commissions. Programmatic data is accounted for at the SSP level and excludes social.  </a:t>
            </a:r>
          </a:p>
          <a:p>
            <a:pPr marL="457200" indent="-457200">
              <a:lnSpc>
                <a:spcPct val="120000"/>
              </a:lnSpc>
              <a:buClr>
                <a:schemeClr val="accent1"/>
              </a:buClr>
              <a:buFont typeface="Arial" charset="0"/>
              <a:buChar char="•"/>
            </a:pPr>
            <a:r>
              <a:rPr lang="en-GB" sz="1400" dirty="0">
                <a:solidFill>
                  <a:schemeClr val="tx1">
                    <a:lumMod val="75000"/>
                    <a:lumOff val="25000"/>
                  </a:schemeClr>
                </a:solidFill>
              </a:rPr>
              <a:t>Currency conversions made based on constant 2015 EUR – local exchange rate. </a:t>
            </a:r>
          </a:p>
          <a:p>
            <a:pPr marL="457200" indent="-457200">
              <a:lnSpc>
                <a:spcPct val="120000"/>
              </a:lnSpc>
              <a:buClr>
                <a:schemeClr val="accent1"/>
              </a:buClr>
              <a:buFont typeface="Arial" charset="0"/>
              <a:buChar char="•"/>
            </a:pPr>
            <a:r>
              <a:rPr lang="en-GB" sz="1400" dirty="0">
                <a:solidFill>
                  <a:schemeClr val="tx1">
                    <a:lumMod val="75000"/>
                    <a:lumOff val="25000"/>
                  </a:schemeClr>
                </a:solidFill>
              </a:rPr>
              <a:t>Local IAB collection methods have changed between 2019 and 2020, notably with regards to calculating the social share of display. Social data presented in this study is not comparable to previous studies while our total display remains unchanged. </a:t>
            </a:r>
          </a:p>
          <a:p>
            <a:pPr marL="457200" indent="-457200">
              <a:lnSpc>
                <a:spcPct val="120000"/>
              </a:lnSpc>
              <a:buClr>
                <a:schemeClr val="accent1"/>
              </a:buClr>
              <a:buFont typeface="Arial" charset="0"/>
              <a:buChar char="•"/>
            </a:pPr>
            <a:r>
              <a:rPr lang="en-GB" sz="1400" dirty="0">
                <a:solidFill>
                  <a:schemeClr val="tx1">
                    <a:lumMod val="75000"/>
                    <a:lumOff val="25000"/>
                  </a:schemeClr>
                </a:solidFill>
              </a:rPr>
              <a:t>We have also moved ‘Affiliate’ into a category with Classifieds &amp; Directories. This is due to lack of standards in defining Affiliate across markets, which can contain display-like ads but also sponsored links and listings. </a:t>
            </a:r>
          </a:p>
        </p:txBody>
      </p:sp>
    </p:spTree>
    <p:extLst>
      <p:ext uri="{BB962C8B-B14F-4D97-AF65-F5344CB8AC3E}">
        <p14:creationId xmlns:p14="http://schemas.microsoft.com/office/powerpoint/2010/main" val="998717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0F3DE-1D40-F844-B57F-DDEB9B17AFEB}"/>
              </a:ext>
            </a:extLst>
          </p:cNvPr>
          <p:cNvSpPr>
            <a:spLocks noGrp="1"/>
          </p:cNvSpPr>
          <p:nvPr>
            <p:ph type="title"/>
          </p:nvPr>
        </p:nvSpPr>
        <p:spPr/>
        <p:txBody>
          <a:bodyPr>
            <a:normAutofit/>
          </a:bodyPr>
          <a:lstStyle/>
          <a:p>
            <a:r>
              <a:rPr lang="en-US" sz="2400" dirty="0">
                <a:latin typeface="Source Sans Pro" panose="020B0503030403020204" pitchFamily="34" charset="0"/>
                <a:ea typeface="Source Sans Pro" panose="020B0503030403020204" pitchFamily="34" charset="0"/>
              </a:rPr>
              <a:t>Closing Remarks </a:t>
            </a:r>
          </a:p>
        </p:txBody>
      </p:sp>
      <p:sp>
        <p:nvSpPr>
          <p:cNvPr id="3" name="Content Placeholder 2">
            <a:extLst>
              <a:ext uri="{FF2B5EF4-FFF2-40B4-BE49-F238E27FC236}">
                <a16:creationId xmlns:a16="http://schemas.microsoft.com/office/drawing/2014/main" id="{174AD8DB-C59E-E84B-808D-FBA13BD783D5}"/>
              </a:ext>
            </a:extLst>
          </p:cNvPr>
          <p:cNvSpPr>
            <a:spLocks noGrp="1"/>
          </p:cNvSpPr>
          <p:nvPr>
            <p:ph idx="1"/>
          </p:nvPr>
        </p:nvSpPr>
        <p:spPr>
          <a:xfrm>
            <a:off x="243394" y="1520825"/>
            <a:ext cx="11110405" cy="4351338"/>
          </a:xfrm>
        </p:spPr>
        <p:txBody>
          <a:bodyPr>
            <a:normAutofit/>
          </a:bodyPr>
          <a:lstStyle/>
          <a:p>
            <a:pPr marL="0" indent="0" rtl="0">
              <a:spcBef>
                <a:spcPts val="0"/>
              </a:spcBef>
              <a:spcAft>
                <a:spcPts val="2400"/>
              </a:spcAft>
              <a:buNone/>
            </a:pPr>
            <a:r>
              <a:rPr lang="en-GB" sz="1600" i="1" dirty="0"/>
              <a:t>“Digital advertising did not have a bad year in 2020, only a bad quarter. We saw rapid recovery already setting in in Q3 before double-digit growth in Q4. A strong reliance on performance channels during the height of lockdown was complemented with a fast redeployment of branding activity, in particular through digital video. The events of 2020 have fast-forwarded long-term socio-economic transformations that are altering how people consume and how companies operate. This provides a fertile ground for digital advertising, and we expect the sector to accelerate its growth in 2021. ” </a:t>
            </a:r>
          </a:p>
          <a:p>
            <a:pPr marL="0" indent="0" rtl="0">
              <a:spcBef>
                <a:spcPts val="0"/>
              </a:spcBef>
              <a:spcAft>
                <a:spcPts val="2400"/>
              </a:spcAft>
              <a:buNone/>
            </a:pPr>
            <a:r>
              <a:rPr lang="en-GB" sz="1600" b="1" dirty="0"/>
              <a:t>Daniel Knapp, Chief Economist, IAB Europe</a:t>
            </a:r>
            <a:br>
              <a:rPr lang="en-GB" sz="1600" b="1" dirty="0"/>
            </a:br>
            <a:endParaRPr lang="en-US" sz="1600" b="1" dirty="0"/>
          </a:p>
          <a:p>
            <a:pPr marL="285750" indent="-285750">
              <a:lnSpc>
                <a:spcPct val="100000"/>
              </a:lnSpc>
              <a:spcBef>
                <a:spcPts val="0"/>
              </a:spcBef>
              <a:buClr>
                <a:schemeClr val="accent1"/>
              </a:buClr>
            </a:pPr>
            <a:endParaRPr lang="en-US" sz="1600" b="1" dirty="0"/>
          </a:p>
        </p:txBody>
      </p:sp>
    </p:spTree>
    <p:extLst>
      <p:ext uri="{BB962C8B-B14F-4D97-AF65-F5344CB8AC3E}">
        <p14:creationId xmlns:p14="http://schemas.microsoft.com/office/powerpoint/2010/main" val="128433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F90D86-899A-BD4E-BDE6-0A9A6E119D98}"/>
              </a:ext>
            </a:extLst>
          </p:cNvPr>
          <p:cNvSpPr txBox="1"/>
          <p:nvPr/>
        </p:nvSpPr>
        <p:spPr>
          <a:xfrm>
            <a:off x="6568896" y="2505670"/>
            <a:ext cx="4284920"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21325E"/>
                </a:solidFill>
                <a:effectLst/>
                <a:uLnTx/>
                <a:uFillTx/>
                <a:latin typeface="Source Sans Pro" panose="020B0503030403020204" pitchFamily="34" charset="0"/>
                <a:ea typeface="Source Sans Pro" panose="020B0503030403020204" pitchFamily="34" charset="0"/>
                <a:cs typeface="+mn-cs"/>
              </a:rPr>
              <a:t>KEY METRICS</a:t>
            </a:r>
          </a:p>
        </p:txBody>
      </p:sp>
    </p:spTree>
    <p:extLst>
      <p:ext uri="{BB962C8B-B14F-4D97-AF65-F5344CB8AC3E}">
        <p14:creationId xmlns:p14="http://schemas.microsoft.com/office/powerpoint/2010/main" val="214897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7F175D6-A4AC-CE4A-B444-0D47119CE3C5}"/>
              </a:ext>
            </a:extLst>
          </p:cNvPr>
          <p:cNvGraphicFramePr>
            <a:graphicFrameLocks noGrp="1" noChangeAspect="1"/>
          </p:cNvGraphicFramePr>
          <p:nvPr>
            <p:extLst>
              <p:ext uri="{D42A27DB-BD31-4B8C-83A1-F6EECF244321}">
                <p14:modId xmlns:p14="http://schemas.microsoft.com/office/powerpoint/2010/main" val="2344864759"/>
              </p:ext>
            </p:extLst>
          </p:nvPr>
        </p:nvGraphicFramePr>
        <p:xfrm>
          <a:off x="741659" y="856816"/>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Austria</a:t>
                      </a:r>
                    </a:p>
                  </a:txBody>
                  <a:tcPr marL="82951" marR="82951" marT="41475" marB="41475">
                    <a:solidFill>
                      <a:srgbClr val="1356AA"/>
                    </a:solidFill>
                  </a:tcPr>
                </a:tc>
                <a:tc>
                  <a:txBody>
                    <a:bodyPr/>
                    <a:lstStyle/>
                    <a:p>
                      <a:pPr algn="ctr"/>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€1,277m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9.3%</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€143.8</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6" name="Table 5">
            <a:extLst>
              <a:ext uri="{FF2B5EF4-FFF2-40B4-BE49-F238E27FC236}">
                <a16:creationId xmlns:a16="http://schemas.microsoft.com/office/drawing/2014/main" id="{6A9D3B2C-B7E5-5245-AAD3-9571064F31CD}"/>
              </a:ext>
            </a:extLst>
          </p:cNvPr>
          <p:cNvGraphicFramePr>
            <a:graphicFrameLocks noGrp="1" noChangeAspect="1"/>
          </p:cNvGraphicFramePr>
          <p:nvPr>
            <p:extLst>
              <p:ext uri="{D42A27DB-BD31-4B8C-83A1-F6EECF244321}">
                <p14:modId xmlns:p14="http://schemas.microsoft.com/office/powerpoint/2010/main" val="4010688577"/>
              </p:ext>
            </p:extLst>
          </p:nvPr>
        </p:nvGraphicFramePr>
        <p:xfrm>
          <a:off x="741659" y="1974344"/>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Belarus</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€55m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-8.3%</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€5.8</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7" name="Table 6">
            <a:extLst>
              <a:ext uri="{FF2B5EF4-FFF2-40B4-BE49-F238E27FC236}">
                <a16:creationId xmlns:a16="http://schemas.microsoft.com/office/drawing/2014/main" id="{0DC25FEA-B256-544D-A35D-A8F7741F2F03}"/>
              </a:ext>
            </a:extLst>
          </p:cNvPr>
          <p:cNvGraphicFramePr>
            <a:graphicFrameLocks noGrp="1" noChangeAspect="1"/>
          </p:cNvGraphicFramePr>
          <p:nvPr>
            <p:extLst>
              <p:ext uri="{D42A27DB-BD31-4B8C-83A1-F6EECF244321}">
                <p14:modId xmlns:p14="http://schemas.microsoft.com/office/powerpoint/2010/main" val="1174960620"/>
              </p:ext>
            </p:extLst>
          </p:nvPr>
        </p:nvGraphicFramePr>
        <p:xfrm>
          <a:off x="741659" y="3091872"/>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Belgium</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€732m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-0.4%</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€63.8</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8" name="Table 7">
            <a:extLst>
              <a:ext uri="{FF2B5EF4-FFF2-40B4-BE49-F238E27FC236}">
                <a16:creationId xmlns:a16="http://schemas.microsoft.com/office/drawing/2014/main" id="{4A7423C4-55CB-C14A-8CFE-A29F0CD42557}"/>
              </a:ext>
            </a:extLst>
          </p:cNvPr>
          <p:cNvGraphicFramePr>
            <a:graphicFrameLocks noGrp="1" noChangeAspect="1"/>
          </p:cNvGraphicFramePr>
          <p:nvPr>
            <p:extLst>
              <p:ext uri="{D42A27DB-BD31-4B8C-83A1-F6EECF244321}">
                <p14:modId xmlns:p14="http://schemas.microsoft.com/office/powerpoint/2010/main" val="3504760459"/>
              </p:ext>
            </p:extLst>
          </p:nvPr>
        </p:nvGraphicFramePr>
        <p:xfrm>
          <a:off x="741659" y="4209400"/>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Bulgaria</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€73m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14.3%</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€10.5</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9" name="Table 8">
            <a:extLst>
              <a:ext uri="{FF2B5EF4-FFF2-40B4-BE49-F238E27FC236}">
                <a16:creationId xmlns:a16="http://schemas.microsoft.com/office/drawing/2014/main" id="{9A4F94A3-1BA9-F74F-9431-6A649EFF0F50}"/>
              </a:ext>
            </a:extLst>
          </p:cNvPr>
          <p:cNvGraphicFramePr>
            <a:graphicFrameLocks noGrp="1" noChangeAspect="1"/>
          </p:cNvGraphicFramePr>
          <p:nvPr>
            <p:extLst>
              <p:ext uri="{D42A27DB-BD31-4B8C-83A1-F6EECF244321}">
                <p14:modId xmlns:p14="http://schemas.microsoft.com/office/powerpoint/2010/main" val="3895611532"/>
              </p:ext>
            </p:extLst>
          </p:nvPr>
        </p:nvGraphicFramePr>
        <p:xfrm>
          <a:off x="741659" y="5326928"/>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Croatia</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€77m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8.2%</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€19.0</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10" name="Table 9">
            <a:extLst>
              <a:ext uri="{FF2B5EF4-FFF2-40B4-BE49-F238E27FC236}">
                <a16:creationId xmlns:a16="http://schemas.microsoft.com/office/drawing/2014/main" id="{BE39CC46-F5AE-E146-A13C-0FCAE0933A5E}"/>
              </a:ext>
            </a:extLst>
          </p:cNvPr>
          <p:cNvGraphicFramePr>
            <a:graphicFrameLocks noGrp="1" noChangeAspect="1"/>
          </p:cNvGraphicFramePr>
          <p:nvPr>
            <p:extLst>
              <p:ext uri="{D42A27DB-BD31-4B8C-83A1-F6EECF244321}">
                <p14:modId xmlns:p14="http://schemas.microsoft.com/office/powerpoint/2010/main" val="3674082541"/>
              </p:ext>
            </p:extLst>
          </p:nvPr>
        </p:nvGraphicFramePr>
        <p:xfrm>
          <a:off x="4359223" y="906035"/>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Czech Republic</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€1,192m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14.8%</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€111.8</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11" name="Table 10">
            <a:extLst>
              <a:ext uri="{FF2B5EF4-FFF2-40B4-BE49-F238E27FC236}">
                <a16:creationId xmlns:a16="http://schemas.microsoft.com/office/drawing/2014/main" id="{8752111C-E287-ED4A-80F5-FC4C3A6F1424}"/>
              </a:ext>
            </a:extLst>
          </p:cNvPr>
          <p:cNvGraphicFramePr>
            <a:graphicFrameLocks noGrp="1" noChangeAspect="1"/>
          </p:cNvGraphicFramePr>
          <p:nvPr>
            <p:extLst>
              <p:ext uri="{D42A27DB-BD31-4B8C-83A1-F6EECF244321}">
                <p14:modId xmlns:p14="http://schemas.microsoft.com/office/powerpoint/2010/main" val="1304010648"/>
              </p:ext>
            </p:extLst>
          </p:nvPr>
        </p:nvGraphicFramePr>
        <p:xfrm>
          <a:off x="4359223" y="2023563"/>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Denmark</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€1,199m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3.3%</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€206.0</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12" name="Table 11">
            <a:extLst>
              <a:ext uri="{FF2B5EF4-FFF2-40B4-BE49-F238E27FC236}">
                <a16:creationId xmlns:a16="http://schemas.microsoft.com/office/drawing/2014/main" id="{2CE7993D-718F-7442-99DC-5EEFD766BEBF}"/>
              </a:ext>
            </a:extLst>
          </p:cNvPr>
          <p:cNvGraphicFramePr>
            <a:graphicFrameLocks noGrp="1" noChangeAspect="1"/>
          </p:cNvGraphicFramePr>
          <p:nvPr>
            <p:extLst>
              <p:ext uri="{D42A27DB-BD31-4B8C-83A1-F6EECF244321}">
                <p14:modId xmlns:p14="http://schemas.microsoft.com/office/powerpoint/2010/main" val="4030624389"/>
              </p:ext>
            </p:extLst>
          </p:nvPr>
        </p:nvGraphicFramePr>
        <p:xfrm>
          <a:off x="4359223" y="3141091"/>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Finland</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€548m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2.1%</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€99.3</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13" name="Table 12">
            <a:extLst>
              <a:ext uri="{FF2B5EF4-FFF2-40B4-BE49-F238E27FC236}">
                <a16:creationId xmlns:a16="http://schemas.microsoft.com/office/drawing/2014/main" id="{BC299077-1EBF-0D43-B1EA-9A1ACBD407FD}"/>
              </a:ext>
            </a:extLst>
          </p:cNvPr>
          <p:cNvGraphicFramePr>
            <a:graphicFrameLocks noGrp="1" noChangeAspect="1"/>
          </p:cNvGraphicFramePr>
          <p:nvPr>
            <p:extLst>
              <p:ext uri="{D42A27DB-BD31-4B8C-83A1-F6EECF244321}">
                <p14:modId xmlns:p14="http://schemas.microsoft.com/office/powerpoint/2010/main" val="1217656943"/>
              </p:ext>
            </p:extLst>
          </p:nvPr>
        </p:nvGraphicFramePr>
        <p:xfrm>
          <a:off x="4359223" y="4258619"/>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France</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€6,045m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3.3%</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€90.5</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14" name="Table 13">
            <a:extLst>
              <a:ext uri="{FF2B5EF4-FFF2-40B4-BE49-F238E27FC236}">
                <a16:creationId xmlns:a16="http://schemas.microsoft.com/office/drawing/2014/main" id="{1E1D893C-D5C0-6C40-BEB8-AA474D3A9267}"/>
              </a:ext>
            </a:extLst>
          </p:cNvPr>
          <p:cNvGraphicFramePr>
            <a:graphicFrameLocks noGrp="1" noChangeAspect="1"/>
          </p:cNvGraphicFramePr>
          <p:nvPr>
            <p:extLst>
              <p:ext uri="{D42A27DB-BD31-4B8C-83A1-F6EECF244321}">
                <p14:modId xmlns:p14="http://schemas.microsoft.com/office/powerpoint/2010/main" val="1493712912"/>
              </p:ext>
            </p:extLst>
          </p:nvPr>
        </p:nvGraphicFramePr>
        <p:xfrm>
          <a:off x="4359223" y="5376147"/>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Germany</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€10,178m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10.4%</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€122.4</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15" name="Table 14">
            <a:extLst>
              <a:ext uri="{FF2B5EF4-FFF2-40B4-BE49-F238E27FC236}">
                <a16:creationId xmlns:a16="http://schemas.microsoft.com/office/drawing/2014/main" id="{20C90C39-A93B-2041-BF72-FA5C16FD4D19}"/>
              </a:ext>
            </a:extLst>
          </p:cNvPr>
          <p:cNvGraphicFramePr>
            <a:graphicFrameLocks noGrp="1" noChangeAspect="1"/>
          </p:cNvGraphicFramePr>
          <p:nvPr>
            <p:extLst>
              <p:ext uri="{D42A27DB-BD31-4B8C-83A1-F6EECF244321}">
                <p14:modId xmlns:p14="http://schemas.microsoft.com/office/powerpoint/2010/main" val="2510799446"/>
              </p:ext>
            </p:extLst>
          </p:nvPr>
        </p:nvGraphicFramePr>
        <p:xfrm>
          <a:off x="7976788" y="921522"/>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Greece</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€188m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6.5%</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€17.5</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16" name="Table 15">
            <a:extLst>
              <a:ext uri="{FF2B5EF4-FFF2-40B4-BE49-F238E27FC236}">
                <a16:creationId xmlns:a16="http://schemas.microsoft.com/office/drawing/2014/main" id="{7609B3F3-166E-7C4F-9431-ADECA3FCAFA4}"/>
              </a:ext>
            </a:extLst>
          </p:cNvPr>
          <p:cNvGraphicFramePr>
            <a:graphicFrameLocks noGrp="1" noChangeAspect="1"/>
          </p:cNvGraphicFramePr>
          <p:nvPr>
            <p:extLst>
              <p:ext uri="{D42A27DB-BD31-4B8C-83A1-F6EECF244321}">
                <p14:modId xmlns:p14="http://schemas.microsoft.com/office/powerpoint/2010/main" val="17097665"/>
              </p:ext>
            </p:extLst>
          </p:nvPr>
        </p:nvGraphicFramePr>
        <p:xfrm>
          <a:off x="7976788" y="2039050"/>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Hungary</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€403m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6.9%</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€41.3</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17" name="Table 16">
            <a:extLst>
              <a:ext uri="{FF2B5EF4-FFF2-40B4-BE49-F238E27FC236}">
                <a16:creationId xmlns:a16="http://schemas.microsoft.com/office/drawing/2014/main" id="{C108A4E4-C71B-BF48-934C-38E9BACC1B24}"/>
              </a:ext>
            </a:extLst>
          </p:cNvPr>
          <p:cNvGraphicFramePr>
            <a:graphicFrameLocks noGrp="1" noChangeAspect="1"/>
          </p:cNvGraphicFramePr>
          <p:nvPr>
            <p:extLst>
              <p:ext uri="{D42A27DB-BD31-4B8C-83A1-F6EECF244321}">
                <p14:modId xmlns:p14="http://schemas.microsoft.com/office/powerpoint/2010/main" val="3103430808"/>
              </p:ext>
            </p:extLst>
          </p:nvPr>
        </p:nvGraphicFramePr>
        <p:xfrm>
          <a:off x="7976788" y="3156578"/>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Ireland</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€729m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7.7%</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€147.6</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18" name="Table 17">
            <a:extLst>
              <a:ext uri="{FF2B5EF4-FFF2-40B4-BE49-F238E27FC236}">
                <a16:creationId xmlns:a16="http://schemas.microsoft.com/office/drawing/2014/main" id="{4B3D5DCD-D2E3-254E-B647-934FB398A3B7}"/>
              </a:ext>
            </a:extLst>
          </p:cNvPr>
          <p:cNvGraphicFramePr>
            <a:graphicFrameLocks noGrp="1" noChangeAspect="1"/>
          </p:cNvGraphicFramePr>
          <p:nvPr>
            <p:extLst>
              <p:ext uri="{D42A27DB-BD31-4B8C-83A1-F6EECF244321}">
                <p14:modId xmlns:p14="http://schemas.microsoft.com/office/powerpoint/2010/main" val="3782036458"/>
              </p:ext>
            </p:extLst>
          </p:nvPr>
        </p:nvGraphicFramePr>
        <p:xfrm>
          <a:off x="7976788" y="4274106"/>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Italy</a:t>
                      </a:r>
                    </a:p>
                  </a:txBody>
                  <a:tcPr marL="82951" marR="82951" marT="41475" marB="41475">
                    <a:solidFill>
                      <a:srgbClr val="1356AA"/>
                    </a:solidFill>
                  </a:tcPr>
                </a:tc>
                <a:tc>
                  <a:txBody>
                    <a:bodyPr/>
                    <a:lstStyle/>
                    <a:p>
                      <a:pPr algn="r"/>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€3,426m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4.9%</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€56.8</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19" name="Table 18">
            <a:extLst>
              <a:ext uri="{FF2B5EF4-FFF2-40B4-BE49-F238E27FC236}">
                <a16:creationId xmlns:a16="http://schemas.microsoft.com/office/drawing/2014/main" id="{0B4250BA-FF26-A741-BBF6-FE53C8324E58}"/>
              </a:ext>
            </a:extLst>
          </p:cNvPr>
          <p:cNvGraphicFramePr>
            <a:graphicFrameLocks noGrp="1" noChangeAspect="1"/>
          </p:cNvGraphicFramePr>
          <p:nvPr>
            <p:extLst>
              <p:ext uri="{D42A27DB-BD31-4B8C-83A1-F6EECF244321}">
                <p14:modId xmlns:p14="http://schemas.microsoft.com/office/powerpoint/2010/main" val="2139328423"/>
              </p:ext>
            </p:extLst>
          </p:nvPr>
        </p:nvGraphicFramePr>
        <p:xfrm>
          <a:off x="7976788" y="5391634"/>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Netherlands</a:t>
                      </a:r>
                    </a:p>
                  </a:txBody>
                  <a:tcPr marL="82951" marR="82951" marT="41475" marB="41475">
                    <a:solidFill>
                      <a:srgbClr val="1356AA"/>
                    </a:solidFill>
                  </a:tcPr>
                </a:tc>
                <a:tc>
                  <a:txBody>
                    <a:bodyPr/>
                    <a:lstStyle/>
                    <a:p>
                      <a:pPr algn="r"/>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€2348m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4.1%</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€135.5</a:t>
                      </a:r>
                    </a:p>
                  </a:txBody>
                  <a:tcPr marL="82951" marR="82951" marT="41475" marB="41475"/>
                </a:tc>
                <a:extLst>
                  <a:ext uri="{0D108BD9-81ED-4DB2-BD59-A6C34878D82A}">
                    <a16:rowId xmlns:a16="http://schemas.microsoft.com/office/drawing/2014/main" val="3062299981"/>
                  </a:ext>
                </a:extLst>
              </a:tr>
            </a:tbl>
          </a:graphicData>
        </a:graphic>
      </p:graphicFrame>
    </p:spTree>
    <p:extLst>
      <p:ext uri="{BB962C8B-B14F-4D97-AF65-F5344CB8AC3E}">
        <p14:creationId xmlns:p14="http://schemas.microsoft.com/office/powerpoint/2010/main" val="1382939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B32A082-E513-1549-B4A4-03CB7138F982}"/>
              </a:ext>
            </a:extLst>
          </p:cNvPr>
          <p:cNvGraphicFramePr>
            <a:graphicFrameLocks noGrp="1" noChangeAspect="1"/>
          </p:cNvGraphicFramePr>
          <p:nvPr>
            <p:extLst>
              <p:ext uri="{D42A27DB-BD31-4B8C-83A1-F6EECF244321}">
                <p14:modId xmlns:p14="http://schemas.microsoft.com/office/powerpoint/2010/main" val="1661360928"/>
              </p:ext>
            </p:extLst>
          </p:nvPr>
        </p:nvGraphicFramePr>
        <p:xfrm>
          <a:off x="741659" y="856816"/>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Norway</a:t>
                      </a:r>
                    </a:p>
                  </a:txBody>
                  <a:tcPr marL="82951" marR="82951" marT="41475" marB="41475">
                    <a:solidFill>
                      <a:srgbClr val="1356AA"/>
                    </a:solidFill>
                  </a:tcPr>
                </a:tc>
                <a:tc>
                  <a:txBody>
                    <a:bodyPr/>
                    <a:lstStyle/>
                    <a:p>
                      <a:pPr algn="ctr"/>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€1,310m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3.7%</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€245.0</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6" name="Table 5">
            <a:extLst>
              <a:ext uri="{FF2B5EF4-FFF2-40B4-BE49-F238E27FC236}">
                <a16:creationId xmlns:a16="http://schemas.microsoft.com/office/drawing/2014/main" id="{6D395302-F1C4-4141-BC22-1C75047A3506}"/>
              </a:ext>
            </a:extLst>
          </p:cNvPr>
          <p:cNvGraphicFramePr>
            <a:graphicFrameLocks noGrp="1" noChangeAspect="1"/>
          </p:cNvGraphicFramePr>
          <p:nvPr>
            <p:extLst>
              <p:ext uri="{D42A27DB-BD31-4B8C-83A1-F6EECF244321}">
                <p14:modId xmlns:p14="http://schemas.microsoft.com/office/powerpoint/2010/main" val="745253033"/>
              </p:ext>
            </p:extLst>
          </p:nvPr>
        </p:nvGraphicFramePr>
        <p:xfrm>
          <a:off x="741659" y="1974344"/>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Poland</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€1,189m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4.3%</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€31.3</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7" name="Table 6">
            <a:extLst>
              <a:ext uri="{FF2B5EF4-FFF2-40B4-BE49-F238E27FC236}">
                <a16:creationId xmlns:a16="http://schemas.microsoft.com/office/drawing/2014/main" id="{2BB0419E-B4CC-6741-9CDC-4D179C709E65}"/>
              </a:ext>
            </a:extLst>
          </p:cNvPr>
          <p:cNvGraphicFramePr>
            <a:graphicFrameLocks noGrp="1" noChangeAspect="1"/>
          </p:cNvGraphicFramePr>
          <p:nvPr>
            <p:extLst>
              <p:ext uri="{D42A27DB-BD31-4B8C-83A1-F6EECF244321}">
                <p14:modId xmlns:p14="http://schemas.microsoft.com/office/powerpoint/2010/main" val="1953304161"/>
              </p:ext>
            </p:extLst>
          </p:nvPr>
        </p:nvGraphicFramePr>
        <p:xfrm>
          <a:off x="741659" y="3091872"/>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Romania</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€92m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10.9%</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€4.8</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8" name="Table 7">
            <a:extLst>
              <a:ext uri="{FF2B5EF4-FFF2-40B4-BE49-F238E27FC236}">
                <a16:creationId xmlns:a16="http://schemas.microsoft.com/office/drawing/2014/main" id="{BF60C113-B498-3846-B400-DBA645D8D1A0}"/>
              </a:ext>
            </a:extLst>
          </p:cNvPr>
          <p:cNvGraphicFramePr>
            <a:graphicFrameLocks noGrp="1" noChangeAspect="1"/>
          </p:cNvGraphicFramePr>
          <p:nvPr>
            <p:extLst>
              <p:ext uri="{D42A27DB-BD31-4B8C-83A1-F6EECF244321}">
                <p14:modId xmlns:p14="http://schemas.microsoft.com/office/powerpoint/2010/main" val="923970888"/>
              </p:ext>
            </p:extLst>
          </p:nvPr>
        </p:nvGraphicFramePr>
        <p:xfrm>
          <a:off x="741659" y="4209400"/>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Russia</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€5,183m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5.7%</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€35.9</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9" name="Table 8">
            <a:extLst>
              <a:ext uri="{FF2B5EF4-FFF2-40B4-BE49-F238E27FC236}">
                <a16:creationId xmlns:a16="http://schemas.microsoft.com/office/drawing/2014/main" id="{145CAA71-F6E3-794F-B782-E76137F08D96}"/>
              </a:ext>
            </a:extLst>
          </p:cNvPr>
          <p:cNvGraphicFramePr>
            <a:graphicFrameLocks noGrp="1" noChangeAspect="1"/>
          </p:cNvGraphicFramePr>
          <p:nvPr>
            <p:extLst>
              <p:ext uri="{D42A27DB-BD31-4B8C-83A1-F6EECF244321}">
                <p14:modId xmlns:p14="http://schemas.microsoft.com/office/powerpoint/2010/main" val="2710803326"/>
              </p:ext>
            </p:extLst>
          </p:nvPr>
        </p:nvGraphicFramePr>
        <p:xfrm>
          <a:off x="741659" y="5326928"/>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Serbia</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€54m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19.2%</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€7.8</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10" name="Table 9">
            <a:extLst>
              <a:ext uri="{FF2B5EF4-FFF2-40B4-BE49-F238E27FC236}">
                <a16:creationId xmlns:a16="http://schemas.microsoft.com/office/drawing/2014/main" id="{D61A9C28-54E6-7048-91E9-43DD1A121EC6}"/>
              </a:ext>
            </a:extLst>
          </p:cNvPr>
          <p:cNvGraphicFramePr>
            <a:graphicFrameLocks noGrp="1" noChangeAspect="1"/>
          </p:cNvGraphicFramePr>
          <p:nvPr>
            <p:extLst>
              <p:ext uri="{D42A27DB-BD31-4B8C-83A1-F6EECF244321}">
                <p14:modId xmlns:p14="http://schemas.microsoft.com/office/powerpoint/2010/main" val="3217501852"/>
              </p:ext>
            </p:extLst>
          </p:nvPr>
        </p:nvGraphicFramePr>
        <p:xfrm>
          <a:off x="4359223" y="906035"/>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Slovakia</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€153m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2.0%</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€26.4</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11" name="Table 10">
            <a:extLst>
              <a:ext uri="{FF2B5EF4-FFF2-40B4-BE49-F238E27FC236}">
                <a16:creationId xmlns:a16="http://schemas.microsoft.com/office/drawing/2014/main" id="{03D1FAEB-DA6A-594E-B419-9E1192F3D754}"/>
              </a:ext>
            </a:extLst>
          </p:cNvPr>
          <p:cNvGraphicFramePr>
            <a:graphicFrameLocks noGrp="1" noChangeAspect="1"/>
          </p:cNvGraphicFramePr>
          <p:nvPr>
            <p:extLst>
              <p:ext uri="{D42A27DB-BD31-4B8C-83A1-F6EECF244321}">
                <p14:modId xmlns:p14="http://schemas.microsoft.com/office/powerpoint/2010/main" val="2889255899"/>
              </p:ext>
            </p:extLst>
          </p:nvPr>
        </p:nvGraphicFramePr>
        <p:xfrm>
          <a:off x="4359223" y="2023563"/>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Slovenia</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€60m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2.3%</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€28.5</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12" name="Table 11">
            <a:extLst>
              <a:ext uri="{FF2B5EF4-FFF2-40B4-BE49-F238E27FC236}">
                <a16:creationId xmlns:a16="http://schemas.microsoft.com/office/drawing/2014/main" id="{F58B6057-D12B-F840-AD8A-08103387647D}"/>
              </a:ext>
            </a:extLst>
          </p:cNvPr>
          <p:cNvGraphicFramePr>
            <a:graphicFrameLocks noGrp="1" noChangeAspect="1"/>
          </p:cNvGraphicFramePr>
          <p:nvPr>
            <p:extLst>
              <p:ext uri="{D42A27DB-BD31-4B8C-83A1-F6EECF244321}">
                <p14:modId xmlns:p14="http://schemas.microsoft.com/office/powerpoint/2010/main" val="2027643649"/>
              </p:ext>
            </p:extLst>
          </p:nvPr>
        </p:nvGraphicFramePr>
        <p:xfrm>
          <a:off x="4359223" y="3141091"/>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Spain</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€3,084m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-3.0%</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€65.5</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13" name="Table 12">
            <a:extLst>
              <a:ext uri="{FF2B5EF4-FFF2-40B4-BE49-F238E27FC236}">
                <a16:creationId xmlns:a16="http://schemas.microsoft.com/office/drawing/2014/main" id="{413BC68E-AEE3-804C-B5B9-65150EBAF856}"/>
              </a:ext>
            </a:extLst>
          </p:cNvPr>
          <p:cNvGraphicFramePr>
            <a:graphicFrameLocks noGrp="1" noChangeAspect="1"/>
          </p:cNvGraphicFramePr>
          <p:nvPr>
            <p:extLst>
              <p:ext uri="{D42A27DB-BD31-4B8C-83A1-F6EECF244321}">
                <p14:modId xmlns:p14="http://schemas.microsoft.com/office/powerpoint/2010/main" val="924126088"/>
              </p:ext>
            </p:extLst>
          </p:nvPr>
        </p:nvGraphicFramePr>
        <p:xfrm>
          <a:off x="4359223" y="4258619"/>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Sweden</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€2,676m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5.3%</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€260.2</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14" name="Table 13">
            <a:extLst>
              <a:ext uri="{FF2B5EF4-FFF2-40B4-BE49-F238E27FC236}">
                <a16:creationId xmlns:a16="http://schemas.microsoft.com/office/drawing/2014/main" id="{14AB25ED-0EEB-8B41-AE99-E99D0BAC97B5}"/>
              </a:ext>
            </a:extLst>
          </p:cNvPr>
          <p:cNvGraphicFramePr>
            <a:graphicFrameLocks noGrp="1" noChangeAspect="1"/>
          </p:cNvGraphicFramePr>
          <p:nvPr>
            <p:extLst>
              <p:ext uri="{D42A27DB-BD31-4B8C-83A1-F6EECF244321}">
                <p14:modId xmlns:p14="http://schemas.microsoft.com/office/powerpoint/2010/main" val="884984721"/>
              </p:ext>
            </p:extLst>
          </p:nvPr>
        </p:nvGraphicFramePr>
        <p:xfrm>
          <a:off x="4359223" y="5376147"/>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Switzerland</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€1,858m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5.8%</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€216.7</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15" name="Table 14">
            <a:extLst>
              <a:ext uri="{FF2B5EF4-FFF2-40B4-BE49-F238E27FC236}">
                <a16:creationId xmlns:a16="http://schemas.microsoft.com/office/drawing/2014/main" id="{1FFAE568-AC6D-794B-BB99-F22D3043A797}"/>
              </a:ext>
            </a:extLst>
          </p:cNvPr>
          <p:cNvGraphicFramePr>
            <a:graphicFrameLocks noGrp="1" noChangeAspect="1"/>
          </p:cNvGraphicFramePr>
          <p:nvPr>
            <p:extLst>
              <p:ext uri="{D42A27DB-BD31-4B8C-83A1-F6EECF244321}">
                <p14:modId xmlns:p14="http://schemas.microsoft.com/office/powerpoint/2010/main" val="3154489708"/>
              </p:ext>
            </p:extLst>
          </p:nvPr>
        </p:nvGraphicFramePr>
        <p:xfrm>
          <a:off x="7976788" y="921522"/>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Turkey</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€1,914m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34.8%</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€22.9</a:t>
                      </a:r>
                    </a:p>
                  </a:txBody>
                  <a:tcPr marL="82951" marR="82951" marT="41475" marB="41475"/>
                </a:tc>
                <a:extLst>
                  <a:ext uri="{0D108BD9-81ED-4DB2-BD59-A6C34878D82A}">
                    <a16:rowId xmlns:a16="http://schemas.microsoft.com/office/drawing/2014/main" val="3062299981"/>
                  </a:ext>
                </a:extLst>
              </a:tr>
            </a:tbl>
          </a:graphicData>
        </a:graphic>
      </p:graphicFrame>
      <p:graphicFrame>
        <p:nvGraphicFramePr>
          <p:cNvPr id="16" name="Table 15">
            <a:extLst>
              <a:ext uri="{FF2B5EF4-FFF2-40B4-BE49-F238E27FC236}">
                <a16:creationId xmlns:a16="http://schemas.microsoft.com/office/drawing/2014/main" id="{7200F21E-B507-E74B-AE5B-098C87DA4969}"/>
              </a:ext>
            </a:extLst>
          </p:cNvPr>
          <p:cNvGraphicFramePr>
            <a:graphicFrameLocks noGrp="1" noChangeAspect="1"/>
          </p:cNvGraphicFramePr>
          <p:nvPr>
            <p:extLst>
              <p:ext uri="{D42A27DB-BD31-4B8C-83A1-F6EECF244321}">
                <p14:modId xmlns:p14="http://schemas.microsoft.com/office/powerpoint/2010/main" val="81774211"/>
              </p:ext>
            </p:extLst>
          </p:nvPr>
        </p:nvGraphicFramePr>
        <p:xfrm>
          <a:off x="7976788" y="2039050"/>
          <a:ext cx="3175450" cy="884804"/>
        </p:xfrm>
        <a:graphic>
          <a:graphicData uri="http://schemas.openxmlformats.org/drawingml/2006/table">
            <a:tbl>
              <a:tblPr firstRow="1" bandRow="1">
                <a:tableStyleId>{5C22544A-7EE6-4342-B048-85BDC9FD1C3A}</a:tableStyleId>
              </a:tblPr>
              <a:tblGrid>
                <a:gridCol w="1587725">
                  <a:extLst>
                    <a:ext uri="{9D8B030D-6E8A-4147-A177-3AD203B41FA5}">
                      <a16:colId xmlns:a16="http://schemas.microsoft.com/office/drawing/2014/main" val="785360289"/>
                    </a:ext>
                  </a:extLst>
                </a:gridCol>
                <a:gridCol w="1587725">
                  <a:extLst>
                    <a:ext uri="{9D8B030D-6E8A-4147-A177-3AD203B41FA5}">
                      <a16:colId xmlns:a16="http://schemas.microsoft.com/office/drawing/2014/main" val="4007046368"/>
                    </a:ext>
                  </a:extLst>
                </a:gridCol>
              </a:tblGrid>
              <a:tr h="221201">
                <a:tc>
                  <a:txBody>
                    <a:bodyPr/>
                    <a:lstStyle/>
                    <a:p>
                      <a:r>
                        <a:rPr lang="en-US" sz="900" dirty="0">
                          <a:latin typeface="Source Sans Pro" panose="020B0503030403020204" pitchFamily="34" charset="77"/>
                        </a:rPr>
                        <a:t>UK</a:t>
                      </a:r>
                    </a:p>
                  </a:txBody>
                  <a:tcPr marL="82951" marR="82951" marT="41475" marB="41475">
                    <a:solidFill>
                      <a:srgbClr val="1356AA"/>
                    </a:solidFill>
                  </a:tcPr>
                </a:tc>
                <a:tc>
                  <a:txBody>
                    <a:bodyPr/>
                    <a:lstStyle/>
                    <a:p>
                      <a:endParaRPr lang="en-US" sz="900" dirty="0">
                        <a:latin typeface="Source Sans Pro" panose="020B0503030403020204" pitchFamily="34" charset="77"/>
                      </a:endParaRPr>
                    </a:p>
                  </a:txBody>
                  <a:tcPr marL="82951" marR="82951" marT="41475" marB="41475">
                    <a:noFill/>
                  </a:tcPr>
                </a:tc>
                <a:extLst>
                  <a:ext uri="{0D108BD9-81ED-4DB2-BD59-A6C34878D82A}">
                    <a16:rowId xmlns:a16="http://schemas.microsoft.com/office/drawing/2014/main" val="1797796710"/>
                  </a:ext>
                </a:extLst>
              </a:tr>
              <a:tr h="221201">
                <a:tc>
                  <a:txBody>
                    <a:bodyPr/>
                    <a:lstStyle/>
                    <a:p>
                      <a:r>
                        <a:rPr lang="en-US" sz="900" dirty="0">
                          <a:latin typeface="Source Sans Pro" panose="020B0503030403020204" pitchFamily="34" charset="77"/>
                        </a:rPr>
                        <a:t>Digital Ad Spend</a:t>
                      </a:r>
                    </a:p>
                  </a:txBody>
                  <a:tcPr marL="82951" marR="82951" marT="41475" marB="41475"/>
                </a:tc>
                <a:tc>
                  <a:txBody>
                    <a:bodyPr/>
                    <a:lstStyle/>
                    <a:p>
                      <a:pPr algn="r"/>
                      <a:r>
                        <a:rPr lang="en-US" sz="900" dirty="0">
                          <a:latin typeface="Source Sans Pro" panose="020B0503030403020204" pitchFamily="34" charset="77"/>
                        </a:rPr>
                        <a:t>€22,576m</a:t>
                      </a:r>
                    </a:p>
                  </a:txBody>
                  <a:tcPr marL="82951" marR="82951" marT="41475" marB="41475"/>
                </a:tc>
                <a:extLst>
                  <a:ext uri="{0D108BD9-81ED-4DB2-BD59-A6C34878D82A}">
                    <a16:rowId xmlns:a16="http://schemas.microsoft.com/office/drawing/2014/main" val="633226034"/>
                  </a:ext>
                </a:extLst>
              </a:tr>
              <a:tr h="221201">
                <a:tc>
                  <a:txBody>
                    <a:bodyPr/>
                    <a:lstStyle/>
                    <a:p>
                      <a:r>
                        <a:rPr lang="en-US" sz="900" dirty="0">
                          <a:latin typeface="Source Sans Pro" panose="020B0503030403020204" pitchFamily="34" charset="77"/>
                        </a:rPr>
                        <a:t>Year-on-Year Growth</a:t>
                      </a:r>
                    </a:p>
                  </a:txBody>
                  <a:tcPr marL="82951" marR="82951" marT="41475" marB="41475"/>
                </a:tc>
                <a:tc>
                  <a:txBody>
                    <a:bodyPr/>
                    <a:lstStyle/>
                    <a:p>
                      <a:pPr algn="r"/>
                      <a:r>
                        <a:rPr lang="en-US" sz="900" dirty="0">
                          <a:latin typeface="Source Sans Pro" panose="020B0503030403020204" pitchFamily="34" charset="77"/>
                        </a:rPr>
                        <a:t>5.1%</a:t>
                      </a:r>
                    </a:p>
                  </a:txBody>
                  <a:tcPr marL="82951" marR="82951" marT="41475" marB="41475"/>
                </a:tc>
                <a:extLst>
                  <a:ext uri="{0D108BD9-81ED-4DB2-BD59-A6C34878D82A}">
                    <a16:rowId xmlns:a16="http://schemas.microsoft.com/office/drawing/2014/main" val="436323161"/>
                  </a:ext>
                </a:extLst>
              </a:tr>
              <a:tr h="221201">
                <a:tc>
                  <a:txBody>
                    <a:bodyPr/>
                    <a:lstStyle/>
                    <a:p>
                      <a:r>
                        <a:rPr lang="en-US" sz="900" dirty="0">
                          <a:latin typeface="Source Sans Pro" panose="020B0503030403020204" pitchFamily="34" charset="77"/>
                        </a:rPr>
                        <a:t>Digital Ad Spend per Capita</a:t>
                      </a:r>
                    </a:p>
                  </a:txBody>
                  <a:tcPr marL="82951" marR="82951" marT="41475" marB="41475"/>
                </a:tc>
                <a:tc>
                  <a:txBody>
                    <a:bodyPr/>
                    <a:lstStyle/>
                    <a:p>
                      <a:pPr algn="r"/>
                      <a:r>
                        <a:rPr lang="en-US" sz="900" dirty="0">
                          <a:latin typeface="Source Sans Pro" panose="020B0503030403020204" pitchFamily="34" charset="77"/>
                        </a:rPr>
                        <a:t>€337.8</a:t>
                      </a:r>
                    </a:p>
                  </a:txBody>
                  <a:tcPr marL="82951" marR="82951" marT="41475" marB="41475"/>
                </a:tc>
                <a:extLst>
                  <a:ext uri="{0D108BD9-81ED-4DB2-BD59-A6C34878D82A}">
                    <a16:rowId xmlns:a16="http://schemas.microsoft.com/office/drawing/2014/main" val="3062299981"/>
                  </a:ext>
                </a:extLst>
              </a:tr>
            </a:tbl>
          </a:graphicData>
        </a:graphic>
      </p:graphicFrame>
    </p:spTree>
    <p:extLst>
      <p:ext uri="{BB962C8B-B14F-4D97-AF65-F5344CB8AC3E}">
        <p14:creationId xmlns:p14="http://schemas.microsoft.com/office/powerpoint/2010/main" val="1537232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F90D86-899A-BD4E-BDE6-0A9A6E119D98}"/>
              </a:ext>
            </a:extLst>
          </p:cNvPr>
          <p:cNvSpPr txBox="1"/>
          <p:nvPr/>
        </p:nvSpPr>
        <p:spPr>
          <a:xfrm>
            <a:off x="6568896" y="2289360"/>
            <a:ext cx="5151156" cy="1754326"/>
          </a:xfrm>
          <a:prstGeom prst="rect">
            <a:avLst/>
          </a:prstGeom>
          <a:solidFill>
            <a:schemeClr val="bg1"/>
          </a:solidFill>
        </p:spPr>
        <p:txBody>
          <a:bodyPr wrap="square" rtlCol="0">
            <a:spAutoFit/>
          </a:bodyPr>
          <a:lstStyle/>
          <a:p>
            <a:r>
              <a:rPr lang="en-US" sz="5400" b="1" dirty="0">
                <a:solidFill>
                  <a:srgbClr val="21325E"/>
                </a:solidFill>
                <a:latin typeface="Source Sans Pro" panose="020B0503030403020204" pitchFamily="34" charset="0"/>
                <a:ea typeface="Source Sans Pro" panose="020B0503030403020204" pitchFamily="34" charset="0"/>
              </a:rPr>
              <a:t>FORMAT DEFINITIONS</a:t>
            </a:r>
          </a:p>
        </p:txBody>
      </p:sp>
    </p:spTree>
    <p:extLst>
      <p:ext uri="{BB962C8B-B14F-4D97-AF65-F5344CB8AC3E}">
        <p14:creationId xmlns:p14="http://schemas.microsoft.com/office/powerpoint/2010/main" val="3892136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83904E17-1F1B-4917-A33E-5226B5DCBFC0}"/>
              </a:ext>
            </a:extLst>
          </p:cNvPr>
          <p:cNvGraphicFramePr>
            <a:graphicFrameLocks noGrp="1"/>
          </p:cNvGraphicFramePr>
          <p:nvPr>
            <p:extLst>
              <p:ext uri="{D42A27DB-BD31-4B8C-83A1-F6EECF244321}">
                <p14:modId xmlns:p14="http://schemas.microsoft.com/office/powerpoint/2010/main" val="3756357802"/>
              </p:ext>
            </p:extLst>
          </p:nvPr>
        </p:nvGraphicFramePr>
        <p:xfrm>
          <a:off x="199697" y="1058285"/>
          <a:ext cx="10962289" cy="6470659"/>
        </p:xfrm>
        <a:graphic>
          <a:graphicData uri="http://schemas.openxmlformats.org/drawingml/2006/table">
            <a:tbl>
              <a:tblPr>
                <a:tableStyleId>{5C22544A-7EE6-4342-B048-85BDC9FD1C3A}</a:tableStyleId>
              </a:tblPr>
              <a:tblGrid>
                <a:gridCol w="2010832">
                  <a:extLst>
                    <a:ext uri="{9D8B030D-6E8A-4147-A177-3AD203B41FA5}">
                      <a16:colId xmlns:a16="http://schemas.microsoft.com/office/drawing/2014/main" val="2861746252"/>
                    </a:ext>
                  </a:extLst>
                </a:gridCol>
                <a:gridCol w="8951457">
                  <a:extLst>
                    <a:ext uri="{9D8B030D-6E8A-4147-A177-3AD203B41FA5}">
                      <a16:colId xmlns:a16="http://schemas.microsoft.com/office/drawing/2014/main" val="987142308"/>
                    </a:ext>
                  </a:extLst>
                </a:gridCol>
              </a:tblGrid>
              <a:tr h="278681">
                <a:tc>
                  <a:txBody>
                    <a:bodyPr/>
                    <a:lstStyle/>
                    <a:p>
                      <a:pPr algn="l" fontAlgn="t"/>
                      <a:r>
                        <a:rPr lang="en-GB" sz="1100" u="none" strike="noStrike" dirty="0">
                          <a:effectLst/>
                          <a:latin typeface="Source Sans Pro" panose="020B0503030403020204" pitchFamily="34" charset="0"/>
                          <a:ea typeface="Source Sans Pro" panose="020B0503030403020204" pitchFamily="34" charset="0"/>
                          <a:cs typeface="Open Sans" panose="020B0606030504020204" pitchFamily="34" charset="0"/>
                        </a:rPr>
                        <a:t>General display advertising </a:t>
                      </a:r>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GB" sz="1100" u="none" strike="noStrike" dirty="0">
                          <a:effectLst/>
                          <a:latin typeface="Source Sans Pro" panose="020B0503030403020204" pitchFamily="34" charset="0"/>
                          <a:ea typeface="Source Sans Pro" panose="020B0503030403020204" pitchFamily="34" charset="0"/>
                          <a:cs typeface="Open Sans" panose="020B0606030504020204" pitchFamily="34" charset="0"/>
                        </a:rPr>
                        <a:t>Banners, buttons, skyscrapers, overlays, interstitials, native ads.</a:t>
                      </a:r>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2977334"/>
                  </a:ext>
                </a:extLst>
              </a:tr>
              <a:tr h="283570">
                <a:tc>
                  <a:txBody>
                    <a:bodyPr/>
                    <a:lstStyle/>
                    <a:p>
                      <a:pPr algn="l" fontAlgn="t"/>
                      <a:r>
                        <a:rPr lang="en-GB" sz="1100" u="none" strike="noStrike">
                          <a:effectLst/>
                          <a:latin typeface="Source Sans Pro" panose="020B0503030403020204" pitchFamily="34" charset="0"/>
                          <a:ea typeface="Source Sans Pro" panose="020B0503030403020204" pitchFamily="34" charset="0"/>
                          <a:cs typeface="Open Sans" panose="020B0606030504020204" pitchFamily="34" charset="0"/>
                        </a:rPr>
                        <a:t>Online video advertising</a:t>
                      </a:r>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GB" sz="1100" u="none" strike="noStrike" dirty="0">
                          <a:effectLst/>
                          <a:latin typeface="Source Sans Pro" panose="020B0503030403020204" pitchFamily="34" charset="0"/>
                          <a:ea typeface="Source Sans Pro" panose="020B0503030403020204" pitchFamily="34" charset="0"/>
                          <a:cs typeface="Open Sans" panose="020B0606030504020204" pitchFamily="34" charset="0"/>
                        </a:rPr>
                        <a:t>A subset of display. Included are:</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100" u="none" strike="noStrike" dirty="0">
                          <a:effectLst/>
                          <a:latin typeface="Source Sans Pro" panose="020B0503030403020204" pitchFamily="34" charset="0"/>
                          <a:ea typeface="Source Sans Pro" panose="020B0503030403020204" pitchFamily="34" charset="0"/>
                          <a:cs typeface="Open Sans" panose="020B0606030504020204" pitchFamily="34" charset="0"/>
                        </a:rPr>
                        <a:t>in-stream video advertising (pre-rolls, mid-rolls, post-rolls)</a:t>
                      </a:r>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100" u="none" strike="noStrike" dirty="0">
                          <a:effectLst/>
                          <a:latin typeface="Source Sans Pro" panose="020B0503030403020204" pitchFamily="34" charset="0"/>
                          <a:ea typeface="Source Sans Pro" panose="020B0503030403020204" pitchFamily="34" charset="0"/>
                          <a:cs typeface="Open Sans" panose="020B0606030504020204" pitchFamily="34" charset="0"/>
                        </a:rPr>
                        <a:t>in-stream banner overlays</a:t>
                      </a:r>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100" u="none" strike="noStrike" dirty="0">
                          <a:effectLst/>
                          <a:latin typeface="Source Sans Pro" panose="020B0503030403020204" pitchFamily="34" charset="0"/>
                          <a:ea typeface="Source Sans Pro" panose="020B0503030403020204" pitchFamily="34" charset="0"/>
                          <a:cs typeface="Open Sans" panose="020B0606030504020204" pitchFamily="34" charset="0"/>
                        </a:rPr>
                        <a:t>out-of-stream &amp; in-feed video advertising (e.g. self-play video on social network, not embedded in non-advertising video content)</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100" u="none" strike="noStrike" dirty="0">
                          <a:effectLst/>
                          <a:latin typeface="Source Sans Pro" panose="020B0503030403020204" pitchFamily="34" charset="0"/>
                          <a:ea typeface="Source Sans Pro" panose="020B0503030403020204" pitchFamily="34" charset="0"/>
                          <a:cs typeface="Open Sans" panose="020B0606030504020204" pitchFamily="34" charset="0"/>
                        </a:rPr>
                        <a:t>in-banner video advertising</a:t>
                      </a:r>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100" u="none" strike="noStrike" dirty="0">
                          <a:effectLst/>
                          <a:latin typeface="Source Sans Pro" panose="020B0503030403020204" pitchFamily="34" charset="0"/>
                          <a:ea typeface="Source Sans Pro" panose="020B0503030403020204" pitchFamily="34" charset="0"/>
                          <a:cs typeface="Open Sans" panose="020B0606030504020204" pitchFamily="34" charset="0"/>
                        </a:rPr>
                        <a:t>in-text video advertising</a:t>
                      </a:r>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100" u="none" strike="noStrike" dirty="0">
                          <a:effectLst/>
                          <a:latin typeface="Source Sans Pro" panose="020B0503030403020204" pitchFamily="34" charset="0"/>
                          <a:ea typeface="Source Sans Pro" panose="020B0503030403020204" pitchFamily="34" charset="0"/>
                          <a:cs typeface="Open Sans" panose="020B0606030504020204" pitchFamily="34" charset="0"/>
                        </a:rPr>
                        <a:t>contextual video advertising (e.g. branded video players, contextual banner advertising sold against video content).</a:t>
                      </a:r>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p>
                      <a:pPr algn="l" fontAlgn="t"/>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8713365"/>
                  </a:ext>
                </a:extLst>
              </a:tr>
              <a:tr h="425355">
                <a:tc>
                  <a:txBody>
                    <a:bodyPr/>
                    <a:lstStyle/>
                    <a:p>
                      <a:pPr algn="l" fontAlgn="t"/>
                      <a:r>
                        <a:rPr lang="en-GB" sz="1100" u="none" strike="noStrike">
                          <a:effectLst/>
                          <a:latin typeface="Source Sans Pro" panose="020B0503030403020204" pitchFamily="34" charset="0"/>
                          <a:ea typeface="Source Sans Pro" panose="020B0503030403020204" pitchFamily="34" charset="0"/>
                          <a:cs typeface="Open Sans" panose="020B0606030504020204" pitchFamily="34" charset="0"/>
                        </a:rPr>
                        <a:t>Social</a:t>
                      </a:r>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GB" sz="1100" u="none" strike="noStrike" dirty="0">
                          <a:effectLst/>
                          <a:latin typeface="Source Sans Pro" panose="020B0503030403020204" pitchFamily="34" charset="0"/>
                          <a:ea typeface="Source Sans Pro" panose="020B0503030403020204" pitchFamily="34" charset="0"/>
                          <a:cs typeface="Open Sans" panose="020B0606030504020204" pitchFamily="34" charset="0"/>
                        </a:rPr>
                        <a:t>A subset of display advertising. Can include banner and video. Refers to advertising on social networks such as Facebook, LinkedIn, etc. We do not count YouTube as ‘social’.</a:t>
                      </a:r>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9871626"/>
                  </a:ext>
                </a:extLst>
              </a:tr>
              <a:tr h="42535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u="none" strike="noStrike" kern="1200" dirty="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rPr>
                        <a:t>Newsletter advertising</a:t>
                      </a:r>
                    </a:p>
                    <a:p>
                      <a:pPr algn="l" fontAlgn="t"/>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u="none" strike="noStrike" kern="1200" dirty="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rPr>
                        <a:t>Advertising (text or banner) that appears around the unrelated editorial content of email newsletters.</a:t>
                      </a:r>
                    </a:p>
                    <a:p>
                      <a:pPr algn="l" fontAlgn="t"/>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1430800"/>
                  </a:ext>
                </a:extLst>
              </a:tr>
              <a:tr h="42535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Source Sans Pro" panose="020B0503030403020204" pitchFamily="34" charset="0"/>
                          <a:ea typeface="Source Sans Pro" panose="020B0503030403020204" pitchFamily="34" charset="0"/>
                        </a:rPr>
                        <a:t>In-game advertising</a:t>
                      </a:r>
                    </a:p>
                    <a:p>
                      <a:pPr algn="l" fontAlgn="t"/>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Source Sans Pro" panose="020B0503030403020204" pitchFamily="34" charset="0"/>
                          <a:ea typeface="Source Sans Pro" panose="020B0503030403020204" pitchFamily="34" charset="0"/>
                        </a:rPr>
                        <a:t>Fees paid for advertising, sponsorship or product placements within an online game.</a:t>
                      </a:r>
                    </a:p>
                    <a:p>
                      <a:pPr algn="l" fontAlgn="t"/>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1877503"/>
                  </a:ext>
                </a:extLst>
              </a:tr>
              <a:tr h="2786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u="none" strike="noStrike">
                          <a:effectLst/>
                          <a:latin typeface="Source Sans Pro" panose="020B0503030403020204" pitchFamily="34" charset="0"/>
                          <a:ea typeface="Source Sans Pro" panose="020B0503030403020204" pitchFamily="34" charset="0"/>
                          <a:cs typeface="Open Sans" panose="020B0606030504020204" pitchFamily="34" charset="0"/>
                        </a:rPr>
                        <a:t>Integrated content</a:t>
                      </a:r>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p>
                      <a:pPr algn="l" fontAlgn="t"/>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u="none" strike="noStrike" dirty="0">
                          <a:effectLst/>
                          <a:latin typeface="Source Sans Pro" panose="020B0503030403020204" pitchFamily="34" charset="0"/>
                          <a:ea typeface="Source Sans Pro" panose="020B0503030403020204" pitchFamily="34" charset="0"/>
                          <a:cs typeface="Open Sans" panose="020B0606030504020204" pitchFamily="34" charset="0"/>
                        </a:rPr>
                        <a:t>Advertising space without a direct link to the advertiser’s website, including tenancies and sponsorships (see below for detailed definitions of these).</a:t>
                      </a:r>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p>
                      <a:pPr algn="l" fontAlgn="t"/>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578132"/>
                  </a:ext>
                </a:extLst>
              </a:tr>
              <a:tr h="2786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Source Sans Pro" panose="020B0503030403020204" pitchFamily="34" charset="0"/>
                          <a:ea typeface="Source Sans Pro" panose="020B0503030403020204" pitchFamily="34" charset="0"/>
                        </a:rPr>
                        <a:t>Tenancies</a:t>
                      </a:r>
                    </a:p>
                    <a:p>
                      <a:pPr algn="l" fontAlgn="t"/>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Source Sans Pro" panose="020B0503030403020204" pitchFamily="34" charset="0"/>
                          <a:ea typeface="Source Sans Pro" panose="020B0503030403020204" pitchFamily="34" charset="0"/>
                        </a:rPr>
                        <a:t>Long term partnership between advertiser and media owner. Media owner benefits from content or service offered by tenant to their customers, although media space may be paid for in usual ways.</a:t>
                      </a:r>
                    </a:p>
                    <a:p>
                      <a:pPr algn="l" fontAlgn="t"/>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9366155"/>
                  </a:ext>
                </a:extLst>
              </a:tr>
              <a:tr h="141785">
                <a:tc>
                  <a:txBody>
                    <a:bodyPr/>
                    <a:lstStyle/>
                    <a:p>
                      <a:pPr algn="l" fontAlgn="t"/>
                      <a:r>
                        <a:rPr lang="en-GB" sz="1100" b="0" i="0" u="none" strike="noStrike">
                          <a:solidFill>
                            <a:srgbClr val="000000"/>
                          </a:solidFill>
                          <a:effectLst/>
                          <a:latin typeface="Source Sans Pro" panose="020B0503030403020204" pitchFamily="34" charset="0"/>
                          <a:ea typeface="Source Sans Pro" panose="020B0503030403020204" pitchFamily="34" charset="0"/>
                        </a:rPr>
                        <a:t>Sponsorships</a:t>
                      </a:r>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Source Sans Pro" panose="020B0503030403020204" pitchFamily="34" charset="0"/>
                          <a:ea typeface="Source Sans Pro" panose="020B0503030403020204" pitchFamily="34" charset="0"/>
                        </a:rPr>
                        <a:t>Advertiser sponsorships of content areas.</a:t>
                      </a:r>
                    </a:p>
                    <a:p>
                      <a:pPr algn="l" fontAlgn="t"/>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6560461"/>
                  </a:ext>
                </a:extLst>
              </a:tr>
              <a:tr h="1085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Source Sans Pro" panose="020B0503030403020204" pitchFamily="34" charset="0"/>
                          <a:ea typeface="Source Sans Pro" panose="020B0503030403020204" pitchFamily="34" charset="0"/>
                        </a:rPr>
                        <a:t>Interruptive formats</a:t>
                      </a:r>
                    </a:p>
                    <a:p>
                      <a:pPr algn="l" fontAlgn="t"/>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Source Sans Pro" panose="020B0503030403020204" pitchFamily="34" charset="0"/>
                          <a:ea typeface="Source Sans Pro" panose="020B0503030403020204" pitchFamily="34" charset="0"/>
                        </a:rPr>
                        <a:t>A type of internet display advertising that interrupts the user experience with the page content e.g. pop ups, overlays.</a:t>
                      </a:r>
                    </a:p>
                    <a:p>
                      <a:pPr algn="l" fontAlgn="t"/>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718030"/>
                  </a:ext>
                </a:extLst>
              </a:tr>
              <a:tr h="32875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Source Sans Pro" panose="020B0503030403020204" pitchFamily="34" charset="0"/>
                          <a:ea typeface="Source Sans Pro" panose="020B0503030403020204" pitchFamily="34" charset="0"/>
                        </a:rPr>
                        <a:t>Digital audio</a:t>
                      </a:r>
                    </a:p>
                    <a:p>
                      <a:pPr algn="l" fontAlgn="t"/>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Source Sans Pro" panose="020B0503030403020204" pitchFamily="34" charset="0"/>
                          <a:ea typeface="Source Sans Pro" panose="020B0503030403020204" pitchFamily="34" charset="0"/>
                        </a:rPr>
                        <a:t>Streaming audio advertising including pure-play music services, IP-based radio, podcasts. </a:t>
                      </a:r>
                    </a:p>
                    <a:p>
                      <a:pPr algn="l" fontAlgn="t"/>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4246027"/>
                  </a:ext>
                </a:extLst>
              </a:tr>
              <a:tr h="2835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Source Sans Pro" panose="020B0503030403020204" pitchFamily="34" charset="0"/>
                          <a:ea typeface="Source Sans Pro" panose="020B0503030403020204" pitchFamily="34" charset="0"/>
                        </a:rPr>
                        <a:t>Connected TV</a:t>
                      </a:r>
                    </a:p>
                    <a:p>
                      <a:pPr algn="l" fontAlgn="t"/>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Source Sans Pro" panose="020B0503030403020204" pitchFamily="34" charset="0"/>
                          <a:ea typeface="Source Sans Pro" panose="020B0503030403020204" pitchFamily="34" charset="0"/>
                        </a:rPr>
                        <a:t>Video ads consumed on a TV screen, delivered via an internet connection. This includes TVs directly connected to the internet (Smart TV), as well as hardware that enables a TV to become connected, e.g. TV sticks, games consoles and set-top boxes that are connected to the internet. Measurement of CTV ad spens is in its infancy and not separately broken out by most IABs participating in this study. </a:t>
                      </a:r>
                    </a:p>
                    <a:p>
                      <a:pPr algn="l" fontAlgn="t"/>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6573162"/>
                  </a:ext>
                </a:extLst>
              </a:tr>
              <a:tr h="283570">
                <a:tc>
                  <a:txBody>
                    <a:bodyPr/>
                    <a:lstStyle/>
                    <a:p>
                      <a:pPr marL="0" algn="l" defTabSz="914400" rtl="0" eaLnBrk="1" fontAlgn="t" latinLnBrk="0" hangingPunct="1"/>
                      <a:endParaRPr lang="en-GB" sz="1100" u="none" strike="noStrike" kern="1200" dirty="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t" latinLnBrk="0" hangingPunct="1"/>
                      <a:endParaRPr lang="en-GB" sz="1100" u="none" strike="noStrike" kern="1200" dirty="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6377237"/>
                  </a:ext>
                </a:extLst>
              </a:tr>
              <a:tr h="283570">
                <a:tc>
                  <a:txBody>
                    <a:bodyPr/>
                    <a:lstStyle/>
                    <a:p>
                      <a:pPr marL="0" algn="l" defTabSz="914400" rtl="0" eaLnBrk="1" fontAlgn="t" latinLnBrk="0" hangingPunct="1"/>
                      <a:endParaRPr lang="en-GB" sz="1100" u="none" strike="noStrike" kern="1200" dirty="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t" latinLnBrk="0" hangingPunct="1"/>
                      <a:endParaRPr lang="en-GB" sz="1100" u="none" strike="noStrike" kern="1200" dirty="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2508026"/>
                  </a:ext>
                </a:extLst>
              </a:tr>
              <a:tr h="0">
                <a:tc>
                  <a:txBody>
                    <a:bodyPr/>
                    <a:lstStyle/>
                    <a:p>
                      <a:pPr marL="0" algn="l" defTabSz="914400" rtl="0" eaLnBrk="1" fontAlgn="t" latinLnBrk="0" hangingPunct="1"/>
                      <a:endParaRPr lang="en-GB" sz="1100" u="none" strike="noStrike" kern="120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t" latinLnBrk="0" hangingPunct="1"/>
                      <a:endParaRPr lang="en-GB" sz="1100" u="none" strike="noStrike" kern="1200" dirty="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6230505"/>
                  </a:ext>
                </a:extLst>
              </a:tr>
              <a:tr h="283570">
                <a:tc>
                  <a:txBody>
                    <a:bodyPr/>
                    <a:lstStyle/>
                    <a:p>
                      <a:pPr marL="0" algn="l" defTabSz="914400" rtl="0" eaLnBrk="1" fontAlgn="t" latinLnBrk="0" hangingPunct="1"/>
                      <a:endParaRPr lang="en-GB" sz="1100" u="none" strike="noStrike" kern="120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t" latinLnBrk="0" hangingPunct="1"/>
                      <a:endParaRPr lang="en-GB" sz="1100" u="none" strike="noStrike" kern="1200" dirty="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4501670"/>
                  </a:ext>
                </a:extLst>
              </a:tr>
            </a:tbl>
          </a:graphicData>
        </a:graphic>
      </p:graphicFrame>
      <p:sp>
        <p:nvSpPr>
          <p:cNvPr id="2" name="TextBox 1">
            <a:extLst>
              <a:ext uri="{FF2B5EF4-FFF2-40B4-BE49-F238E27FC236}">
                <a16:creationId xmlns:a16="http://schemas.microsoft.com/office/drawing/2014/main" id="{D156DC30-C5AB-2D4F-9688-4E94A5679FF7}"/>
              </a:ext>
            </a:extLst>
          </p:cNvPr>
          <p:cNvSpPr txBox="1"/>
          <p:nvPr/>
        </p:nvSpPr>
        <p:spPr>
          <a:xfrm>
            <a:off x="115614" y="625370"/>
            <a:ext cx="2406869" cy="369332"/>
          </a:xfrm>
          <a:prstGeom prst="rect">
            <a:avLst/>
          </a:prstGeom>
          <a:noFill/>
        </p:spPr>
        <p:txBody>
          <a:bodyPr wrap="square" rtlCol="0">
            <a:spAutoFit/>
          </a:bodyPr>
          <a:lstStyle/>
          <a:p>
            <a:r>
              <a:rPr lang="en-US" b="1">
                <a:solidFill>
                  <a:schemeClr val="accent6"/>
                </a:solidFill>
              </a:rPr>
              <a:t>Display (1/2)</a:t>
            </a:r>
          </a:p>
        </p:txBody>
      </p:sp>
      <p:cxnSp>
        <p:nvCxnSpPr>
          <p:cNvPr id="6" name="Straight Connector 5">
            <a:extLst>
              <a:ext uri="{FF2B5EF4-FFF2-40B4-BE49-F238E27FC236}">
                <a16:creationId xmlns:a16="http://schemas.microsoft.com/office/drawing/2014/main" id="{BFF3F1DC-951D-9D43-8751-68485DD0715D}"/>
              </a:ext>
            </a:extLst>
          </p:cNvPr>
          <p:cNvCxnSpPr>
            <a:cxnSpLocks/>
          </p:cNvCxnSpPr>
          <p:nvPr/>
        </p:nvCxnSpPr>
        <p:spPr>
          <a:xfrm>
            <a:off x="2119703" y="1131855"/>
            <a:ext cx="0" cy="51743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839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83904E17-1F1B-4917-A33E-5226B5DCBFC0}"/>
              </a:ext>
            </a:extLst>
          </p:cNvPr>
          <p:cNvGraphicFramePr>
            <a:graphicFrameLocks noGrp="1"/>
          </p:cNvGraphicFramePr>
          <p:nvPr>
            <p:extLst>
              <p:ext uri="{D42A27DB-BD31-4B8C-83A1-F6EECF244321}">
                <p14:modId xmlns:p14="http://schemas.microsoft.com/office/powerpoint/2010/main" val="339019959"/>
              </p:ext>
            </p:extLst>
          </p:nvPr>
        </p:nvGraphicFramePr>
        <p:xfrm>
          <a:off x="199697" y="1058283"/>
          <a:ext cx="10962289" cy="6709339"/>
        </p:xfrm>
        <a:graphic>
          <a:graphicData uri="http://schemas.openxmlformats.org/drawingml/2006/table">
            <a:tbl>
              <a:tblPr>
                <a:tableStyleId>{5C22544A-7EE6-4342-B048-85BDC9FD1C3A}</a:tableStyleId>
              </a:tblPr>
              <a:tblGrid>
                <a:gridCol w="2010832">
                  <a:extLst>
                    <a:ext uri="{9D8B030D-6E8A-4147-A177-3AD203B41FA5}">
                      <a16:colId xmlns:a16="http://schemas.microsoft.com/office/drawing/2014/main" val="2861746252"/>
                    </a:ext>
                  </a:extLst>
                </a:gridCol>
                <a:gridCol w="8951457">
                  <a:extLst>
                    <a:ext uri="{9D8B030D-6E8A-4147-A177-3AD203B41FA5}">
                      <a16:colId xmlns:a16="http://schemas.microsoft.com/office/drawing/2014/main" val="987142308"/>
                    </a:ext>
                  </a:extLst>
                </a:gridCol>
              </a:tblGrid>
              <a:tr h="2835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u="none" strike="noStrike" kern="120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rPr>
                        <a:t>Mobile display</a:t>
                      </a:r>
                    </a:p>
                    <a:p>
                      <a:pPr algn="l" fontAlgn="t"/>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u="none" strike="noStrike" kern="1200" dirty="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rPr>
                        <a:t>Any display advertising viewed or read on a mobile phone, including rich media advertising and online video advertising. This could be browser-based as well as in-app. </a:t>
                      </a: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8713365"/>
                  </a:ext>
                </a:extLst>
              </a:tr>
              <a:tr h="42535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Source Sans Pro" panose="020B0503030403020204" pitchFamily="34" charset="0"/>
                          <a:ea typeface="Source Sans Pro" panose="020B0503030403020204" pitchFamily="34" charset="0"/>
                        </a:rPr>
                        <a:t>Programmatic</a:t>
                      </a:r>
                    </a:p>
                    <a:p>
                      <a:pPr algn="l" fontAlgn="t"/>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GB" sz="1100" b="0" i="0" u="none" strike="noStrike" dirty="0">
                          <a:solidFill>
                            <a:srgbClr val="000000"/>
                          </a:solidFill>
                          <a:effectLst/>
                          <a:latin typeface="Source Sans Pro" panose="020B0503030403020204" pitchFamily="34" charset="0"/>
                          <a:ea typeface="Source Sans Pro" panose="020B0503030403020204" pitchFamily="34" charset="0"/>
                        </a:rPr>
                        <a:t>Advertising using transactional or workflow automation mechanisms embedded in an infrastructure that relies on a set of rules applied by software and algorithms, commonly known as 'ad tech'. Following the IAB's proposed taxonomy, 'programmatic' here is an aggregate category that is composed of four discrete transactional models, each of which we consider a sub-set:</a:t>
                      </a:r>
                      <a:br>
                        <a:rPr lang="en-GB" sz="1100" b="0" i="0" u="none" strike="noStrike" dirty="0">
                          <a:solidFill>
                            <a:srgbClr val="000000"/>
                          </a:solidFill>
                          <a:effectLst/>
                          <a:latin typeface="Source Sans Pro" panose="020B0503030403020204" pitchFamily="34" charset="0"/>
                          <a:ea typeface="Source Sans Pro" panose="020B0503030403020204" pitchFamily="34" charset="0"/>
                        </a:rPr>
                      </a:br>
                      <a:r>
                        <a:rPr lang="en-GB" sz="1100" b="0" i="0" u="none" strike="noStrike" dirty="0">
                          <a:solidFill>
                            <a:srgbClr val="000000"/>
                          </a:solidFill>
                          <a:effectLst/>
                          <a:latin typeface="Source Sans Pro" panose="020B0503030403020204" pitchFamily="34" charset="0"/>
                          <a:ea typeface="Source Sans Pro" panose="020B0503030403020204" pitchFamily="34" charset="0"/>
                        </a:rPr>
                        <a:t>(1) Automated Guaranteed,</a:t>
                      </a:r>
                      <a:br>
                        <a:rPr lang="en-GB" sz="1100" b="0" i="0" u="none" strike="noStrike" dirty="0">
                          <a:solidFill>
                            <a:srgbClr val="000000"/>
                          </a:solidFill>
                          <a:effectLst/>
                          <a:latin typeface="Source Sans Pro" panose="020B0503030403020204" pitchFamily="34" charset="0"/>
                          <a:ea typeface="Source Sans Pro" panose="020B0503030403020204" pitchFamily="34" charset="0"/>
                        </a:rPr>
                      </a:br>
                      <a:r>
                        <a:rPr lang="en-GB" sz="1100" b="0" i="0" u="none" strike="noStrike" dirty="0">
                          <a:solidFill>
                            <a:srgbClr val="000000"/>
                          </a:solidFill>
                          <a:effectLst/>
                          <a:latin typeface="Source Sans Pro" panose="020B0503030403020204" pitchFamily="34" charset="0"/>
                          <a:ea typeface="Source Sans Pro" panose="020B0503030403020204" pitchFamily="34" charset="0"/>
                        </a:rPr>
                        <a:t>(2) Unreserved Fixed Rate,</a:t>
                      </a:r>
                      <a:br>
                        <a:rPr lang="en-GB" sz="1100" b="0" i="0" u="none" strike="noStrike" dirty="0">
                          <a:solidFill>
                            <a:srgbClr val="000000"/>
                          </a:solidFill>
                          <a:effectLst/>
                          <a:latin typeface="Source Sans Pro" panose="020B0503030403020204" pitchFamily="34" charset="0"/>
                          <a:ea typeface="Source Sans Pro" panose="020B0503030403020204" pitchFamily="34" charset="0"/>
                        </a:rPr>
                      </a:br>
                      <a:r>
                        <a:rPr lang="en-GB" sz="1100" b="0" i="0" u="none" strike="noStrike" dirty="0">
                          <a:solidFill>
                            <a:srgbClr val="000000"/>
                          </a:solidFill>
                          <a:effectLst/>
                          <a:latin typeface="Source Sans Pro" panose="020B0503030403020204" pitchFamily="34" charset="0"/>
                          <a:ea typeface="Source Sans Pro" panose="020B0503030403020204" pitchFamily="34" charset="0"/>
                        </a:rPr>
                        <a:t>(3) Invitation-Only Auction,</a:t>
                      </a:r>
                      <a:br>
                        <a:rPr lang="en-GB" sz="1100" b="0" i="0" u="none" strike="noStrike" dirty="0">
                          <a:solidFill>
                            <a:srgbClr val="000000"/>
                          </a:solidFill>
                          <a:effectLst/>
                          <a:latin typeface="Source Sans Pro" panose="020B0503030403020204" pitchFamily="34" charset="0"/>
                          <a:ea typeface="Source Sans Pro" panose="020B0503030403020204" pitchFamily="34" charset="0"/>
                        </a:rPr>
                      </a:br>
                      <a:r>
                        <a:rPr lang="en-GB" sz="1100" b="0" i="0" u="none" strike="noStrike" dirty="0">
                          <a:solidFill>
                            <a:srgbClr val="000000"/>
                          </a:solidFill>
                          <a:effectLst/>
                          <a:latin typeface="Source Sans Pro" panose="020B0503030403020204" pitchFamily="34" charset="0"/>
                          <a:ea typeface="Source Sans Pro" panose="020B0503030403020204" pitchFamily="34" charset="0"/>
                        </a:rPr>
                        <a:t>(4) Open Auction.</a:t>
                      </a:r>
                      <a:br>
                        <a:rPr lang="en-GB" sz="1100" b="0" i="0" u="none" strike="noStrike" dirty="0">
                          <a:solidFill>
                            <a:srgbClr val="000000"/>
                          </a:solidFill>
                          <a:effectLst/>
                          <a:latin typeface="Source Sans Pro" panose="020B0503030403020204" pitchFamily="34" charset="0"/>
                          <a:ea typeface="Source Sans Pro" panose="020B0503030403020204" pitchFamily="34" charset="0"/>
                        </a:rPr>
                      </a:br>
                      <a:r>
                        <a:rPr lang="en-GB" sz="1100" b="0" i="0" u="none" strike="noStrike" dirty="0">
                          <a:solidFill>
                            <a:srgbClr val="000000"/>
                          </a:solidFill>
                          <a:effectLst/>
                          <a:latin typeface="Source Sans Pro" panose="020B0503030403020204" pitchFamily="34" charset="0"/>
                          <a:ea typeface="Source Sans Pro" panose="020B0503030403020204" pitchFamily="34" charset="0"/>
                        </a:rPr>
                        <a:t>Advertising spend is are recognised as 'programmatic' whenever any of those mechanisms applies, irrespective of the inventory owner's awareness of their involvement.</a:t>
                      </a:r>
                      <a:br>
                        <a:rPr lang="en-GB" sz="1100" b="0" i="0" u="none" strike="noStrike" dirty="0">
                          <a:solidFill>
                            <a:srgbClr val="000000"/>
                          </a:solidFill>
                          <a:effectLst/>
                          <a:latin typeface="Source Sans Pro" panose="020B0503030403020204" pitchFamily="34" charset="0"/>
                          <a:ea typeface="Source Sans Pro" panose="020B0503030403020204" pitchFamily="34" charset="0"/>
                        </a:rPr>
                      </a:br>
                      <a:r>
                        <a:rPr lang="en-GB" sz="1100" b="0" i="0" u="none" strike="noStrike" dirty="0">
                          <a:solidFill>
                            <a:srgbClr val="000000"/>
                          </a:solidFill>
                          <a:effectLst/>
                          <a:latin typeface="Source Sans Pro" panose="020B0503030403020204" pitchFamily="34" charset="0"/>
                          <a:ea typeface="Source Sans Pro" panose="020B0503030403020204" pitchFamily="34" charset="0"/>
                        </a:rPr>
                        <a:t>This means that spend is also considered programmatic if inventory that is originally sold to an intermediary through non-programmatic means (e.g. agency bulk buying) is re-sold to an end-buyer programmatically.</a:t>
                      </a:r>
                      <a:br>
                        <a:rPr lang="en-GB" sz="1100" b="0" i="0" u="none" strike="noStrike" dirty="0">
                          <a:solidFill>
                            <a:srgbClr val="000000"/>
                          </a:solidFill>
                          <a:effectLst/>
                          <a:latin typeface="Source Sans Pro" panose="020B0503030403020204" pitchFamily="34" charset="0"/>
                          <a:ea typeface="Source Sans Pro" panose="020B0503030403020204" pitchFamily="34" charset="0"/>
                        </a:rPr>
                      </a:br>
                      <a:r>
                        <a:rPr lang="en-GB" sz="1100" b="0" i="0" u="none" strike="noStrike" dirty="0">
                          <a:solidFill>
                            <a:srgbClr val="000000"/>
                          </a:solidFill>
                          <a:effectLst/>
                          <a:latin typeface="Source Sans Pro" panose="020B0503030403020204" pitchFamily="34" charset="0"/>
                          <a:ea typeface="Source Sans Pro" panose="020B0503030403020204" pitchFamily="34" charset="0"/>
                        </a:rPr>
                        <a:t>Spend  </a:t>
                      </a:r>
                      <a:r>
                        <a:rPr lang="en-GB" sz="1100" b="0" i="0" u="none" strike="noStrike">
                          <a:solidFill>
                            <a:srgbClr val="000000"/>
                          </a:solidFill>
                          <a:effectLst/>
                          <a:latin typeface="Source Sans Pro" panose="020B0503030403020204" pitchFamily="34" charset="0"/>
                          <a:ea typeface="Source Sans Pro" panose="020B0503030403020204" pitchFamily="34" charset="0"/>
                        </a:rPr>
                        <a:t>is recognised </a:t>
                      </a:r>
                      <a:r>
                        <a:rPr lang="en-GB" sz="1100" b="0" i="0" u="none" strike="noStrike" dirty="0">
                          <a:solidFill>
                            <a:srgbClr val="000000"/>
                          </a:solidFill>
                          <a:effectLst/>
                          <a:latin typeface="Source Sans Pro" panose="020B0503030403020204" pitchFamily="34" charset="0"/>
                          <a:ea typeface="Source Sans Pro" panose="020B0503030403020204" pitchFamily="34" charset="0"/>
                        </a:rPr>
                        <a:t>as programmatic irrespective of whether the inventory owner acts directly, or indirectly via an intermediary.</a:t>
                      </a:r>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9871626"/>
                  </a:ext>
                </a:extLst>
              </a:tr>
              <a:tr h="425355">
                <a:tc>
                  <a:txBody>
                    <a:bodyPr/>
                    <a:lstStyle/>
                    <a:p>
                      <a:pPr algn="l" fontAlgn="t"/>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1430800"/>
                  </a:ext>
                </a:extLst>
              </a:tr>
              <a:tr h="42535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u="none" strike="noStrike">
                          <a:effectLst/>
                          <a:latin typeface="Source Sans Pro" panose="020B0503030403020204" pitchFamily="34" charset="0"/>
                          <a:ea typeface="Source Sans Pro" panose="020B0503030403020204" pitchFamily="34" charset="0"/>
                          <a:cs typeface="Open Sans" panose="020B0606030504020204" pitchFamily="34" charset="0"/>
                        </a:rPr>
                        <a:t>Paid-for Search Advertising</a:t>
                      </a:r>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p>
                      <a:pPr algn="l" fontAlgn="t"/>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u="none" strike="noStrike" dirty="0">
                          <a:effectLst/>
                          <a:latin typeface="Source Sans Pro" panose="020B0503030403020204" pitchFamily="34" charset="0"/>
                          <a:ea typeface="Source Sans Pro" panose="020B0503030403020204" pitchFamily="34" charset="0"/>
                          <a:cs typeface="Open Sans" panose="020B0606030504020204" pitchFamily="34" charset="0"/>
                        </a:rPr>
                        <a:t>Advertising appearing on specific word requests on search engines.  </a:t>
                      </a:r>
                    </a:p>
                    <a:p>
                      <a:pPr algn="l" fontAlgn="t"/>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1877503"/>
                  </a:ext>
                </a:extLst>
              </a:tr>
              <a:tr h="2786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u="none" strike="noStrike" kern="120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rPr>
                        <a:t>Mobile search</a:t>
                      </a:r>
                    </a:p>
                    <a:p>
                      <a:pPr algn="l" fontAlgn="t"/>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u="none" strike="noStrike" kern="1200" dirty="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rPr>
                        <a:t>Advertising appearing on specific word requests on search engines, viewed on a mobile device.</a:t>
                      </a:r>
                    </a:p>
                    <a:p>
                      <a:pPr algn="l" fontAlgn="t"/>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578132"/>
                  </a:ext>
                </a:extLst>
              </a:tr>
              <a:tr h="278681">
                <a:tc>
                  <a:txBody>
                    <a:bodyPr/>
                    <a:lstStyle/>
                    <a:p>
                      <a:pPr algn="l" fontAlgn="t"/>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3054907"/>
                  </a:ext>
                </a:extLst>
              </a:tr>
              <a:tr h="27868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u="none" strike="noStrike">
                          <a:effectLst/>
                          <a:latin typeface="Source Sans Pro" panose="020B0503030403020204" pitchFamily="34" charset="0"/>
                          <a:ea typeface="Source Sans Pro" panose="020B0503030403020204" pitchFamily="34" charset="0"/>
                          <a:cs typeface="Open Sans" panose="020B0606030504020204" pitchFamily="34" charset="0"/>
                        </a:rPr>
                        <a:t>Online classifieds </a:t>
                      </a:r>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p>
                      <a:pPr algn="l" fontAlgn="t"/>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u="none" strike="noStrike" dirty="0">
                          <a:effectLst/>
                          <a:latin typeface="Source Sans Pro" panose="020B0503030403020204" pitchFamily="34" charset="0"/>
                          <a:ea typeface="Source Sans Pro" panose="020B0503030403020204" pitchFamily="34" charset="0"/>
                          <a:cs typeface="Open Sans" panose="020B0606030504020204" pitchFamily="34" charset="0"/>
                        </a:rPr>
                        <a:t>A fee is paid by an advertiser to display an ad or listing around a specific vertical such as automotive, recruiting and real estate, regardless of the outcome of the ad (i.e., the fee is paid even if there is no ‘sale’).</a:t>
                      </a:r>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p>
                      <a:pPr algn="l" fontAlgn="t"/>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9366155"/>
                  </a:ext>
                </a:extLst>
              </a:tr>
              <a:tr h="14178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u="none" strike="noStrike">
                          <a:effectLst/>
                          <a:latin typeface="Source Sans Pro" panose="020B0503030403020204" pitchFamily="34" charset="0"/>
                          <a:ea typeface="Source Sans Pro" panose="020B0503030403020204" pitchFamily="34" charset="0"/>
                          <a:cs typeface="Open Sans" panose="020B0606030504020204" pitchFamily="34" charset="0"/>
                        </a:rPr>
                        <a:t>Online directories</a:t>
                      </a:r>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p>
                      <a:pPr algn="l" fontAlgn="t"/>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u="none" strike="noStrike" dirty="0">
                          <a:effectLst/>
                          <a:latin typeface="Source Sans Pro" panose="020B0503030403020204" pitchFamily="34" charset="0"/>
                          <a:ea typeface="Source Sans Pro" panose="020B0503030403020204" pitchFamily="34" charset="0"/>
                          <a:cs typeface="Open Sans" panose="020B0606030504020204" pitchFamily="34" charset="0"/>
                        </a:rPr>
                        <a:t>Online version of printed yellow pages (business listing paid for by advertiser).</a:t>
                      </a:r>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p>
                      <a:pPr algn="l" fontAlgn="t"/>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6560461"/>
                  </a:ext>
                </a:extLst>
              </a:tr>
              <a:tr h="1085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u="none" strike="noStrike">
                          <a:effectLst/>
                          <a:latin typeface="Source Sans Pro" panose="020B0503030403020204" pitchFamily="34" charset="0"/>
                          <a:ea typeface="Source Sans Pro" panose="020B0503030403020204" pitchFamily="34" charset="0"/>
                          <a:cs typeface="Open Sans" panose="020B0606030504020204" pitchFamily="34" charset="0"/>
                        </a:rPr>
                        <a:t>Affiliate marketing</a:t>
                      </a:r>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p>
                      <a:pPr algn="l" fontAlgn="t"/>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u="none" strike="noStrike" dirty="0">
                          <a:effectLst/>
                          <a:latin typeface="Source Sans Pro" panose="020B0503030403020204" pitchFamily="34" charset="0"/>
                          <a:ea typeface="Source Sans Pro" panose="020B0503030403020204" pitchFamily="34" charset="0"/>
                          <a:cs typeface="Open Sans" panose="020B0606030504020204" pitchFamily="34" charset="0"/>
                        </a:rPr>
                        <a:t>Fees paid to third party (affiliate) for traffic generation (e.g. pay-per-visit). These can be display-like units, paid-for listings or sponsored links.</a:t>
                      </a:r>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p>
                      <a:pPr algn="l" fontAlgn="t"/>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718030"/>
                  </a:ext>
                </a:extLst>
              </a:tr>
              <a:tr h="328755">
                <a:tc>
                  <a:txBody>
                    <a:bodyPr/>
                    <a:lstStyle/>
                    <a:p>
                      <a:pPr algn="l" fontAlgn="t"/>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4246027"/>
                  </a:ext>
                </a:extLst>
              </a:tr>
              <a:tr h="283570">
                <a:tc>
                  <a:txBody>
                    <a:bodyPr/>
                    <a:lstStyle/>
                    <a:p>
                      <a:pPr algn="l" fontAlgn="t"/>
                      <a:endPar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rPr>
                        <a:t>E-Mail marketing and search engine optimiation are excluded.</a:t>
                      </a:r>
                    </a:p>
                    <a:p>
                      <a:pPr algn="l" fontAlgn="t"/>
                      <a:endParaRPr lang="en-GB" sz="1100" b="0" i="0" u="none" strike="noStrike" dirty="0">
                        <a:solidFill>
                          <a:srgbClr val="000000"/>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4889" marR="4889" marT="488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6573162"/>
                  </a:ext>
                </a:extLst>
              </a:tr>
              <a:tr h="283570">
                <a:tc>
                  <a:txBody>
                    <a:bodyPr/>
                    <a:lstStyle/>
                    <a:p>
                      <a:pPr marL="0" algn="l" defTabSz="914400" rtl="0" eaLnBrk="1" fontAlgn="t" latinLnBrk="0" hangingPunct="1"/>
                      <a:endParaRPr lang="en-GB" sz="1100" u="none" strike="noStrike" kern="1200" dirty="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t" latinLnBrk="0" hangingPunct="1"/>
                      <a:endParaRPr lang="en-GB" sz="1100" u="none" strike="noStrike" kern="1200" dirty="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6377237"/>
                  </a:ext>
                </a:extLst>
              </a:tr>
              <a:tr h="283570">
                <a:tc>
                  <a:txBody>
                    <a:bodyPr/>
                    <a:lstStyle/>
                    <a:p>
                      <a:pPr marL="0" algn="l" defTabSz="914400" rtl="0" eaLnBrk="1" fontAlgn="t" latinLnBrk="0" hangingPunct="1"/>
                      <a:endParaRPr lang="en-GB" sz="1100" u="none" strike="noStrike" kern="1200" dirty="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t" latinLnBrk="0" hangingPunct="1"/>
                      <a:endParaRPr lang="en-GB" sz="1100" u="none" strike="noStrike" kern="1200" dirty="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2508026"/>
                  </a:ext>
                </a:extLst>
              </a:tr>
              <a:tr h="0">
                <a:tc>
                  <a:txBody>
                    <a:bodyPr/>
                    <a:lstStyle/>
                    <a:p>
                      <a:pPr marL="0" algn="l" defTabSz="914400" rtl="0" eaLnBrk="1" fontAlgn="t" latinLnBrk="0" hangingPunct="1"/>
                      <a:endParaRPr lang="en-GB" sz="1100" u="none" strike="noStrike" kern="120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t" latinLnBrk="0" hangingPunct="1"/>
                      <a:endParaRPr lang="en-GB" sz="1100" u="none" strike="noStrike" kern="1200" dirty="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6230505"/>
                  </a:ext>
                </a:extLst>
              </a:tr>
              <a:tr h="283570">
                <a:tc>
                  <a:txBody>
                    <a:bodyPr/>
                    <a:lstStyle/>
                    <a:p>
                      <a:pPr marL="0" algn="l" defTabSz="914400" rtl="0" eaLnBrk="1" fontAlgn="t" latinLnBrk="0" hangingPunct="1"/>
                      <a:endParaRPr lang="en-GB" sz="1100" u="none" strike="noStrike" kern="120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t" latinLnBrk="0" hangingPunct="1"/>
                      <a:endParaRPr lang="en-GB" sz="1100" u="none" strike="noStrike" kern="1200" dirty="0">
                        <a:solidFill>
                          <a:schemeClr val="dk1"/>
                        </a:solidFill>
                        <a:effectLst/>
                        <a:latin typeface="Source Sans Pro" panose="020B0503030403020204" pitchFamily="34" charset="0"/>
                        <a:ea typeface="Source Sans Pro" panose="020B0503030403020204" pitchFamily="34" charset="0"/>
                        <a:cs typeface="Open Sans" panose="020B0606030504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4501670"/>
                  </a:ext>
                </a:extLst>
              </a:tr>
            </a:tbl>
          </a:graphicData>
        </a:graphic>
      </p:graphicFrame>
      <p:cxnSp>
        <p:nvCxnSpPr>
          <p:cNvPr id="12" name="Straight Connector 11">
            <a:extLst>
              <a:ext uri="{FF2B5EF4-FFF2-40B4-BE49-F238E27FC236}">
                <a16:creationId xmlns:a16="http://schemas.microsoft.com/office/drawing/2014/main" id="{8423AC21-DC3C-4F42-971E-755F38811BFB}"/>
              </a:ext>
            </a:extLst>
          </p:cNvPr>
          <p:cNvCxnSpPr>
            <a:cxnSpLocks/>
          </p:cNvCxnSpPr>
          <p:nvPr/>
        </p:nvCxnSpPr>
        <p:spPr>
          <a:xfrm>
            <a:off x="2119703" y="1116454"/>
            <a:ext cx="0" cy="231254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9D1B96D-C1FD-8744-894F-2F915B5073F6}"/>
              </a:ext>
            </a:extLst>
          </p:cNvPr>
          <p:cNvSpPr txBox="1"/>
          <p:nvPr/>
        </p:nvSpPr>
        <p:spPr>
          <a:xfrm>
            <a:off x="115614" y="625368"/>
            <a:ext cx="2406869" cy="369332"/>
          </a:xfrm>
          <a:prstGeom prst="rect">
            <a:avLst/>
          </a:prstGeom>
          <a:noFill/>
        </p:spPr>
        <p:txBody>
          <a:bodyPr wrap="square" rtlCol="0">
            <a:spAutoFit/>
          </a:bodyPr>
          <a:lstStyle/>
          <a:p>
            <a:r>
              <a:rPr lang="en-US" b="1">
                <a:solidFill>
                  <a:schemeClr val="accent6"/>
                </a:solidFill>
              </a:rPr>
              <a:t>Display (2/2)</a:t>
            </a:r>
          </a:p>
        </p:txBody>
      </p:sp>
      <p:sp>
        <p:nvSpPr>
          <p:cNvPr id="14" name="TextBox 13">
            <a:extLst>
              <a:ext uri="{FF2B5EF4-FFF2-40B4-BE49-F238E27FC236}">
                <a16:creationId xmlns:a16="http://schemas.microsoft.com/office/drawing/2014/main" id="{70B5EF5D-8160-944E-B7D8-2BE152F4C037}"/>
              </a:ext>
            </a:extLst>
          </p:cNvPr>
          <p:cNvSpPr txBox="1"/>
          <p:nvPr/>
        </p:nvSpPr>
        <p:spPr>
          <a:xfrm>
            <a:off x="115613" y="3429000"/>
            <a:ext cx="2406869" cy="369332"/>
          </a:xfrm>
          <a:prstGeom prst="rect">
            <a:avLst/>
          </a:prstGeom>
          <a:noFill/>
        </p:spPr>
        <p:txBody>
          <a:bodyPr wrap="square" rtlCol="0">
            <a:spAutoFit/>
          </a:bodyPr>
          <a:lstStyle/>
          <a:p>
            <a:r>
              <a:rPr lang="en-US" b="1">
                <a:solidFill>
                  <a:schemeClr val="accent6"/>
                </a:solidFill>
              </a:rPr>
              <a:t>Paid-for Search</a:t>
            </a:r>
          </a:p>
        </p:txBody>
      </p:sp>
      <p:sp>
        <p:nvSpPr>
          <p:cNvPr id="15" name="TextBox 14">
            <a:extLst>
              <a:ext uri="{FF2B5EF4-FFF2-40B4-BE49-F238E27FC236}">
                <a16:creationId xmlns:a16="http://schemas.microsoft.com/office/drawing/2014/main" id="{10EC05E3-896D-6E4E-863B-BF77BF4EB0B5}"/>
              </a:ext>
            </a:extLst>
          </p:cNvPr>
          <p:cNvSpPr txBox="1"/>
          <p:nvPr/>
        </p:nvSpPr>
        <p:spPr>
          <a:xfrm>
            <a:off x="115613" y="4507044"/>
            <a:ext cx="4120056" cy="369332"/>
          </a:xfrm>
          <a:prstGeom prst="rect">
            <a:avLst/>
          </a:prstGeom>
          <a:noFill/>
        </p:spPr>
        <p:txBody>
          <a:bodyPr wrap="square" rtlCol="0">
            <a:spAutoFit/>
          </a:bodyPr>
          <a:lstStyle/>
          <a:p>
            <a:r>
              <a:rPr lang="en-US" b="1">
                <a:solidFill>
                  <a:schemeClr val="accent6"/>
                </a:solidFill>
              </a:rPr>
              <a:t>Classifieds, Directories, Affiliate</a:t>
            </a:r>
          </a:p>
        </p:txBody>
      </p:sp>
      <p:cxnSp>
        <p:nvCxnSpPr>
          <p:cNvPr id="16" name="Straight Connector 15">
            <a:extLst>
              <a:ext uri="{FF2B5EF4-FFF2-40B4-BE49-F238E27FC236}">
                <a16:creationId xmlns:a16="http://schemas.microsoft.com/office/drawing/2014/main" id="{49E34651-01E4-6C4B-9B66-0A05D3D51175}"/>
              </a:ext>
            </a:extLst>
          </p:cNvPr>
          <p:cNvCxnSpPr>
            <a:cxnSpLocks/>
          </p:cNvCxnSpPr>
          <p:nvPr/>
        </p:nvCxnSpPr>
        <p:spPr>
          <a:xfrm>
            <a:off x="2119703" y="3869277"/>
            <a:ext cx="0" cy="51537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07AFD1B-A260-C94B-A93F-824EC40CAE88}"/>
              </a:ext>
            </a:extLst>
          </p:cNvPr>
          <p:cNvCxnSpPr>
            <a:cxnSpLocks/>
          </p:cNvCxnSpPr>
          <p:nvPr/>
        </p:nvCxnSpPr>
        <p:spPr>
          <a:xfrm>
            <a:off x="2119703" y="4876376"/>
            <a:ext cx="0" cy="103043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5865245-1B80-7149-B1FF-082C284D665D}"/>
              </a:ext>
            </a:extLst>
          </p:cNvPr>
          <p:cNvSpPr txBox="1"/>
          <p:nvPr/>
        </p:nvSpPr>
        <p:spPr>
          <a:xfrm>
            <a:off x="115613" y="6099995"/>
            <a:ext cx="4120056" cy="369332"/>
          </a:xfrm>
          <a:prstGeom prst="rect">
            <a:avLst/>
          </a:prstGeom>
          <a:noFill/>
        </p:spPr>
        <p:txBody>
          <a:bodyPr wrap="square" rtlCol="0">
            <a:spAutoFit/>
          </a:bodyPr>
          <a:lstStyle/>
          <a:p>
            <a:r>
              <a:rPr lang="en-US" b="1">
                <a:solidFill>
                  <a:schemeClr val="accent6"/>
                </a:solidFill>
              </a:rPr>
              <a:t>Exclusions</a:t>
            </a:r>
          </a:p>
        </p:txBody>
      </p:sp>
      <p:cxnSp>
        <p:nvCxnSpPr>
          <p:cNvPr id="29" name="Straight Connector 28">
            <a:extLst>
              <a:ext uri="{FF2B5EF4-FFF2-40B4-BE49-F238E27FC236}">
                <a16:creationId xmlns:a16="http://schemas.microsoft.com/office/drawing/2014/main" id="{34F8A3B6-9DF1-3E40-868E-BFD35D6C95E2}"/>
              </a:ext>
            </a:extLst>
          </p:cNvPr>
          <p:cNvCxnSpPr>
            <a:cxnSpLocks/>
          </p:cNvCxnSpPr>
          <p:nvPr/>
        </p:nvCxnSpPr>
        <p:spPr>
          <a:xfrm>
            <a:off x="2119703" y="6427287"/>
            <a:ext cx="1869" cy="1460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059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F90D86-899A-BD4E-BDE6-0A9A6E119D98}"/>
              </a:ext>
            </a:extLst>
          </p:cNvPr>
          <p:cNvSpPr txBox="1"/>
          <p:nvPr/>
        </p:nvSpPr>
        <p:spPr>
          <a:xfrm>
            <a:off x="6655982" y="2615609"/>
            <a:ext cx="4284920" cy="13234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1325E"/>
                </a:solidFill>
                <a:effectLst/>
                <a:uLnTx/>
                <a:uFillTx/>
                <a:latin typeface="Source Sans Pro" panose="020B0503030403020204" pitchFamily="34" charset="0"/>
                <a:ea typeface="Source Sans Pro" panose="020B0503030403020204" pitchFamily="34" charset="0"/>
                <a:cs typeface="+mn-cs"/>
              </a:rPr>
              <a:t>CONTACT DETAILS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1325E"/>
                </a:solidFill>
                <a:effectLst/>
                <a:uLnTx/>
                <a:uFillTx/>
                <a:latin typeface="Source Sans Pro" panose="020B0503030403020204" pitchFamily="34" charset="0"/>
                <a:ea typeface="Source Sans Pro" panose="020B0503030403020204" pitchFamily="34" charset="0"/>
                <a:cs typeface="+mn-cs"/>
              </a:rPr>
              <a:t>Daniel Knapp – </a:t>
            </a:r>
            <a:r>
              <a:rPr kumimoji="0" lang="en-US" sz="1600" b="0" i="0" u="none" strike="noStrike" kern="1200" cap="none" spc="0" normalizeH="0" baseline="0" noProof="0" dirty="0">
                <a:ln>
                  <a:noFill/>
                </a:ln>
                <a:solidFill>
                  <a:srgbClr val="21325E"/>
                </a:solidFill>
                <a:effectLst/>
                <a:uLnTx/>
                <a:uFillTx/>
                <a:latin typeface="Source Sans Pro" panose="020B0503030403020204" pitchFamily="34" charset="0"/>
                <a:ea typeface="Source Sans Pro" panose="020B0503030403020204" pitchFamily="34" charset="0"/>
                <a:cs typeface="+mn-cs"/>
                <a:hlinkClick r:id="rId2"/>
              </a:rPr>
              <a:t>danfknapp@gmail.com</a:t>
            </a:r>
            <a:endParaRPr kumimoji="0" lang="en-US" sz="1600" b="0" i="0" u="none" strike="noStrike" kern="1200" cap="none" spc="0" normalizeH="0" baseline="0" noProof="0" dirty="0">
              <a:ln>
                <a:noFill/>
              </a:ln>
              <a:solidFill>
                <a:srgbClr val="21325E"/>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1325E"/>
                </a:solidFill>
                <a:effectLst/>
                <a:uLnTx/>
                <a:uFillTx/>
                <a:latin typeface="Source Sans Pro" panose="020B0503030403020204" pitchFamily="34" charset="0"/>
                <a:ea typeface="Source Sans Pro" panose="020B0503030403020204" pitchFamily="34" charset="0"/>
                <a:cs typeface="+mn-cs"/>
              </a:rPr>
              <a:t>Helen </a:t>
            </a:r>
            <a:r>
              <a:rPr kumimoji="0" lang="en-US" sz="1600" b="0" i="0" u="none" strike="noStrike" kern="1200" cap="none" spc="0" normalizeH="0" baseline="0" noProof="0" dirty="0" err="1">
                <a:ln>
                  <a:noFill/>
                </a:ln>
                <a:solidFill>
                  <a:srgbClr val="21325E"/>
                </a:solidFill>
                <a:effectLst/>
                <a:uLnTx/>
                <a:uFillTx/>
                <a:latin typeface="Source Sans Pro" panose="020B0503030403020204" pitchFamily="34" charset="0"/>
                <a:ea typeface="Source Sans Pro" panose="020B0503030403020204" pitchFamily="34" charset="0"/>
                <a:cs typeface="+mn-cs"/>
              </a:rPr>
              <a:t>Mussard</a:t>
            </a:r>
            <a:r>
              <a:rPr kumimoji="0" lang="en-US" sz="1600" b="0" i="0" u="none" strike="noStrike" kern="1200" cap="none" spc="0" normalizeH="0" baseline="0" noProof="0" dirty="0">
                <a:ln>
                  <a:noFill/>
                </a:ln>
                <a:solidFill>
                  <a:srgbClr val="21325E"/>
                </a:solidFill>
                <a:effectLst/>
                <a:uLnTx/>
                <a:uFillTx/>
                <a:latin typeface="Source Sans Pro" panose="020B0503030403020204" pitchFamily="34" charset="0"/>
                <a:ea typeface="Source Sans Pro" panose="020B0503030403020204" pitchFamily="34" charset="0"/>
                <a:cs typeface="+mn-cs"/>
              </a:rPr>
              <a:t> – </a:t>
            </a:r>
            <a:r>
              <a:rPr kumimoji="0" lang="en-US" sz="1600" b="0" i="0" u="none" strike="noStrike" kern="1200" cap="none" spc="0" normalizeH="0" baseline="0" noProof="0" dirty="0">
                <a:ln>
                  <a:noFill/>
                </a:ln>
                <a:solidFill>
                  <a:srgbClr val="21325E"/>
                </a:solidFill>
                <a:effectLst/>
                <a:uLnTx/>
                <a:uFillTx/>
                <a:latin typeface="Source Sans Pro" panose="020B0503030403020204" pitchFamily="34" charset="0"/>
                <a:ea typeface="Source Sans Pro" panose="020B0503030403020204" pitchFamily="34" charset="0"/>
                <a:cs typeface="+mn-cs"/>
                <a:hlinkClick r:id="rId3"/>
              </a:rPr>
              <a:t>mussard@iabeurope.eu</a:t>
            </a:r>
            <a:r>
              <a:rPr kumimoji="0" lang="en-US" sz="1600" b="0" i="0" u="none" strike="noStrike" kern="1200" cap="none" spc="0" normalizeH="0" baseline="0" noProof="0" dirty="0">
                <a:ln>
                  <a:noFill/>
                </a:ln>
                <a:solidFill>
                  <a:srgbClr val="21325E"/>
                </a:solidFill>
                <a:effectLst/>
                <a:uLnTx/>
                <a:uFillTx/>
                <a:latin typeface="Source Sans Pro" panose="020B0503030403020204" pitchFamily="34" charset="0"/>
                <a:ea typeface="Source Sans Pro" panose="020B050303040302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1325E"/>
                </a:solidFill>
                <a:effectLst/>
                <a:uLnTx/>
                <a:uFillTx/>
                <a:latin typeface="Source Sans Pro" panose="020B0503030403020204" pitchFamily="34" charset="0"/>
                <a:ea typeface="Source Sans Pro" panose="020B0503030403020204" pitchFamily="34" charset="0"/>
                <a:cs typeface="+mn-cs"/>
              </a:rPr>
              <a:t>Lauren Wakefield– </a:t>
            </a:r>
            <a:r>
              <a:rPr kumimoji="0" lang="en-US" sz="1600" b="0" i="0" u="none" strike="noStrike" kern="1200" cap="none" spc="0" normalizeH="0" baseline="0" noProof="0" dirty="0">
                <a:ln>
                  <a:noFill/>
                </a:ln>
                <a:solidFill>
                  <a:srgbClr val="21325E"/>
                </a:solidFill>
                <a:effectLst/>
                <a:uLnTx/>
                <a:uFillTx/>
                <a:latin typeface="Source Sans Pro" panose="020B0503030403020204" pitchFamily="34" charset="0"/>
                <a:ea typeface="Source Sans Pro" panose="020B0503030403020204" pitchFamily="34" charset="0"/>
                <a:cs typeface="+mn-cs"/>
                <a:hlinkClick r:id="rId4"/>
              </a:rPr>
              <a:t>Wakefield@iabeurope.eu</a:t>
            </a:r>
            <a:endParaRPr kumimoji="0" lang="en-US" sz="1600" b="0" i="0" u="none" strike="noStrike" kern="1200" cap="none" spc="0" normalizeH="0" baseline="0" noProof="0" dirty="0">
              <a:ln>
                <a:noFill/>
              </a:ln>
              <a:solidFill>
                <a:srgbClr val="21325E"/>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1325E"/>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3816688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DF3FA1D-7DB4-C249-8AD3-7B76AC7E91CF}"/>
              </a:ext>
            </a:extLst>
          </p:cNvPr>
          <p:cNvGrpSpPr>
            <a:grpSpLocks/>
          </p:cNvGrpSpPr>
          <p:nvPr/>
        </p:nvGrpSpPr>
        <p:grpSpPr bwMode="auto">
          <a:xfrm>
            <a:off x="6656294" y="0"/>
            <a:ext cx="5562600" cy="6040742"/>
            <a:chOff x="447675" y="0"/>
            <a:chExt cx="4695825" cy="4838700"/>
          </a:xfrm>
        </p:grpSpPr>
        <p:sp>
          <p:nvSpPr>
            <p:cNvPr id="5" name="Croatia">
              <a:extLst>
                <a:ext uri="{FF2B5EF4-FFF2-40B4-BE49-F238E27FC236}">
                  <a16:creationId xmlns:a16="http://schemas.microsoft.com/office/drawing/2014/main" id="{5D2F4CDC-0FA7-3447-A734-FB62BD216AD5}"/>
                </a:ext>
              </a:extLst>
            </p:cNvPr>
            <p:cNvSpPr>
              <a:spLocks/>
            </p:cNvSpPr>
            <p:nvPr/>
          </p:nvSpPr>
          <p:spPr bwMode="auto">
            <a:xfrm>
              <a:off x="2790825" y="3419475"/>
              <a:ext cx="571500" cy="504825"/>
            </a:xfrm>
            <a:custGeom>
              <a:avLst/>
              <a:gdLst>
                <a:gd name="T0" fmla="*/ 2147483647 w 414"/>
                <a:gd name="T1" fmla="*/ 2147483647 h 360"/>
                <a:gd name="T2" fmla="*/ 2147483647 w 414"/>
                <a:gd name="T3" fmla="*/ 2147483647 h 360"/>
                <a:gd name="T4" fmla="*/ 2147483647 w 414"/>
                <a:gd name="T5" fmla="*/ 2147483647 h 360"/>
                <a:gd name="T6" fmla="*/ 2147483647 w 414"/>
                <a:gd name="T7" fmla="*/ 2147483647 h 360"/>
                <a:gd name="T8" fmla="*/ 2147483647 w 414"/>
                <a:gd name="T9" fmla="*/ 2147483647 h 360"/>
                <a:gd name="T10" fmla="*/ 2147483647 w 414"/>
                <a:gd name="T11" fmla="*/ 2147483647 h 360"/>
                <a:gd name="T12" fmla="*/ 2147483647 w 414"/>
                <a:gd name="T13" fmla="*/ 2147483647 h 360"/>
                <a:gd name="T14" fmla="*/ 2147483647 w 414"/>
                <a:gd name="T15" fmla="*/ 2147483647 h 360"/>
                <a:gd name="T16" fmla="*/ 2147483647 w 414"/>
                <a:gd name="T17" fmla="*/ 2147483647 h 360"/>
                <a:gd name="T18" fmla="*/ 2147483647 w 414"/>
                <a:gd name="T19" fmla="*/ 2147483647 h 360"/>
                <a:gd name="T20" fmla="*/ 2147483647 w 414"/>
                <a:gd name="T21" fmla="*/ 2147483647 h 360"/>
                <a:gd name="T22" fmla="*/ 2147483647 w 414"/>
                <a:gd name="T23" fmla="*/ 2147483647 h 360"/>
                <a:gd name="T24" fmla="*/ 2147483647 w 414"/>
                <a:gd name="T25" fmla="*/ 2147483647 h 360"/>
                <a:gd name="T26" fmla="*/ 2147483647 w 414"/>
                <a:gd name="T27" fmla="*/ 2147483647 h 360"/>
                <a:gd name="T28" fmla="*/ 2147483647 w 414"/>
                <a:gd name="T29" fmla="*/ 2147483647 h 360"/>
                <a:gd name="T30" fmla="*/ 2147483647 w 414"/>
                <a:gd name="T31" fmla="*/ 2147483647 h 360"/>
                <a:gd name="T32" fmla="*/ 2147483647 w 414"/>
                <a:gd name="T33" fmla="*/ 2147483647 h 360"/>
                <a:gd name="T34" fmla="*/ 2147483647 w 414"/>
                <a:gd name="T35" fmla="*/ 2147483647 h 360"/>
                <a:gd name="T36" fmla="*/ 2147483647 w 414"/>
                <a:gd name="T37" fmla="*/ 2147483647 h 360"/>
                <a:gd name="T38" fmla="*/ 2147483647 w 414"/>
                <a:gd name="T39" fmla="*/ 2147483647 h 360"/>
                <a:gd name="T40" fmla="*/ 2147483647 w 414"/>
                <a:gd name="T41" fmla="*/ 2147483647 h 360"/>
                <a:gd name="T42" fmla="*/ 2147483647 w 414"/>
                <a:gd name="T43" fmla="*/ 2147483647 h 360"/>
                <a:gd name="T44" fmla="*/ 2147483647 w 414"/>
                <a:gd name="T45" fmla="*/ 2147483647 h 360"/>
                <a:gd name="T46" fmla="*/ 2147483647 w 414"/>
                <a:gd name="T47" fmla="*/ 2147483647 h 360"/>
                <a:gd name="T48" fmla="*/ 2147483647 w 414"/>
                <a:gd name="T49" fmla="*/ 2147483647 h 360"/>
                <a:gd name="T50" fmla="*/ 2147483647 w 414"/>
                <a:gd name="T51" fmla="*/ 2147483647 h 360"/>
                <a:gd name="T52" fmla="*/ 2147483647 w 414"/>
                <a:gd name="T53" fmla="*/ 2147483647 h 360"/>
                <a:gd name="T54" fmla="*/ 2147483647 w 414"/>
                <a:gd name="T55" fmla="*/ 2147483647 h 360"/>
                <a:gd name="T56" fmla="*/ 2147483647 w 414"/>
                <a:gd name="T57" fmla="*/ 2147483647 h 360"/>
                <a:gd name="T58" fmla="*/ 2147483647 w 414"/>
                <a:gd name="T59" fmla="*/ 2147483647 h 360"/>
                <a:gd name="T60" fmla="*/ 2147483647 w 414"/>
                <a:gd name="T61" fmla="*/ 2147483647 h 360"/>
                <a:gd name="T62" fmla="*/ 2147483647 w 414"/>
                <a:gd name="T63" fmla="*/ 2147483647 h 360"/>
                <a:gd name="T64" fmla="*/ 2147483647 w 414"/>
                <a:gd name="T65" fmla="*/ 2147483647 h 360"/>
                <a:gd name="T66" fmla="*/ 2147483647 w 414"/>
                <a:gd name="T67" fmla="*/ 2147483647 h 360"/>
                <a:gd name="T68" fmla="*/ 2147483647 w 414"/>
                <a:gd name="T69" fmla="*/ 2147483647 h 360"/>
                <a:gd name="T70" fmla="*/ 2147483647 w 414"/>
                <a:gd name="T71" fmla="*/ 2147483647 h 360"/>
                <a:gd name="T72" fmla="*/ 2147483647 w 414"/>
                <a:gd name="T73" fmla="*/ 2147483647 h 360"/>
                <a:gd name="T74" fmla="*/ 2147483647 w 414"/>
                <a:gd name="T75" fmla="*/ 2147483647 h 360"/>
                <a:gd name="T76" fmla="*/ 2147483647 w 414"/>
                <a:gd name="T77" fmla="*/ 2147483647 h 360"/>
                <a:gd name="T78" fmla="*/ 2147483647 w 414"/>
                <a:gd name="T79" fmla="*/ 2147483647 h 360"/>
                <a:gd name="T80" fmla="*/ 2147483647 w 414"/>
                <a:gd name="T81" fmla="*/ 2147483647 h 360"/>
                <a:gd name="T82" fmla="*/ 2147483647 w 414"/>
                <a:gd name="T83" fmla="*/ 2147483647 h 360"/>
                <a:gd name="T84" fmla="*/ 0 w 414"/>
                <a:gd name="T85" fmla="*/ 2147483647 h 360"/>
                <a:gd name="T86" fmla="*/ 2147483647 w 414"/>
                <a:gd name="T87" fmla="*/ 2147483647 h 360"/>
                <a:gd name="T88" fmla="*/ 2147483647 w 414"/>
                <a:gd name="T89" fmla="*/ 2147483647 h 360"/>
                <a:gd name="T90" fmla="*/ 2147483647 w 414"/>
                <a:gd name="T91" fmla="*/ 2147483647 h 360"/>
                <a:gd name="T92" fmla="*/ 2147483647 w 414"/>
                <a:gd name="T93" fmla="*/ 2147483647 h 360"/>
                <a:gd name="T94" fmla="*/ 2147483647 w 414"/>
                <a:gd name="T95" fmla="*/ 2147483647 h 360"/>
                <a:gd name="T96" fmla="*/ 2147483647 w 414"/>
                <a:gd name="T97" fmla="*/ 2147483647 h 360"/>
                <a:gd name="T98" fmla="*/ 2147483647 w 414"/>
                <a:gd name="T99" fmla="*/ 2147483647 h 360"/>
                <a:gd name="T100" fmla="*/ 2147483647 w 414"/>
                <a:gd name="T101" fmla="*/ 2147483647 h 360"/>
                <a:gd name="T102" fmla="*/ 2147483647 w 414"/>
                <a:gd name="T103" fmla="*/ 2147483647 h 360"/>
                <a:gd name="T104" fmla="*/ 2147483647 w 414"/>
                <a:gd name="T105" fmla="*/ 2147483647 h 360"/>
                <a:gd name="T106" fmla="*/ 2147483647 w 414"/>
                <a:gd name="T107" fmla="*/ 2147483647 h 360"/>
                <a:gd name="T108" fmla="*/ 2147483647 w 414"/>
                <a:gd name="T109" fmla="*/ 0 h 360"/>
                <a:gd name="T110" fmla="*/ 2147483647 w 414"/>
                <a:gd name="T111" fmla="*/ 2147483647 h 360"/>
                <a:gd name="T112" fmla="*/ 2147483647 w 414"/>
                <a:gd name="T113" fmla="*/ 2147483647 h 360"/>
                <a:gd name="T114" fmla="*/ 2147483647 w 414"/>
                <a:gd name="T115" fmla="*/ 2147483647 h 360"/>
                <a:gd name="T116" fmla="*/ 2147483647 w 414"/>
                <a:gd name="T117" fmla="*/ 2147483647 h 360"/>
                <a:gd name="T118" fmla="*/ 2147483647 w 414"/>
                <a:gd name="T119" fmla="*/ 2147483647 h 3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4"/>
                <a:gd name="T181" fmla="*/ 0 h 360"/>
                <a:gd name="T182" fmla="*/ 414 w 414"/>
                <a:gd name="T183" fmla="*/ 360 h 3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4" h="360">
                  <a:moveTo>
                    <a:pt x="358" y="46"/>
                  </a:moveTo>
                  <a:lnTo>
                    <a:pt x="364" y="60"/>
                  </a:lnTo>
                  <a:lnTo>
                    <a:pt x="360" y="68"/>
                  </a:lnTo>
                  <a:lnTo>
                    <a:pt x="364" y="80"/>
                  </a:lnTo>
                  <a:lnTo>
                    <a:pt x="382" y="80"/>
                  </a:lnTo>
                  <a:lnTo>
                    <a:pt x="372" y="88"/>
                  </a:lnTo>
                  <a:lnTo>
                    <a:pt x="378" y="94"/>
                  </a:lnTo>
                  <a:lnTo>
                    <a:pt x="384" y="98"/>
                  </a:lnTo>
                  <a:lnTo>
                    <a:pt x="388" y="100"/>
                  </a:lnTo>
                  <a:lnTo>
                    <a:pt x="414" y="104"/>
                  </a:lnTo>
                  <a:lnTo>
                    <a:pt x="400" y="108"/>
                  </a:lnTo>
                  <a:lnTo>
                    <a:pt x="386" y="108"/>
                  </a:lnTo>
                  <a:lnTo>
                    <a:pt x="384" y="122"/>
                  </a:lnTo>
                  <a:lnTo>
                    <a:pt x="388" y="128"/>
                  </a:lnTo>
                  <a:lnTo>
                    <a:pt x="386" y="134"/>
                  </a:lnTo>
                  <a:lnTo>
                    <a:pt x="380" y="140"/>
                  </a:lnTo>
                  <a:lnTo>
                    <a:pt x="376" y="142"/>
                  </a:lnTo>
                  <a:lnTo>
                    <a:pt x="374" y="142"/>
                  </a:lnTo>
                  <a:lnTo>
                    <a:pt x="370" y="140"/>
                  </a:lnTo>
                  <a:lnTo>
                    <a:pt x="366" y="136"/>
                  </a:lnTo>
                  <a:lnTo>
                    <a:pt x="362" y="130"/>
                  </a:lnTo>
                  <a:lnTo>
                    <a:pt x="360" y="126"/>
                  </a:lnTo>
                  <a:lnTo>
                    <a:pt x="358" y="122"/>
                  </a:lnTo>
                  <a:lnTo>
                    <a:pt x="354" y="122"/>
                  </a:lnTo>
                  <a:lnTo>
                    <a:pt x="338" y="124"/>
                  </a:lnTo>
                  <a:lnTo>
                    <a:pt x="328" y="122"/>
                  </a:lnTo>
                  <a:lnTo>
                    <a:pt x="322" y="122"/>
                  </a:lnTo>
                  <a:lnTo>
                    <a:pt x="316" y="124"/>
                  </a:lnTo>
                  <a:lnTo>
                    <a:pt x="298" y="128"/>
                  </a:lnTo>
                  <a:lnTo>
                    <a:pt x="278" y="126"/>
                  </a:lnTo>
                  <a:lnTo>
                    <a:pt x="256" y="126"/>
                  </a:lnTo>
                  <a:lnTo>
                    <a:pt x="244" y="120"/>
                  </a:lnTo>
                  <a:lnTo>
                    <a:pt x="240" y="118"/>
                  </a:lnTo>
                  <a:lnTo>
                    <a:pt x="236" y="116"/>
                  </a:lnTo>
                  <a:lnTo>
                    <a:pt x="232" y="118"/>
                  </a:lnTo>
                  <a:lnTo>
                    <a:pt x="228" y="120"/>
                  </a:lnTo>
                  <a:lnTo>
                    <a:pt x="226" y="124"/>
                  </a:lnTo>
                  <a:lnTo>
                    <a:pt x="220" y="124"/>
                  </a:lnTo>
                  <a:lnTo>
                    <a:pt x="210" y="124"/>
                  </a:lnTo>
                  <a:lnTo>
                    <a:pt x="206" y="126"/>
                  </a:lnTo>
                  <a:lnTo>
                    <a:pt x="202" y="128"/>
                  </a:lnTo>
                  <a:lnTo>
                    <a:pt x="198" y="134"/>
                  </a:lnTo>
                  <a:lnTo>
                    <a:pt x="198" y="142"/>
                  </a:lnTo>
                  <a:lnTo>
                    <a:pt x="196" y="148"/>
                  </a:lnTo>
                  <a:lnTo>
                    <a:pt x="194" y="148"/>
                  </a:lnTo>
                  <a:lnTo>
                    <a:pt x="192" y="148"/>
                  </a:lnTo>
                  <a:lnTo>
                    <a:pt x="184" y="144"/>
                  </a:lnTo>
                  <a:lnTo>
                    <a:pt x="176" y="138"/>
                  </a:lnTo>
                  <a:lnTo>
                    <a:pt x="170" y="132"/>
                  </a:lnTo>
                  <a:lnTo>
                    <a:pt x="164" y="130"/>
                  </a:lnTo>
                  <a:lnTo>
                    <a:pt x="162" y="130"/>
                  </a:lnTo>
                  <a:lnTo>
                    <a:pt x="160" y="134"/>
                  </a:lnTo>
                  <a:lnTo>
                    <a:pt x="158" y="140"/>
                  </a:lnTo>
                  <a:lnTo>
                    <a:pt x="156" y="144"/>
                  </a:lnTo>
                  <a:lnTo>
                    <a:pt x="156" y="150"/>
                  </a:lnTo>
                  <a:lnTo>
                    <a:pt x="158" y="160"/>
                  </a:lnTo>
                  <a:lnTo>
                    <a:pt x="164" y="174"/>
                  </a:lnTo>
                  <a:lnTo>
                    <a:pt x="168" y="174"/>
                  </a:lnTo>
                  <a:lnTo>
                    <a:pt x="172" y="176"/>
                  </a:lnTo>
                  <a:lnTo>
                    <a:pt x="174" y="178"/>
                  </a:lnTo>
                  <a:lnTo>
                    <a:pt x="186" y="206"/>
                  </a:lnTo>
                  <a:lnTo>
                    <a:pt x="190" y="212"/>
                  </a:lnTo>
                  <a:lnTo>
                    <a:pt x="194" y="218"/>
                  </a:lnTo>
                  <a:lnTo>
                    <a:pt x="196" y="222"/>
                  </a:lnTo>
                  <a:lnTo>
                    <a:pt x="202" y="232"/>
                  </a:lnTo>
                  <a:lnTo>
                    <a:pt x="208" y="236"/>
                  </a:lnTo>
                  <a:lnTo>
                    <a:pt x="212" y="240"/>
                  </a:lnTo>
                  <a:lnTo>
                    <a:pt x="220" y="238"/>
                  </a:lnTo>
                  <a:lnTo>
                    <a:pt x="226" y="240"/>
                  </a:lnTo>
                  <a:lnTo>
                    <a:pt x="230" y="246"/>
                  </a:lnTo>
                  <a:lnTo>
                    <a:pt x="238" y="256"/>
                  </a:lnTo>
                  <a:lnTo>
                    <a:pt x="248" y="268"/>
                  </a:lnTo>
                  <a:lnTo>
                    <a:pt x="264" y="282"/>
                  </a:lnTo>
                  <a:lnTo>
                    <a:pt x="272" y="284"/>
                  </a:lnTo>
                  <a:lnTo>
                    <a:pt x="276" y="286"/>
                  </a:lnTo>
                  <a:lnTo>
                    <a:pt x="280" y="290"/>
                  </a:lnTo>
                  <a:lnTo>
                    <a:pt x="284" y="304"/>
                  </a:lnTo>
                  <a:lnTo>
                    <a:pt x="286" y="312"/>
                  </a:lnTo>
                  <a:lnTo>
                    <a:pt x="292" y="316"/>
                  </a:lnTo>
                  <a:lnTo>
                    <a:pt x="298" y="316"/>
                  </a:lnTo>
                  <a:lnTo>
                    <a:pt x="302" y="318"/>
                  </a:lnTo>
                  <a:lnTo>
                    <a:pt x="306" y="318"/>
                  </a:lnTo>
                  <a:lnTo>
                    <a:pt x="308" y="320"/>
                  </a:lnTo>
                  <a:lnTo>
                    <a:pt x="314" y="332"/>
                  </a:lnTo>
                  <a:lnTo>
                    <a:pt x="318" y="336"/>
                  </a:lnTo>
                  <a:lnTo>
                    <a:pt x="320" y="338"/>
                  </a:lnTo>
                  <a:lnTo>
                    <a:pt x="326" y="338"/>
                  </a:lnTo>
                  <a:lnTo>
                    <a:pt x="334" y="340"/>
                  </a:lnTo>
                  <a:lnTo>
                    <a:pt x="344" y="346"/>
                  </a:lnTo>
                  <a:lnTo>
                    <a:pt x="360" y="360"/>
                  </a:lnTo>
                  <a:lnTo>
                    <a:pt x="348" y="354"/>
                  </a:lnTo>
                  <a:lnTo>
                    <a:pt x="340" y="352"/>
                  </a:lnTo>
                  <a:lnTo>
                    <a:pt x="334" y="348"/>
                  </a:lnTo>
                  <a:lnTo>
                    <a:pt x="330" y="346"/>
                  </a:lnTo>
                  <a:lnTo>
                    <a:pt x="328" y="342"/>
                  </a:lnTo>
                  <a:lnTo>
                    <a:pt x="328" y="344"/>
                  </a:lnTo>
                  <a:lnTo>
                    <a:pt x="326" y="346"/>
                  </a:lnTo>
                  <a:lnTo>
                    <a:pt x="310" y="340"/>
                  </a:lnTo>
                  <a:lnTo>
                    <a:pt x="296" y="328"/>
                  </a:lnTo>
                  <a:lnTo>
                    <a:pt x="290" y="328"/>
                  </a:lnTo>
                  <a:lnTo>
                    <a:pt x="288" y="328"/>
                  </a:lnTo>
                  <a:lnTo>
                    <a:pt x="278" y="322"/>
                  </a:lnTo>
                  <a:lnTo>
                    <a:pt x="272" y="316"/>
                  </a:lnTo>
                  <a:lnTo>
                    <a:pt x="268" y="310"/>
                  </a:lnTo>
                  <a:lnTo>
                    <a:pt x="266" y="306"/>
                  </a:lnTo>
                  <a:lnTo>
                    <a:pt x="262" y="304"/>
                  </a:lnTo>
                  <a:lnTo>
                    <a:pt x="256" y="300"/>
                  </a:lnTo>
                  <a:lnTo>
                    <a:pt x="238" y="294"/>
                  </a:lnTo>
                  <a:lnTo>
                    <a:pt x="216" y="292"/>
                  </a:lnTo>
                  <a:lnTo>
                    <a:pt x="208" y="292"/>
                  </a:lnTo>
                  <a:lnTo>
                    <a:pt x="200" y="292"/>
                  </a:lnTo>
                  <a:lnTo>
                    <a:pt x="198" y="294"/>
                  </a:lnTo>
                  <a:lnTo>
                    <a:pt x="198" y="296"/>
                  </a:lnTo>
                  <a:lnTo>
                    <a:pt x="184" y="290"/>
                  </a:lnTo>
                  <a:lnTo>
                    <a:pt x="188" y="288"/>
                  </a:lnTo>
                  <a:lnTo>
                    <a:pt x="190" y="282"/>
                  </a:lnTo>
                  <a:lnTo>
                    <a:pt x="190" y="278"/>
                  </a:lnTo>
                  <a:lnTo>
                    <a:pt x="190" y="276"/>
                  </a:lnTo>
                  <a:lnTo>
                    <a:pt x="188" y="276"/>
                  </a:lnTo>
                  <a:lnTo>
                    <a:pt x="184" y="276"/>
                  </a:lnTo>
                  <a:lnTo>
                    <a:pt x="180" y="276"/>
                  </a:lnTo>
                  <a:lnTo>
                    <a:pt x="176" y="274"/>
                  </a:lnTo>
                  <a:lnTo>
                    <a:pt x="164" y="266"/>
                  </a:lnTo>
                  <a:lnTo>
                    <a:pt x="154" y="258"/>
                  </a:lnTo>
                  <a:lnTo>
                    <a:pt x="150" y="252"/>
                  </a:lnTo>
                  <a:lnTo>
                    <a:pt x="146" y="248"/>
                  </a:lnTo>
                  <a:lnTo>
                    <a:pt x="142" y="246"/>
                  </a:lnTo>
                  <a:lnTo>
                    <a:pt x="136" y="244"/>
                  </a:lnTo>
                  <a:lnTo>
                    <a:pt x="132" y="236"/>
                  </a:lnTo>
                  <a:lnTo>
                    <a:pt x="138" y="230"/>
                  </a:lnTo>
                  <a:lnTo>
                    <a:pt x="140" y="224"/>
                  </a:lnTo>
                  <a:lnTo>
                    <a:pt x="134" y="224"/>
                  </a:lnTo>
                  <a:lnTo>
                    <a:pt x="128" y="222"/>
                  </a:lnTo>
                  <a:lnTo>
                    <a:pt x="126" y="220"/>
                  </a:lnTo>
                  <a:lnTo>
                    <a:pt x="124" y="220"/>
                  </a:lnTo>
                  <a:lnTo>
                    <a:pt x="122" y="218"/>
                  </a:lnTo>
                  <a:lnTo>
                    <a:pt x="112" y="214"/>
                  </a:lnTo>
                  <a:lnTo>
                    <a:pt x="104" y="204"/>
                  </a:lnTo>
                  <a:lnTo>
                    <a:pt x="108" y="204"/>
                  </a:lnTo>
                  <a:lnTo>
                    <a:pt x="124" y="216"/>
                  </a:lnTo>
                  <a:lnTo>
                    <a:pt x="140" y="218"/>
                  </a:lnTo>
                  <a:lnTo>
                    <a:pt x="136" y="212"/>
                  </a:lnTo>
                  <a:lnTo>
                    <a:pt x="126" y="210"/>
                  </a:lnTo>
                  <a:lnTo>
                    <a:pt x="122" y="210"/>
                  </a:lnTo>
                  <a:lnTo>
                    <a:pt x="120" y="206"/>
                  </a:lnTo>
                  <a:lnTo>
                    <a:pt x="114" y="200"/>
                  </a:lnTo>
                  <a:lnTo>
                    <a:pt x="114" y="196"/>
                  </a:lnTo>
                  <a:lnTo>
                    <a:pt x="112" y="192"/>
                  </a:lnTo>
                  <a:lnTo>
                    <a:pt x="110" y="190"/>
                  </a:lnTo>
                  <a:lnTo>
                    <a:pt x="108" y="190"/>
                  </a:lnTo>
                  <a:lnTo>
                    <a:pt x="106" y="192"/>
                  </a:lnTo>
                  <a:lnTo>
                    <a:pt x="92" y="190"/>
                  </a:lnTo>
                  <a:lnTo>
                    <a:pt x="90" y="188"/>
                  </a:lnTo>
                  <a:lnTo>
                    <a:pt x="88" y="186"/>
                  </a:lnTo>
                  <a:lnTo>
                    <a:pt x="88" y="178"/>
                  </a:lnTo>
                  <a:lnTo>
                    <a:pt x="90" y="176"/>
                  </a:lnTo>
                  <a:lnTo>
                    <a:pt x="92" y="178"/>
                  </a:lnTo>
                  <a:lnTo>
                    <a:pt x="96" y="182"/>
                  </a:lnTo>
                  <a:lnTo>
                    <a:pt x="100" y="182"/>
                  </a:lnTo>
                  <a:lnTo>
                    <a:pt x="92" y="166"/>
                  </a:lnTo>
                  <a:lnTo>
                    <a:pt x="80" y="156"/>
                  </a:lnTo>
                  <a:lnTo>
                    <a:pt x="72" y="154"/>
                  </a:lnTo>
                  <a:lnTo>
                    <a:pt x="68" y="148"/>
                  </a:lnTo>
                  <a:lnTo>
                    <a:pt x="68" y="144"/>
                  </a:lnTo>
                  <a:lnTo>
                    <a:pt x="70" y="144"/>
                  </a:lnTo>
                  <a:lnTo>
                    <a:pt x="74" y="144"/>
                  </a:lnTo>
                  <a:lnTo>
                    <a:pt x="74" y="134"/>
                  </a:lnTo>
                  <a:lnTo>
                    <a:pt x="82" y="140"/>
                  </a:lnTo>
                  <a:lnTo>
                    <a:pt x="88" y="156"/>
                  </a:lnTo>
                  <a:lnTo>
                    <a:pt x="90" y="158"/>
                  </a:lnTo>
                  <a:lnTo>
                    <a:pt x="96" y="162"/>
                  </a:lnTo>
                  <a:lnTo>
                    <a:pt x="96" y="170"/>
                  </a:lnTo>
                  <a:lnTo>
                    <a:pt x="100" y="174"/>
                  </a:lnTo>
                  <a:lnTo>
                    <a:pt x="102" y="174"/>
                  </a:lnTo>
                  <a:lnTo>
                    <a:pt x="108" y="168"/>
                  </a:lnTo>
                  <a:lnTo>
                    <a:pt x="106" y="156"/>
                  </a:lnTo>
                  <a:lnTo>
                    <a:pt x="96" y="144"/>
                  </a:lnTo>
                  <a:lnTo>
                    <a:pt x="86" y="134"/>
                  </a:lnTo>
                  <a:lnTo>
                    <a:pt x="62" y="126"/>
                  </a:lnTo>
                  <a:lnTo>
                    <a:pt x="58" y="130"/>
                  </a:lnTo>
                  <a:lnTo>
                    <a:pt x="52" y="144"/>
                  </a:lnTo>
                  <a:lnTo>
                    <a:pt x="52" y="154"/>
                  </a:lnTo>
                  <a:lnTo>
                    <a:pt x="46" y="160"/>
                  </a:lnTo>
                  <a:lnTo>
                    <a:pt x="42" y="158"/>
                  </a:lnTo>
                  <a:lnTo>
                    <a:pt x="36" y="158"/>
                  </a:lnTo>
                  <a:lnTo>
                    <a:pt x="40" y="176"/>
                  </a:lnTo>
                  <a:lnTo>
                    <a:pt x="38" y="178"/>
                  </a:lnTo>
                  <a:lnTo>
                    <a:pt x="34" y="178"/>
                  </a:lnTo>
                  <a:lnTo>
                    <a:pt x="28" y="176"/>
                  </a:lnTo>
                  <a:lnTo>
                    <a:pt x="22" y="174"/>
                  </a:lnTo>
                  <a:lnTo>
                    <a:pt x="16" y="162"/>
                  </a:lnTo>
                  <a:lnTo>
                    <a:pt x="14" y="152"/>
                  </a:lnTo>
                  <a:lnTo>
                    <a:pt x="14" y="144"/>
                  </a:lnTo>
                  <a:lnTo>
                    <a:pt x="14" y="138"/>
                  </a:lnTo>
                  <a:lnTo>
                    <a:pt x="4" y="132"/>
                  </a:lnTo>
                  <a:lnTo>
                    <a:pt x="0" y="120"/>
                  </a:lnTo>
                  <a:lnTo>
                    <a:pt x="4" y="116"/>
                  </a:lnTo>
                  <a:lnTo>
                    <a:pt x="14" y="116"/>
                  </a:lnTo>
                  <a:lnTo>
                    <a:pt x="20" y="118"/>
                  </a:lnTo>
                  <a:lnTo>
                    <a:pt x="28" y="116"/>
                  </a:lnTo>
                  <a:lnTo>
                    <a:pt x="42" y="112"/>
                  </a:lnTo>
                  <a:lnTo>
                    <a:pt x="52" y="112"/>
                  </a:lnTo>
                  <a:lnTo>
                    <a:pt x="64" y="112"/>
                  </a:lnTo>
                  <a:lnTo>
                    <a:pt x="68" y="104"/>
                  </a:lnTo>
                  <a:lnTo>
                    <a:pt x="68" y="100"/>
                  </a:lnTo>
                  <a:lnTo>
                    <a:pt x="72" y="94"/>
                  </a:lnTo>
                  <a:lnTo>
                    <a:pt x="82" y="100"/>
                  </a:lnTo>
                  <a:lnTo>
                    <a:pt x="90" y="108"/>
                  </a:lnTo>
                  <a:lnTo>
                    <a:pt x="94" y="106"/>
                  </a:lnTo>
                  <a:lnTo>
                    <a:pt x="96" y="104"/>
                  </a:lnTo>
                  <a:lnTo>
                    <a:pt x="100" y="104"/>
                  </a:lnTo>
                  <a:lnTo>
                    <a:pt x="110" y="110"/>
                  </a:lnTo>
                  <a:lnTo>
                    <a:pt x="116" y="114"/>
                  </a:lnTo>
                  <a:lnTo>
                    <a:pt x="120" y="114"/>
                  </a:lnTo>
                  <a:lnTo>
                    <a:pt x="122" y="112"/>
                  </a:lnTo>
                  <a:lnTo>
                    <a:pt x="128" y="104"/>
                  </a:lnTo>
                  <a:lnTo>
                    <a:pt x="130" y="102"/>
                  </a:lnTo>
                  <a:lnTo>
                    <a:pt x="128" y="98"/>
                  </a:lnTo>
                  <a:lnTo>
                    <a:pt x="122" y="96"/>
                  </a:lnTo>
                  <a:lnTo>
                    <a:pt x="122" y="94"/>
                  </a:lnTo>
                  <a:lnTo>
                    <a:pt x="124" y="90"/>
                  </a:lnTo>
                  <a:lnTo>
                    <a:pt x="128" y="86"/>
                  </a:lnTo>
                  <a:lnTo>
                    <a:pt x="128" y="84"/>
                  </a:lnTo>
                  <a:lnTo>
                    <a:pt x="128" y="82"/>
                  </a:lnTo>
                  <a:lnTo>
                    <a:pt x="126" y="80"/>
                  </a:lnTo>
                  <a:lnTo>
                    <a:pt x="126" y="78"/>
                  </a:lnTo>
                  <a:lnTo>
                    <a:pt x="126" y="76"/>
                  </a:lnTo>
                  <a:lnTo>
                    <a:pt x="138" y="72"/>
                  </a:lnTo>
                  <a:lnTo>
                    <a:pt x="144" y="68"/>
                  </a:lnTo>
                  <a:lnTo>
                    <a:pt x="148" y="64"/>
                  </a:lnTo>
                  <a:lnTo>
                    <a:pt x="150" y="58"/>
                  </a:lnTo>
                  <a:lnTo>
                    <a:pt x="146" y="50"/>
                  </a:lnTo>
                  <a:lnTo>
                    <a:pt x="142" y="46"/>
                  </a:lnTo>
                  <a:lnTo>
                    <a:pt x="140" y="44"/>
                  </a:lnTo>
                  <a:lnTo>
                    <a:pt x="138" y="40"/>
                  </a:lnTo>
                  <a:lnTo>
                    <a:pt x="140" y="36"/>
                  </a:lnTo>
                  <a:lnTo>
                    <a:pt x="142" y="34"/>
                  </a:lnTo>
                  <a:lnTo>
                    <a:pt x="144" y="32"/>
                  </a:lnTo>
                  <a:lnTo>
                    <a:pt x="150" y="32"/>
                  </a:lnTo>
                  <a:lnTo>
                    <a:pt x="152" y="28"/>
                  </a:lnTo>
                  <a:lnTo>
                    <a:pt x="156" y="24"/>
                  </a:lnTo>
                  <a:lnTo>
                    <a:pt x="164" y="20"/>
                  </a:lnTo>
                  <a:lnTo>
                    <a:pt x="168" y="16"/>
                  </a:lnTo>
                  <a:lnTo>
                    <a:pt x="172" y="14"/>
                  </a:lnTo>
                  <a:lnTo>
                    <a:pt x="174" y="14"/>
                  </a:lnTo>
                  <a:lnTo>
                    <a:pt x="186" y="14"/>
                  </a:lnTo>
                  <a:lnTo>
                    <a:pt x="188" y="6"/>
                  </a:lnTo>
                  <a:lnTo>
                    <a:pt x="188" y="4"/>
                  </a:lnTo>
                  <a:lnTo>
                    <a:pt x="188" y="0"/>
                  </a:lnTo>
                  <a:lnTo>
                    <a:pt x="198" y="0"/>
                  </a:lnTo>
                  <a:lnTo>
                    <a:pt x="200" y="0"/>
                  </a:lnTo>
                  <a:lnTo>
                    <a:pt x="206" y="6"/>
                  </a:lnTo>
                  <a:lnTo>
                    <a:pt x="214" y="10"/>
                  </a:lnTo>
                  <a:lnTo>
                    <a:pt x="220" y="12"/>
                  </a:lnTo>
                  <a:lnTo>
                    <a:pt x="222" y="14"/>
                  </a:lnTo>
                  <a:lnTo>
                    <a:pt x="222" y="18"/>
                  </a:lnTo>
                  <a:lnTo>
                    <a:pt x="222" y="22"/>
                  </a:lnTo>
                  <a:lnTo>
                    <a:pt x="226" y="28"/>
                  </a:lnTo>
                  <a:lnTo>
                    <a:pt x="228" y="30"/>
                  </a:lnTo>
                  <a:lnTo>
                    <a:pt x="234" y="32"/>
                  </a:lnTo>
                  <a:lnTo>
                    <a:pt x="244" y="34"/>
                  </a:lnTo>
                  <a:lnTo>
                    <a:pt x="248" y="36"/>
                  </a:lnTo>
                  <a:lnTo>
                    <a:pt x="250" y="38"/>
                  </a:lnTo>
                  <a:lnTo>
                    <a:pt x="254" y="46"/>
                  </a:lnTo>
                  <a:lnTo>
                    <a:pt x="258" y="50"/>
                  </a:lnTo>
                  <a:lnTo>
                    <a:pt x="278" y="52"/>
                  </a:lnTo>
                  <a:lnTo>
                    <a:pt x="290" y="62"/>
                  </a:lnTo>
                  <a:lnTo>
                    <a:pt x="336" y="62"/>
                  </a:lnTo>
                  <a:lnTo>
                    <a:pt x="336" y="56"/>
                  </a:lnTo>
                  <a:lnTo>
                    <a:pt x="338" y="50"/>
                  </a:lnTo>
                  <a:lnTo>
                    <a:pt x="344" y="48"/>
                  </a:lnTo>
                  <a:lnTo>
                    <a:pt x="356" y="44"/>
                  </a:lnTo>
                  <a:lnTo>
                    <a:pt x="364" y="40"/>
                  </a:lnTo>
                  <a:lnTo>
                    <a:pt x="358" y="46"/>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 name="Switzerland">
              <a:extLst>
                <a:ext uri="{FF2B5EF4-FFF2-40B4-BE49-F238E27FC236}">
                  <a16:creationId xmlns:a16="http://schemas.microsoft.com/office/drawing/2014/main" id="{6A6E22A3-9D11-D143-AE3C-DEB3675D9A4A}"/>
                </a:ext>
              </a:extLst>
            </p:cNvPr>
            <p:cNvSpPr>
              <a:spLocks/>
            </p:cNvSpPr>
            <p:nvPr/>
          </p:nvSpPr>
          <p:spPr bwMode="auto">
            <a:xfrm>
              <a:off x="2095500" y="3295650"/>
              <a:ext cx="409575" cy="247650"/>
            </a:xfrm>
            <a:custGeom>
              <a:avLst/>
              <a:gdLst>
                <a:gd name="T0" fmla="*/ 2147483647 w 298"/>
                <a:gd name="T1" fmla="*/ 2147483647 h 178"/>
                <a:gd name="T2" fmla="*/ 2147483647 w 298"/>
                <a:gd name="T3" fmla="*/ 2147483647 h 178"/>
                <a:gd name="T4" fmla="*/ 2147483647 w 298"/>
                <a:gd name="T5" fmla="*/ 2147483647 h 178"/>
                <a:gd name="T6" fmla="*/ 2147483647 w 298"/>
                <a:gd name="T7" fmla="*/ 2147483647 h 178"/>
                <a:gd name="T8" fmla="*/ 2147483647 w 298"/>
                <a:gd name="T9" fmla="*/ 2147483647 h 178"/>
                <a:gd name="T10" fmla="*/ 2147483647 w 298"/>
                <a:gd name="T11" fmla="*/ 2147483647 h 178"/>
                <a:gd name="T12" fmla="*/ 2147483647 w 298"/>
                <a:gd name="T13" fmla="*/ 2147483647 h 178"/>
                <a:gd name="T14" fmla="*/ 2147483647 w 298"/>
                <a:gd name="T15" fmla="*/ 2147483647 h 178"/>
                <a:gd name="T16" fmla="*/ 2147483647 w 298"/>
                <a:gd name="T17" fmla="*/ 2147483647 h 178"/>
                <a:gd name="T18" fmla="*/ 2147483647 w 298"/>
                <a:gd name="T19" fmla="*/ 2147483647 h 178"/>
                <a:gd name="T20" fmla="*/ 2147483647 w 298"/>
                <a:gd name="T21" fmla="*/ 2147483647 h 178"/>
                <a:gd name="T22" fmla="*/ 2147483647 w 298"/>
                <a:gd name="T23" fmla="*/ 2147483647 h 178"/>
                <a:gd name="T24" fmla="*/ 2147483647 w 298"/>
                <a:gd name="T25" fmla="*/ 2147483647 h 178"/>
                <a:gd name="T26" fmla="*/ 2147483647 w 298"/>
                <a:gd name="T27" fmla="*/ 2147483647 h 178"/>
                <a:gd name="T28" fmla="*/ 2147483647 w 298"/>
                <a:gd name="T29" fmla="*/ 2147483647 h 178"/>
                <a:gd name="T30" fmla="*/ 2147483647 w 298"/>
                <a:gd name="T31" fmla="*/ 2147483647 h 178"/>
                <a:gd name="T32" fmla="*/ 2147483647 w 298"/>
                <a:gd name="T33" fmla="*/ 2147483647 h 178"/>
                <a:gd name="T34" fmla="*/ 2147483647 w 298"/>
                <a:gd name="T35" fmla="*/ 2147483647 h 178"/>
                <a:gd name="T36" fmla="*/ 2147483647 w 298"/>
                <a:gd name="T37" fmla="*/ 2147483647 h 178"/>
                <a:gd name="T38" fmla="*/ 2147483647 w 298"/>
                <a:gd name="T39" fmla="*/ 2147483647 h 178"/>
                <a:gd name="T40" fmla="*/ 2147483647 w 298"/>
                <a:gd name="T41" fmla="*/ 2147483647 h 178"/>
                <a:gd name="T42" fmla="*/ 2147483647 w 298"/>
                <a:gd name="T43" fmla="*/ 2147483647 h 178"/>
                <a:gd name="T44" fmla="*/ 2147483647 w 298"/>
                <a:gd name="T45" fmla="*/ 2147483647 h 178"/>
                <a:gd name="T46" fmla="*/ 2147483647 w 298"/>
                <a:gd name="T47" fmla="*/ 2147483647 h 178"/>
                <a:gd name="T48" fmla="*/ 0 w 298"/>
                <a:gd name="T49" fmla="*/ 2147483647 h 178"/>
                <a:gd name="T50" fmla="*/ 2147483647 w 298"/>
                <a:gd name="T51" fmla="*/ 2147483647 h 178"/>
                <a:gd name="T52" fmla="*/ 2147483647 w 298"/>
                <a:gd name="T53" fmla="*/ 2147483647 h 178"/>
                <a:gd name="T54" fmla="*/ 2147483647 w 298"/>
                <a:gd name="T55" fmla="*/ 2147483647 h 178"/>
                <a:gd name="T56" fmla="*/ 2147483647 w 298"/>
                <a:gd name="T57" fmla="*/ 2147483647 h 178"/>
                <a:gd name="T58" fmla="*/ 2147483647 w 298"/>
                <a:gd name="T59" fmla="*/ 2147483647 h 178"/>
                <a:gd name="T60" fmla="*/ 2147483647 w 298"/>
                <a:gd name="T61" fmla="*/ 2147483647 h 178"/>
                <a:gd name="T62" fmla="*/ 2147483647 w 298"/>
                <a:gd name="T63" fmla="*/ 2147483647 h 178"/>
                <a:gd name="T64" fmla="*/ 2147483647 w 298"/>
                <a:gd name="T65" fmla="*/ 2147483647 h 178"/>
                <a:gd name="T66" fmla="*/ 2147483647 w 298"/>
                <a:gd name="T67" fmla="*/ 2147483647 h 178"/>
                <a:gd name="T68" fmla="*/ 2147483647 w 298"/>
                <a:gd name="T69" fmla="*/ 2147483647 h 178"/>
                <a:gd name="T70" fmla="*/ 2147483647 w 298"/>
                <a:gd name="T71" fmla="*/ 2147483647 h 178"/>
                <a:gd name="T72" fmla="*/ 2147483647 w 298"/>
                <a:gd name="T73" fmla="*/ 2147483647 h 178"/>
                <a:gd name="T74" fmla="*/ 2147483647 w 298"/>
                <a:gd name="T75" fmla="*/ 0 h 178"/>
                <a:gd name="T76" fmla="*/ 2147483647 w 298"/>
                <a:gd name="T77" fmla="*/ 2147483647 h 178"/>
                <a:gd name="T78" fmla="*/ 2147483647 w 298"/>
                <a:gd name="T79" fmla="*/ 2147483647 h 178"/>
                <a:gd name="T80" fmla="*/ 2147483647 w 298"/>
                <a:gd name="T81" fmla="*/ 2147483647 h 178"/>
                <a:gd name="T82" fmla="*/ 2147483647 w 298"/>
                <a:gd name="T83" fmla="*/ 2147483647 h 178"/>
                <a:gd name="T84" fmla="*/ 2147483647 w 298"/>
                <a:gd name="T85" fmla="*/ 2147483647 h 178"/>
                <a:gd name="T86" fmla="*/ 2147483647 w 298"/>
                <a:gd name="T87" fmla="*/ 2147483647 h 178"/>
                <a:gd name="T88" fmla="*/ 2147483647 w 298"/>
                <a:gd name="T89" fmla="*/ 2147483647 h 178"/>
                <a:gd name="T90" fmla="*/ 2147483647 w 298"/>
                <a:gd name="T91" fmla="*/ 2147483647 h 178"/>
                <a:gd name="T92" fmla="*/ 2147483647 w 298"/>
                <a:gd name="T93" fmla="*/ 2147483647 h 178"/>
                <a:gd name="T94" fmla="*/ 2147483647 w 298"/>
                <a:gd name="T95" fmla="*/ 2147483647 h 178"/>
                <a:gd name="T96" fmla="*/ 2147483647 w 298"/>
                <a:gd name="T97" fmla="*/ 2147483647 h 178"/>
                <a:gd name="T98" fmla="*/ 2147483647 w 298"/>
                <a:gd name="T99" fmla="*/ 2147483647 h 178"/>
                <a:gd name="T100" fmla="*/ 2147483647 w 298"/>
                <a:gd name="T101" fmla="*/ 2147483647 h 1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8"/>
                <a:gd name="T154" fmla="*/ 0 h 178"/>
                <a:gd name="T155" fmla="*/ 298 w 298"/>
                <a:gd name="T156" fmla="*/ 178 h 1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8" h="178">
                  <a:moveTo>
                    <a:pt x="290" y="104"/>
                  </a:moveTo>
                  <a:lnTo>
                    <a:pt x="290" y="104"/>
                  </a:lnTo>
                  <a:lnTo>
                    <a:pt x="276" y="106"/>
                  </a:lnTo>
                  <a:lnTo>
                    <a:pt x="270" y="110"/>
                  </a:lnTo>
                  <a:lnTo>
                    <a:pt x="270" y="112"/>
                  </a:lnTo>
                  <a:lnTo>
                    <a:pt x="272" y="116"/>
                  </a:lnTo>
                  <a:lnTo>
                    <a:pt x="272" y="120"/>
                  </a:lnTo>
                  <a:lnTo>
                    <a:pt x="272" y="122"/>
                  </a:lnTo>
                  <a:lnTo>
                    <a:pt x="266" y="130"/>
                  </a:lnTo>
                  <a:lnTo>
                    <a:pt x="260" y="136"/>
                  </a:lnTo>
                  <a:lnTo>
                    <a:pt x="254" y="138"/>
                  </a:lnTo>
                  <a:lnTo>
                    <a:pt x="246" y="140"/>
                  </a:lnTo>
                  <a:lnTo>
                    <a:pt x="242" y="138"/>
                  </a:lnTo>
                  <a:lnTo>
                    <a:pt x="240" y="138"/>
                  </a:lnTo>
                  <a:lnTo>
                    <a:pt x="240" y="132"/>
                  </a:lnTo>
                  <a:lnTo>
                    <a:pt x="240" y="126"/>
                  </a:lnTo>
                  <a:lnTo>
                    <a:pt x="238" y="122"/>
                  </a:lnTo>
                  <a:lnTo>
                    <a:pt x="232" y="120"/>
                  </a:lnTo>
                  <a:lnTo>
                    <a:pt x="226" y="118"/>
                  </a:lnTo>
                  <a:lnTo>
                    <a:pt x="212" y="126"/>
                  </a:lnTo>
                  <a:lnTo>
                    <a:pt x="210" y="134"/>
                  </a:lnTo>
                  <a:lnTo>
                    <a:pt x="212" y="148"/>
                  </a:lnTo>
                  <a:lnTo>
                    <a:pt x="210" y="154"/>
                  </a:lnTo>
                  <a:lnTo>
                    <a:pt x="208" y="158"/>
                  </a:lnTo>
                  <a:lnTo>
                    <a:pt x="202" y="168"/>
                  </a:lnTo>
                  <a:lnTo>
                    <a:pt x="200" y="172"/>
                  </a:lnTo>
                  <a:lnTo>
                    <a:pt x="198" y="174"/>
                  </a:lnTo>
                  <a:lnTo>
                    <a:pt x="194" y="176"/>
                  </a:lnTo>
                  <a:lnTo>
                    <a:pt x="190" y="178"/>
                  </a:lnTo>
                  <a:lnTo>
                    <a:pt x="188" y="176"/>
                  </a:lnTo>
                  <a:lnTo>
                    <a:pt x="176" y="166"/>
                  </a:lnTo>
                  <a:lnTo>
                    <a:pt x="168" y="158"/>
                  </a:lnTo>
                  <a:lnTo>
                    <a:pt x="168" y="156"/>
                  </a:lnTo>
                  <a:lnTo>
                    <a:pt x="168" y="152"/>
                  </a:lnTo>
                  <a:lnTo>
                    <a:pt x="170" y="148"/>
                  </a:lnTo>
                  <a:lnTo>
                    <a:pt x="168" y="142"/>
                  </a:lnTo>
                  <a:lnTo>
                    <a:pt x="162" y="136"/>
                  </a:lnTo>
                  <a:lnTo>
                    <a:pt x="154" y="126"/>
                  </a:lnTo>
                  <a:lnTo>
                    <a:pt x="152" y="126"/>
                  </a:lnTo>
                  <a:lnTo>
                    <a:pt x="148" y="126"/>
                  </a:lnTo>
                  <a:lnTo>
                    <a:pt x="146" y="126"/>
                  </a:lnTo>
                  <a:lnTo>
                    <a:pt x="144" y="128"/>
                  </a:lnTo>
                  <a:lnTo>
                    <a:pt x="140" y="140"/>
                  </a:lnTo>
                  <a:lnTo>
                    <a:pt x="140" y="150"/>
                  </a:lnTo>
                  <a:lnTo>
                    <a:pt x="140" y="158"/>
                  </a:lnTo>
                  <a:lnTo>
                    <a:pt x="138" y="164"/>
                  </a:lnTo>
                  <a:lnTo>
                    <a:pt x="132" y="174"/>
                  </a:lnTo>
                  <a:lnTo>
                    <a:pt x="128" y="176"/>
                  </a:lnTo>
                  <a:lnTo>
                    <a:pt x="124" y="176"/>
                  </a:lnTo>
                  <a:lnTo>
                    <a:pt x="120" y="174"/>
                  </a:lnTo>
                  <a:lnTo>
                    <a:pt x="114" y="174"/>
                  </a:lnTo>
                  <a:lnTo>
                    <a:pt x="100" y="176"/>
                  </a:lnTo>
                  <a:lnTo>
                    <a:pt x="92" y="178"/>
                  </a:lnTo>
                  <a:lnTo>
                    <a:pt x="68" y="174"/>
                  </a:lnTo>
                  <a:lnTo>
                    <a:pt x="62" y="162"/>
                  </a:lnTo>
                  <a:lnTo>
                    <a:pt x="60" y="144"/>
                  </a:lnTo>
                  <a:lnTo>
                    <a:pt x="56" y="130"/>
                  </a:lnTo>
                  <a:lnTo>
                    <a:pt x="54" y="128"/>
                  </a:lnTo>
                  <a:lnTo>
                    <a:pt x="50" y="128"/>
                  </a:lnTo>
                  <a:lnTo>
                    <a:pt x="44" y="128"/>
                  </a:lnTo>
                  <a:lnTo>
                    <a:pt x="32" y="134"/>
                  </a:lnTo>
                  <a:lnTo>
                    <a:pt x="28" y="136"/>
                  </a:lnTo>
                  <a:lnTo>
                    <a:pt x="24" y="140"/>
                  </a:lnTo>
                  <a:lnTo>
                    <a:pt x="20" y="144"/>
                  </a:lnTo>
                  <a:lnTo>
                    <a:pt x="18" y="146"/>
                  </a:lnTo>
                  <a:lnTo>
                    <a:pt x="12" y="148"/>
                  </a:lnTo>
                  <a:lnTo>
                    <a:pt x="10" y="148"/>
                  </a:lnTo>
                  <a:lnTo>
                    <a:pt x="8" y="148"/>
                  </a:lnTo>
                  <a:lnTo>
                    <a:pt x="6" y="148"/>
                  </a:lnTo>
                  <a:lnTo>
                    <a:pt x="4" y="146"/>
                  </a:lnTo>
                  <a:lnTo>
                    <a:pt x="0" y="140"/>
                  </a:lnTo>
                  <a:lnTo>
                    <a:pt x="0" y="134"/>
                  </a:lnTo>
                  <a:lnTo>
                    <a:pt x="0" y="128"/>
                  </a:lnTo>
                  <a:lnTo>
                    <a:pt x="2" y="126"/>
                  </a:lnTo>
                  <a:lnTo>
                    <a:pt x="16" y="114"/>
                  </a:lnTo>
                  <a:lnTo>
                    <a:pt x="24" y="106"/>
                  </a:lnTo>
                  <a:lnTo>
                    <a:pt x="28" y="102"/>
                  </a:lnTo>
                  <a:lnTo>
                    <a:pt x="30" y="96"/>
                  </a:lnTo>
                  <a:lnTo>
                    <a:pt x="30" y="84"/>
                  </a:lnTo>
                  <a:lnTo>
                    <a:pt x="32" y="80"/>
                  </a:lnTo>
                  <a:lnTo>
                    <a:pt x="36" y="74"/>
                  </a:lnTo>
                  <a:lnTo>
                    <a:pt x="44" y="68"/>
                  </a:lnTo>
                  <a:lnTo>
                    <a:pt x="50" y="64"/>
                  </a:lnTo>
                  <a:lnTo>
                    <a:pt x="56" y="60"/>
                  </a:lnTo>
                  <a:lnTo>
                    <a:pt x="58" y="58"/>
                  </a:lnTo>
                  <a:lnTo>
                    <a:pt x="60" y="54"/>
                  </a:lnTo>
                  <a:lnTo>
                    <a:pt x="64" y="44"/>
                  </a:lnTo>
                  <a:lnTo>
                    <a:pt x="66" y="36"/>
                  </a:lnTo>
                  <a:lnTo>
                    <a:pt x="72" y="32"/>
                  </a:lnTo>
                  <a:lnTo>
                    <a:pt x="78" y="28"/>
                  </a:lnTo>
                  <a:lnTo>
                    <a:pt x="86" y="26"/>
                  </a:lnTo>
                  <a:lnTo>
                    <a:pt x="92" y="28"/>
                  </a:lnTo>
                  <a:lnTo>
                    <a:pt x="96" y="30"/>
                  </a:lnTo>
                  <a:lnTo>
                    <a:pt x="98" y="32"/>
                  </a:lnTo>
                  <a:lnTo>
                    <a:pt x="102" y="32"/>
                  </a:lnTo>
                  <a:lnTo>
                    <a:pt x="104" y="28"/>
                  </a:lnTo>
                  <a:lnTo>
                    <a:pt x="104" y="24"/>
                  </a:lnTo>
                  <a:lnTo>
                    <a:pt x="106" y="18"/>
                  </a:lnTo>
                  <a:lnTo>
                    <a:pt x="106" y="16"/>
                  </a:lnTo>
                  <a:lnTo>
                    <a:pt x="110" y="16"/>
                  </a:lnTo>
                  <a:lnTo>
                    <a:pt x="116" y="18"/>
                  </a:lnTo>
                  <a:lnTo>
                    <a:pt x="124" y="20"/>
                  </a:lnTo>
                  <a:lnTo>
                    <a:pt x="132" y="22"/>
                  </a:lnTo>
                  <a:lnTo>
                    <a:pt x="140" y="24"/>
                  </a:lnTo>
                  <a:lnTo>
                    <a:pt x="152" y="22"/>
                  </a:lnTo>
                  <a:lnTo>
                    <a:pt x="158" y="20"/>
                  </a:lnTo>
                  <a:lnTo>
                    <a:pt x="162" y="16"/>
                  </a:lnTo>
                  <a:lnTo>
                    <a:pt x="164" y="6"/>
                  </a:lnTo>
                  <a:lnTo>
                    <a:pt x="166" y="2"/>
                  </a:lnTo>
                  <a:lnTo>
                    <a:pt x="172" y="0"/>
                  </a:lnTo>
                  <a:lnTo>
                    <a:pt x="176" y="0"/>
                  </a:lnTo>
                  <a:lnTo>
                    <a:pt x="178" y="0"/>
                  </a:lnTo>
                  <a:lnTo>
                    <a:pt x="180" y="4"/>
                  </a:lnTo>
                  <a:lnTo>
                    <a:pt x="184" y="6"/>
                  </a:lnTo>
                  <a:lnTo>
                    <a:pt x="192" y="10"/>
                  </a:lnTo>
                  <a:lnTo>
                    <a:pt x="196" y="12"/>
                  </a:lnTo>
                  <a:lnTo>
                    <a:pt x="200" y="12"/>
                  </a:lnTo>
                  <a:lnTo>
                    <a:pt x="214" y="14"/>
                  </a:lnTo>
                  <a:lnTo>
                    <a:pt x="228" y="20"/>
                  </a:lnTo>
                  <a:lnTo>
                    <a:pt x="238" y="26"/>
                  </a:lnTo>
                  <a:lnTo>
                    <a:pt x="240" y="30"/>
                  </a:lnTo>
                  <a:lnTo>
                    <a:pt x="242" y="36"/>
                  </a:lnTo>
                  <a:lnTo>
                    <a:pt x="242" y="44"/>
                  </a:lnTo>
                  <a:lnTo>
                    <a:pt x="238" y="52"/>
                  </a:lnTo>
                  <a:lnTo>
                    <a:pt x="236" y="60"/>
                  </a:lnTo>
                  <a:lnTo>
                    <a:pt x="236" y="66"/>
                  </a:lnTo>
                  <a:lnTo>
                    <a:pt x="238" y="68"/>
                  </a:lnTo>
                  <a:lnTo>
                    <a:pt x="242" y="70"/>
                  </a:lnTo>
                  <a:lnTo>
                    <a:pt x="252" y="72"/>
                  </a:lnTo>
                  <a:lnTo>
                    <a:pt x="260" y="78"/>
                  </a:lnTo>
                  <a:lnTo>
                    <a:pt x="266" y="84"/>
                  </a:lnTo>
                  <a:lnTo>
                    <a:pt x="272" y="84"/>
                  </a:lnTo>
                  <a:lnTo>
                    <a:pt x="274" y="84"/>
                  </a:lnTo>
                  <a:lnTo>
                    <a:pt x="282" y="82"/>
                  </a:lnTo>
                  <a:lnTo>
                    <a:pt x="284" y="82"/>
                  </a:lnTo>
                  <a:lnTo>
                    <a:pt x="288" y="78"/>
                  </a:lnTo>
                  <a:lnTo>
                    <a:pt x="290" y="76"/>
                  </a:lnTo>
                  <a:lnTo>
                    <a:pt x="296" y="74"/>
                  </a:lnTo>
                  <a:lnTo>
                    <a:pt x="298" y="76"/>
                  </a:lnTo>
                  <a:lnTo>
                    <a:pt x="298" y="78"/>
                  </a:lnTo>
                  <a:lnTo>
                    <a:pt x="298" y="80"/>
                  </a:lnTo>
                  <a:lnTo>
                    <a:pt x="298" y="82"/>
                  </a:lnTo>
                  <a:lnTo>
                    <a:pt x="294" y="82"/>
                  </a:lnTo>
                  <a:lnTo>
                    <a:pt x="292" y="84"/>
                  </a:lnTo>
                  <a:lnTo>
                    <a:pt x="294" y="96"/>
                  </a:lnTo>
                  <a:lnTo>
                    <a:pt x="292" y="102"/>
                  </a:lnTo>
                  <a:lnTo>
                    <a:pt x="290" y="104"/>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nvGrpSpPr>
            <p:cNvPr id="7" name="France">
              <a:extLst>
                <a:ext uri="{FF2B5EF4-FFF2-40B4-BE49-F238E27FC236}">
                  <a16:creationId xmlns:a16="http://schemas.microsoft.com/office/drawing/2014/main" id="{B50264E6-3212-6C4A-8526-016FFC153418}"/>
                </a:ext>
              </a:extLst>
            </p:cNvPr>
            <p:cNvGrpSpPr>
              <a:grpSpLocks/>
            </p:cNvGrpSpPr>
            <p:nvPr/>
          </p:nvGrpSpPr>
          <p:grpSpPr bwMode="auto">
            <a:xfrm>
              <a:off x="1181100" y="2838450"/>
              <a:ext cx="1247775" cy="1304925"/>
              <a:chOff x="1181100" y="2838450"/>
              <a:chExt cx="131" cy="137"/>
            </a:xfrm>
          </p:grpSpPr>
          <p:sp>
            <p:nvSpPr>
              <p:cNvPr id="132" name="Freeform 131">
                <a:extLst>
                  <a:ext uri="{FF2B5EF4-FFF2-40B4-BE49-F238E27FC236}">
                    <a16:creationId xmlns:a16="http://schemas.microsoft.com/office/drawing/2014/main" id="{019885F1-7AAC-8340-8F82-788F31D39845}"/>
                  </a:ext>
                </a:extLst>
              </p:cNvPr>
              <p:cNvSpPr>
                <a:spLocks/>
              </p:cNvSpPr>
              <p:nvPr/>
            </p:nvSpPr>
            <p:spPr bwMode="auto">
              <a:xfrm>
                <a:off x="1181100" y="2838450"/>
                <a:ext cx="118" cy="121"/>
              </a:xfrm>
              <a:custGeom>
                <a:avLst/>
                <a:gdLst>
                  <a:gd name="T0" fmla="*/ 0 w 812"/>
                  <a:gd name="T1" fmla="*/ 0 h 828"/>
                  <a:gd name="T2" fmla="*/ 0 w 812"/>
                  <a:gd name="T3" fmla="*/ 0 h 828"/>
                  <a:gd name="T4" fmla="*/ 0 w 812"/>
                  <a:gd name="T5" fmla="*/ 0 h 828"/>
                  <a:gd name="T6" fmla="*/ 0 w 812"/>
                  <a:gd name="T7" fmla="*/ 0 h 828"/>
                  <a:gd name="T8" fmla="*/ 0 w 812"/>
                  <a:gd name="T9" fmla="*/ 0 h 828"/>
                  <a:gd name="T10" fmla="*/ 0 w 812"/>
                  <a:gd name="T11" fmla="*/ 0 h 828"/>
                  <a:gd name="T12" fmla="*/ 0 w 812"/>
                  <a:gd name="T13" fmla="*/ 0 h 828"/>
                  <a:gd name="T14" fmla="*/ 0 w 812"/>
                  <a:gd name="T15" fmla="*/ 0 h 828"/>
                  <a:gd name="T16" fmla="*/ 0 w 812"/>
                  <a:gd name="T17" fmla="*/ 0 h 828"/>
                  <a:gd name="T18" fmla="*/ 0 w 812"/>
                  <a:gd name="T19" fmla="*/ 0 h 828"/>
                  <a:gd name="T20" fmla="*/ 0 w 812"/>
                  <a:gd name="T21" fmla="*/ 0 h 828"/>
                  <a:gd name="T22" fmla="*/ 0 w 812"/>
                  <a:gd name="T23" fmla="*/ 0 h 828"/>
                  <a:gd name="T24" fmla="*/ 0 w 812"/>
                  <a:gd name="T25" fmla="*/ 0 h 828"/>
                  <a:gd name="T26" fmla="*/ 0 w 812"/>
                  <a:gd name="T27" fmla="*/ 0 h 828"/>
                  <a:gd name="T28" fmla="*/ 0 w 812"/>
                  <a:gd name="T29" fmla="*/ 0 h 828"/>
                  <a:gd name="T30" fmla="*/ 0 w 812"/>
                  <a:gd name="T31" fmla="*/ 0 h 828"/>
                  <a:gd name="T32" fmla="*/ 0 w 812"/>
                  <a:gd name="T33" fmla="*/ 0 h 828"/>
                  <a:gd name="T34" fmla="*/ 0 w 812"/>
                  <a:gd name="T35" fmla="*/ 0 h 828"/>
                  <a:gd name="T36" fmla="*/ 0 w 812"/>
                  <a:gd name="T37" fmla="*/ 0 h 828"/>
                  <a:gd name="T38" fmla="*/ 0 w 812"/>
                  <a:gd name="T39" fmla="*/ 0 h 828"/>
                  <a:gd name="T40" fmla="*/ 0 w 812"/>
                  <a:gd name="T41" fmla="*/ 0 h 828"/>
                  <a:gd name="T42" fmla="*/ 0 w 812"/>
                  <a:gd name="T43" fmla="*/ 0 h 828"/>
                  <a:gd name="T44" fmla="*/ 0 w 812"/>
                  <a:gd name="T45" fmla="*/ 0 h 828"/>
                  <a:gd name="T46" fmla="*/ 0 w 812"/>
                  <a:gd name="T47" fmla="*/ 0 h 828"/>
                  <a:gd name="T48" fmla="*/ 0 w 812"/>
                  <a:gd name="T49" fmla="*/ 0 h 828"/>
                  <a:gd name="T50" fmla="*/ 0 w 812"/>
                  <a:gd name="T51" fmla="*/ 0 h 828"/>
                  <a:gd name="T52" fmla="*/ 0 w 812"/>
                  <a:gd name="T53" fmla="*/ 0 h 828"/>
                  <a:gd name="T54" fmla="*/ 0 w 812"/>
                  <a:gd name="T55" fmla="*/ 0 h 828"/>
                  <a:gd name="T56" fmla="*/ 0 w 812"/>
                  <a:gd name="T57" fmla="*/ 0 h 828"/>
                  <a:gd name="T58" fmla="*/ 0 w 812"/>
                  <a:gd name="T59" fmla="*/ 0 h 828"/>
                  <a:gd name="T60" fmla="*/ 0 w 812"/>
                  <a:gd name="T61" fmla="*/ 0 h 828"/>
                  <a:gd name="T62" fmla="*/ 0 w 812"/>
                  <a:gd name="T63" fmla="*/ 0 h 828"/>
                  <a:gd name="T64" fmla="*/ 0 w 812"/>
                  <a:gd name="T65" fmla="*/ 0 h 828"/>
                  <a:gd name="T66" fmla="*/ 0 w 812"/>
                  <a:gd name="T67" fmla="*/ 0 h 828"/>
                  <a:gd name="T68" fmla="*/ 0 w 812"/>
                  <a:gd name="T69" fmla="*/ 0 h 828"/>
                  <a:gd name="T70" fmla="*/ 0 w 812"/>
                  <a:gd name="T71" fmla="*/ 0 h 828"/>
                  <a:gd name="T72" fmla="*/ 0 w 812"/>
                  <a:gd name="T73" fmla="*/ 0 h 828"/>
                  <a:gd name="T74" fmla="*/ 0 w 812"/>
                  <a:gd name="T75" fmla="*/ 0 h 828"/>
                  <a:gd name="T76" fmla="*/ 0 w 812"/>
                  <a:gd name="T77" fmla="*/ 0 h 828"/>
                  <a:gd name="T78" fmla="*/ 0 w 812"/>
                  <a:gd name="T79" fmla="*/ 0 h 828"/>
                  <a:gd name="T80" fmla="*/ 0 w 812"/>
                  <a:gd name="T81" fmla="*/ 0 h 828"/>
                  <a:gd name="T82" fmla="*/ 0 w 812"/>
                  <a:gd name="T83" fmla="*/ 0 h 828"/>
                  <a:gd name="T84" fmla="*/ 0 w 812"/>
                  <a:gd name="T85" fmla="*/ 0 h 828"/>
                  <a:gd name="T86" fmla="*/ 0 w 812"/>
                  <a:gd name="T87" fmla="*/ 0 h 828"/>
                  <a:gd name="T88" fmla="*/ 0 w 812"/>
                  <a:gd name="T89" fmla="*/ 0 h 828"/>
                  <a:gd name="T90" fmla="*/ 0 w 812"/>
                  <a:gd name="T91" fmla="*/ 0 h 828"/>
                  <a:gd name="T92" fmla="*/ 0 w 812"/>
                  <a:gd name="T93" fmla="*/ 0 h 828"/>
                  <a:gd name="T94" fmla="*/ 0 w 812"/>
                  <a:gd name="T95" fmla="*/ 0 h 828"/>
                  <a:gd name="T96" fmla="*/ 0 w 812"/>
                  <a:gd name="T97" fmla="*/ 0 h 828"/>
                  <a:gd name="T98" fmla="*/ 0 w 812"/>
                  <a:gd name="T99" fmla="*/ 0 h 828"/>
                  <a:gd name="T100" fmla="*/ 0 w 812"/>
                  <a:gd name="T101" fmla="*/ 0 h 828"/>
                  <a:gd name="T102" fmla="*/ 0 w 812"/>
                  <a:gd name="T103" fmla="*/ 0 h 828"/>
                  <a:gd name="T104" fmla="*/ 0 w 812"/>
                  <a:gd name="T105" fmla="*/ 0 h 828"/>
                  <a:gd name="T106" fmla="*/ 0 w 812"/>
                  <a:gd name="T107" fmla="*/ 0 h 828"/>
                  <a:gd name="T108" fmla="*/ 0 w 812"/>
                  <a:gd name="T109" fmla="*/ 0 h 828"/>
                  <a:gd name="T110" fmla="*/ 0 w 812"/>
                  <a:gd name="T111" fmla="*/ 0 h 828"/>
                  <a:gd name="T112" fmla="*/ 0 w 812"/>
                  <a:gd name="T113" fmla="*/ 0 h 828"/>
                  <a:gd name="T114" fmla="*/ 0 w 812"/>
                  <a:gd name="T115" fmla="*/ 0 h 8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2"/>
                  <a:gd name="T175" fmla="*/ 0 h 828"/>
                  <a:gd name="T176" fmla="*/ 812 w 812"/>
                  <a:gd name="T177" fmla="*/ 828 h 8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2" h="828">
                    <a:moveTo>
                      <a:pt x="774" y="348"/>
                    </a:moveTo>
                    <a:lnTo>
                      <a:pt x="774" y="348"/>
                    </a:lnTo>
                    <a:lnTo>
                      <a:pt x="774" y="334"/>
                    </a:lnTo>
                    <a:lnTo>
                      <a:pt x="776" y="320"/>
                    </a:lnTo>
                    <a:lnTo>
                      <a:pt x="776" y="316"/>
                    </a:lnTo>
                    <a:lnTo>
                      <a:pt x="778" y="310"/>
                    </a:lnTo>
                    <a:lnTo>
                      <a:pt x="776" y="304"/>
                    </a:lnTo>
                    <a:lnTo>
                      <a:pt x="774" y="298"/>
                    </a:lnTo>
                    <a:lnTo>
                      <a:pt x="778" y="290"/>
                    </a:lnTo>
                    <a:lnTo>
                      <a:pt x="782" y="284"/>
                    </a:lnTo>
                    <a:lnTo>
                      <a:pt x="784" y="278"/>
                    </a:lnTo>
                    <a:lnTo>
                      <a:pt x="784" y="274"/>
                    </a:lnTo>
                    <a:lnTo>
                      <a:pt x="786" y="272"/>
                    </a:lnTo>
                    <a:lnTo>
                      <a:pt x="790" y="266"/>
                    </a:lnTo>
                    <a:lnTo>
                      <a:pt x="790" y="264"/>
                    </a:lnTo>
                    <a:lnTo>
                      <a:pt x="792" y="262"/>
                    </a:lnTo>
                    <a:lnTo>
                      <a:pt x="794" y="260"/>
                    </a:lnTo>
                    <a:lnTo>
                      <a:pt x="794" y="256"/>
                    </a:lnTo>
                    <a:lnTo>
                      <a:pt x="794" y="252"/>
                    </a:lnTo>
                    <a:lnTo>
                      <a:pt x="798" y="248"/>
                    </a:lnTo>
                    <a:lnTo>
                      <a:pt x="802" y="238"/>
                    </a:lnTo>
                    <a:lnTo>
                      <a:pt x="804" y="234"/>
                    </a:lnTo>
                    <a:lnTo>
                      <a:pt x="808" y="234"/>
                    </a:lnTo>
                    <a:lnTo>
                      <a:pt x="810" y="232"/>
                    </a:lnTo>
                    <a:lnTo>
                      <a:pt x="810" y="228"/>
                    </a:lnTo>
                    <a:lnTo>
                      <a:pt x="812" y="226"/>
                    </a:lnTo>
                    <a:lnTo>
                      <a:pt x="812" y="220"/>
                    </a:lnTo>
                    <a:lnTo>
                      <a:pt x="812" y="216"/>
                    </a:lnTo>
                    <a:lnTo>
                      <a:pt x="810" y="216"/>
                    </a:lnTo>
                    <a:lnTo>
                      <a:pt x="810" y="214"/>
                    </a:lnTo>
                    <a:lnTo>
                      <a:pt x="808" y="212"/>
                    </a:lnTo>
                    <a:lnTo>
                      <a:pt x="806" y="210"/>
                    </a:lnTo>
                    <a:lnTo>
                      <a:pt x="796" y="206"/>
                    </a:lnTo>
                    <a:lnTo>
                      <a:pt x="792" y="204"/>
                    </a:lnTo>
                    <a:lnTo>
                      <a:pt x="786" y="204"/>
                    </a:lnTo>
                    <a:lnTo>
                      <a:pt x="774" y="204"/>
                    </a:lnTo>
                    <a:lnTo>
                      <a:pt x="764" y="202"/>
                    </a:lnTo>
                    <a:lnTo>
                      <a:pt x="756" y="198"/>
                    </a:lnTo>
                    <a:lnTo>
                      <a:pt x="746" y="196"/>
                    </a:lnTo>
                    <a:lnTo>
                      <a:pt x="738" y="196"/>
                    </a:lnTo>
                    <a:lnTo>
                      <a:pt x="732" y="196"/>
                    </a:lnTo>
                    <a:lnTo>
                      <a:pt x="730" y="192"/>
                    </a:lnTo>
                    <a:lnTo>
                      <a:pt x="730" y="190"/>
                    </a:lnTo>
                    <a:lnTo>
                      <a:pt x="722" y="182"/>
                    </a:lnTo>
                    <a:lnTo>
                      <a:pt x="714" y="172"/>
                    </a:lnTo>
                    <a:lnTo>
                      <a:pt x="708" y="144"/>
                    </a:lnTo>
                    <a:lnTo>
                      <a:pt x="706" y="140"/>
                    </a:lnTo>
                    <a:lnTo>
                      <a:pt x="704" y="138"/>
                    </a:lnTo>
                    <a:lnTo>
                      <a:pt x="700" y="138"/>
                    </a:lnTo>
                    <a:lnTo>
                      <a:pt x="696" y="142"/>
                    </a:lnTo>
                    <a:lnTo>
                      <a:pt x="692" y="142"/>
                    </a:lnTo>
                    <a:lnTo>
                      <a:pt x="686" y="144"/>
                    </a:lnTo>
                    <a:lnTo>
                      <a:pt x="680" y="150"/>
                    </a:lnTo>
                    <a:lnTo>
                      <a:pt x="678" y="154"/>
                    </a:lnTo>
                    <a:lnTo>
                      <a:pt x="676" y="156"/>
                    </a:lnTo>
                    <a:lnTo>
                      <a:pt x="674" y="158"/>
                    </a:lnTo>
                    <a:lnTo>
                      <a:pt x="670" y="160"/>
                    </a:lnTo>
                    <a:lnTo>
                      <a:pt x="666" y="160"/>
                    </a:lnTo>
                    <a:lnTo>
                      <a:pt x="656" y="156"/>
                    </a:lnTo>
                    <a:lnTo>
                      <a:pt x="650" y="154"/>
                    </a:lnTo>
                    <a:lnTo>
                      <a:pt x="650" y="152"/>
                    </a:lnTo>
                    <a:lnTo>
                      <a:pt x="648" y="148"/>
                    </a:lnTo>
                    <a:lnTo>
                      <a:pt x="646" y="144"/>
                    </a:lnTo>
                    <a:lnTo>
                      <a:pt x="642" y="142"/>
                    </a:lnTo>
                    <a:lnTo>
                      <a:pt x="638" y="140"/>
                    </a:lnTo>
                    <a:lnTo>
                      <a:pt x="634" y="140"/>
                    </a:lnTo>
                    <a:lnTo>
                      <a:pt x="628" y="136"/>
                    </a:lnTo>
                    <a:lnTo>
                      <a:pt x="624" y="130"/>
                    </a:lnTo>
                    <a:lnTo>
                      <a:pt x="624" y="128"/>
                    </a:lnTo>
                    <a:lnTo>
                      <a:pt x="626" y="124"/>
                    </a:lnTo>
                    <a:lnTo>
                      <a:pt x="630" y="118"/>
                    </a:lnTo>
                    <a:lnTo>
                      <a:pt x="630" y="112"/>
                    </a:lnTo>
                    <a:lnTo>
                      <a:pt x="628" y="110"/>
                    </a:lnTo>
                    <a:lnTo>
                      <a:pt x="626" y="106"/>
                    </a:lnTo>
                    <a:lnTo>
                      <a:pt x="604" y="120"/>
                    </a:lnTo>
                    <a:lnTo>
                      <a:pt x="594" y="122"/>
                    </a:lnTo>
                    <a:lnTo>
                      <a:pt x="588" y="124"/>
                    </a:lnTo>
                    <a:lnTo>
                      <a:pt x="580" y="122"/>
                    </a:lnTo>
                    <a:lnTo>
                      <a:pt x="576" y="118"/>
                    </a:lnTo>
                    <a:lnTo>
                      <a:pt x="576" y="114"/>
                    </a:lnTo>
                    <a:lnTo>
                      <a:pt x="578" y="110"/>
                    </a:lnTo>
                    <a:lnTo>
                      <a:pt x="578" y="104"/>
                    </a:lnTo>
                    <a:lnTo>
                      <a:pt x="578" y="96"/>
                    </a:lnTo>
                    <a:lnTo>
                      <a:pt x="578" y="88"/>
                    </a:lnTo>
                    <a:lnTo>
                      <a:pt x="578" y="82"/>
                    </a:lnTo>
                    <a:lnTo>
                      <a:pt x="576" y="80"/>
                    </a:lnTo>
                    <a:lnTo>
                      <a:pt x="568" y="80"/>
                    </a:lnTo>
                    <a:lnTo>
                      <a:pt x="554" y="78"/>
                    </a:lnTo>
                    <a:lnTo>
                      <a:pt x="550" y="76"/>
                    </a:lnTo>
                    <a:lnTo>
                      <a:pt x="548" y="72"/>
                    </a:lnTo>
                    <a:lnTo>
                      <a:pt x="544" y="66"/>
                    </a:lnTo>
                    <a:lnTo>
                      <a:pt x="542" y="48"/>
                    </a:lnTo>
                    <a:lnTo>
                      <a:pt x="534" y="36"/>
                    </a:lnTo>
                    <a:lnTo>
                      <a:pt x="528" y="36"/>
                    </a:lnTo>
                    <a:lnTo>
                      <a:pt x="522" y="38"/>
                    </a:lnTo>
                    <a:lnTo>
                      <a:pt x="518" y="40"/>
                    </a:lnTo>
                    <a:lnTo>
                      <a:pt x="514" y="42"/>
                    </a:lnTo>
                    <a:lnTo>
                      <a:pt x="508" y="42"/>
                    </a:lnTo>
                    <a:lnTo>
                      <a:pt x="502" y="40"/>
                    </a:lnTo>
                    <a:lnTo>
                      <a:pt x="490" y="34"/>
                    </a:lnTo>
                    <a:lnTo>
                      <a:pt x="490" y="24"/>
                    </a:lnTo>
                    <a:lnTo>
                      <a:pt x="488" y="18"/>
                    </a:lnTo>
                    <a:lnTo>
                      <a:pt x="490" y="14"/>
                    </a:lnTo>
                    <a:lnTo>
                      <a:pt x="490" y="10"/>
                    </a:lnTo>
                    <a:lnTo>
                      <a:pt x="488" y="6"/>
                    </a:lnTo>
                    <a:lnTo>
                      <a:pt x="486" y="0"/>
                    </a:lnTo>
                    <a:lnTo>
                      <a:pt x="476" y="0"/>
                    </a:lnTo>
                    <a:lnTo>
                      <a:pt x="470" y="0"/>
                    </a:lnTo>
                    <a:lnTo>
                      <a:pt x="468" y="2"/>
                    </a:lnTo>
                    <a:lnTo>
                      <a:pt x="466" y="4"/>
                    </a:lnTo>
                    <a:lnTo>
                      <a:pt x="466" y="6"/>
                    </a:lnTo>
                    <a:lnTo>
                      <a:pt x="462" y="8"/>
                    </a:lnTo>
                    <a:lnTo>
                      <a:pt x="454" y="10"/>
                    </a:lnTo>
                    <a:lnTo>
                      <a:pt x="446" y="8"/>
                    </a:lnTo>
                    <a:lnTo>
                      <a:pt x="440" y="8"/>
                    </a:lnTo>
                    <a:lnTo>
                      <a:pt x="434" y="8"/>
                    </a:lnTo>
                    <a:lnTo>
                      <a:pt x="428" y="12"/>
                    </a:lnTo>
                    <a:lnTo>
                      <a:pt x="422" y="18"/>
                    </a:lnTo>
                    <a:lnTo>
                      <a:pt x="418" y="26"/>
                    </a:lnTo>
                    <a:lnTo>
                      <a:pt x="420" y="46"/>
                    </a:lnTo>
                    <a:lnTo>
                      <a:pt x="424" y="52"/>
                    </a:lnTo>
                    <a:lnTo>
                      <a:pt x="426" y="56"/>
                    </a:lnTo>
                    <a:lnTo>
                      <a:pt x="428" y="64"/>
                    </a:lnTo>
                    <a:lnTo>
                      <a:pt x="428" y="68"/>
                    </a:lnTo>
                    <a:lnTo>
                      <a:pt x="428" y="72"/>
                    </a:lnTo>
                    <a:lnTo>
                      <a:pt x="426" y="76"/>
                    </a:lnTo>
                    <a:lnTo>
                      <a:pt x="414" y="82"/>
                    </a:lnTo>
                    <a:lnTo>
                      <a:pt x="402" y="90"/>
                    </a:lnTo>
                    <a:lnTo>
                      <a:pt x="394" y="96"/>
                    </a:lnTo>
                    <a:lnTo>
                      <a:pt x="392" y="100"/>
                    </a:lnTo>
                    <a:lnTo>
                      <a:pt x="388" y="100"/>
                    </a:lnTo>
                    <a:lnTo>
                      <a:pt x="368" y="100"/>
                    </a:lnTo>
                    <a:lnTo>
                      <a:pt x="352" y="102"/>
                    </a:lnTo>
                    <a:lnTo>
                      <a:pt x="342" y="104"/>
                    </a:lnTo>
                    <a:lnTo>
                      <a:pt x="334" y="106"/>
                    </a:lnTo>
                    <a:lnTo>
                      <a:pt x="328" y="110"/>
                    </a:lnTo>
                    <a:lnTo>
                      <a:pt x="326" y="112"/>
                    </a:lnTo>
                    <a:lnTo>
                      <a:pt x="326" y="116"/>
                    </a:lnTo>
                    <a:lnTo>
                      <a:pt x="324" y="122"/>
                    </a:lnTo>
                    <a:lnTo>
                      <a:pt x="322" y="130"/>
                    </a:lnTo>
                    <a:lnTo>
                      <a:pt x="318" y="138"/>
                    </a:lnTo>
                    <a:lnTo>
                      <a:pt x="320" y="144"/>
                    </a:lnTo>
                    <a:lnTo>
                      <a:pt x="318" y="148"/>
                    </a:lnTo>
                    <a:lnTo>
                      <a:pt x="314" y="150"/>
                    </a:lnTo>
                    <a:lnTo>
                      <a:pt x="304" y="150"/>
                    </a:lnTo>
                    <a:lnTo>
                      <a:pt x="294" y="150"/>
                    </a:lnTo>
                    <a:lnTo>
                      <a:pt x="282" y="150"/>
                    </a:lnTo>
                    <a:lnTo>
                      <a:pt x="278" y="148"/>
                    </a:lnTo>
                    <a:lnTo>
                      <a:pt x="274" y="144"/>
                    </a:lnTo>
                    <a:lnTo>
                      <a:pt x="266" y="138"/>
                    </a:lnTo>
                    <a:lnTo>
                      <a:pt x="258" y="136"/>
                    </a:lnTo>
                    <a:lnTo>
                      <a:pt x="242" y="132"/>
                    </a:lnTo>
                    <a:lnTo>
                      <a:pt x="240" y="128"/>
                    </a:lnTo>
                    <a:lnTo>
                      <a:pt x="238" y="124"/>
                    </a:lnTo>
                    <a:lnTo>
                      <a:pt x="238" y="120"/>
                    </a:lnTo>
                    <a:lnTo>
                      <a:pt x="238" y="110"/>
                    </a:lnTo>
                    <a:lnTo>
                      <a:pt x="240" y="106"/>
                    </a:lnTo>
                    <a:lnTo>
                      <a:pt x="242" y="106"/>
                    </a:lnTo>
                    <a:lnTo>
                      <a:pt x="246" y="104"/>
                    </a:lnTo>
                    <a:lnTo>
                      <a:pt x="246" y="102"/>
                    </a:lnTo>
                    <a:lnTo>
                      <a:pt x="246" y="100"/>
                    </a:lnTo>
                    <a:lnTo>
                      <a:pt x="236" y="98"/>
                    </a:lnTo>
                    <a:lnTo>
                      <a:pt x="214" y="92"/>
                    </a:lnTo>
                    <a:lnTo>
                      <a:pt x="208" y="92"/>
                    </a:lnTo>
                    <a:lnTo>
                      <a:pt x="206" y="94"/>
                    </a:lnTo>
                    <a:lnTo>
                      <a:pt x="198" y="100"/>
                    </a:lnTo>
                    <a:lnTo>
                      <a:pt x="194" y="104"/>
                    </a:lnTo>
                    <a:lnTo>
                      <a:pt x="206" y="132"/>
                    </a:lnTo>
                    <a:lnTo>
                      <a:pt x="214" y="146"/>
                    </a:lnTo>
                    <a:lnTo>
                      <a:pt x="214" y="148"/>
                    </a:lnTo>
                    <a:lnTo>
                      <a:pt x="216" y="150"/>
                    </a:lnTo>
                    <a:lnTo>
                      <a:pt x="218" y="156"/>
                    </a:lnTo>
                    <a:lnTo>
                      <a:pt x="214" y="162"/>
                    </a:lnTo>
                    <a:lnTo>
                      <a:pt x="208" y="170"/>
                    </a:lnTo>
                    <a:lnTo>
                      <a:pt x="204" y="178"/>
                    </a:lnTo>
                    <a:lnTo>
                      <a:pt x="204" y="188"/>
                    </a:lnTo>
                    <a:lnTo>
                      <a:pt x="210" y="200"/>
                    </a:lnTo>
                    <a:lnTo>
                      <a:pt x="208" y="202"/>
                    </a:lnTo>
                    <a:lnTo>
                      <a:pt x="204" y="204"/>
                    </a:lnTo>
                    <a:lnTo>
                      <a:pt x="196" y="204"/>
                    </a:lnTo>
                    <a:lnTo>
                      <a:pt x="194" y="204"/>
                    </a:lnTo>
                    <a:lnTo>
                      <a:pt x="188" y="202"/>
                    </a:lnTo>
                    <a:lnTo>
                      <a:pt x="182" y="196"/>
                    </a:lnTo>
                    <a:lnTo>
                      <a:pt x="174" y="192"/>
                    </a:lnTo>
                    <a:lnTo>
                      <a:pt x="170" y="190"/>
                    </a:lnTo>
                    <a:lnTo>
                      <a:pt x="164" y="190"/>
                    </a:lnTo>
                    <a:lnTo>
                      <a:pt x="140" y="192"/>
                    </a:lnTo>
                    <a:lnTo>
                      <a:pt x="134" y="192"/>
                    </a:lnTo>
                    <a:lnTo>
                      <a:pt x="130" y="194"/>
                    </a:lnTo>
                    <a:lnTo>
                      <a:pt x="126" y="194"/>
                    </a:lnTo>
                    <a:lnTo>
                      <a:pt x="122" y="192"/>
                    </a:lnTo>
                    <a:lnTo>
                      <a:pt x="118" y="190"/>
                    </a:lnTo>
                    <a:lnTo>
                      <a:pt x="116" y="190"/>
                    </a:lnTo>
                    <a:lnTo>
                      <a:pt x="112" y="188"/>
                    </a:lnTo>
                    <a:lnTo>
                      <a:pt x="110" y="180"/>
                    </a:lnTo>
                    <a:lnTo>
                      <a:pt x="108" y="170"/>
                    </a:lnTo>
                    <a:lnTo>
                      <a:pt x="106" y="164"/>
                    </a:lnTo>
                    <a:lnTo>
                      <a:pt x="102" y="162"/>
                    </a:lnTo>
                    <a:lnTo>
                      <a:pt x="98" y="162"/>
                    </a:lnTo>
                    <a:lnTo>
                      <a:pt x="84" y="164"/>
                    </a:lnTo>
                    <a:lnTo>
                      <a:pt x="68" y="170"/>
                    </a:lnTo>
                    <a:lnTo>
                      <a:pt x="64" y="172"/>
                    </a:lnTo>
                    <a:lnTo>
                      <a:pt x="60" y="172"/>
                    </a:lnTo>
                    <a:lnTo>
                      <a:pt x="56" y="172"/>
                    </a:lnTo>
                    <a:lnTo>
                      <a:pt x="54" y="170"/>
                    </a:lnTo>
                    <a:lnTo>
                      <a:pt x="52" y="170"/>
                    </a:lnTo>
                    <a:lnTo>
                      <a:pt x="46" y="168"/>
                    </a:lnTo>
                    <a:lnTo>
                      <a:pt x="36" y="166"/>
                    </a:lnTo>
                    <a:lnTo>
                      <a:pt x="30" y="166"/>
                    </a:lnTo>
                    <a:lnTo>
                      <a:pt x="24" y="166"/>
                    </a:lnTo>
                    <a:lnTo>
                      <a:pt x="14" y="172"/>
                    </a:lnTo>
                    <a:lnTo>
                      <a:pt x="12" y="174"/>
                    </a:lnTo>
                    <a:lnTo>
                      <a:pt x="10" y="178"/>
                    </a:lnTo>
                    <a:lnTo>
                      <a:pt x="8" y="180"/>
                    </a:lnTo>
                    <a:lnTo>
                      <a:pt x="4" y="182"/>
                    </a:lnTo>
                    <a:lnTo>
                      <a:pt x="2" y="184"/>
                    </a:lnTo>
                    <a:lnTo>
                      <a:pt x="0" y="188"/>
                    </a:lnTo>
                    <a:lnTo>
                      <a:pt x="4" y="198"/>
                    </a:lnTo>
                    <a:lnTo>
                      <a:pt x="6" y="202"/>
                    </a:lnTo>
                    <a:lnTo>
                      <a:pt x="10" y="204"/>
                    </a:lnTo>
                    <a:lnTo>
                      <a:pt x="22" y="208"/>
                    </a:lnTo>
                    <a:lnTo>
                      <a:pt x="24" y="208"/>
                    </a:lnTo>
                    <a:lnTo>
                      <a:pt x="24" y="210"/>
                    </a:lnTo>
                    <a:lnTo>
                      <a:pt x="24" y="212"/>
                    </a:lnTo>
                    <a:lnTo>
                      <a:pt x="22" y="216"/>
                    </a:lnTo>
                    <a:lnTo>
                      <a:pt x="16" y="220"/>
                    </a:lnTo>
                    <a:lnTo>
                      <a:pt x="12" y="220"/>
                    </a:lnTo>
                    <a:lnTo>
                      <a:pt x="8" y="220"/>
                    </a:lnTo>
                    <a:lnTo>
                      <a:pt x="6" y="224"/>
                    </a:lnTo>
                    <a:lnTo>
                      <a:pt x="4" y="228"/>
                    </a:lnTo>
                    <a:lnTo>
                      <a:pt x="6" y="234"/>
                    </a:lnTo>
                    <a:lnTo>
                      <a:pt x="10" y="240"/>
                    </a:lnTo>
                    <a:lnTo>
                      <a:pt x="24" y="248"/>
                    </a:lnTo>
                    <a:lnTo>
                      <a:pt x="28" y="250"/>
                    </a:lnTo>
                    <a:lnTo>
                      <a:pt x="30" y="248"/>
                    </a:lnTo>
                    <a:lnTo>
                      <a:pt x="34" y="242"/>
                    </a:lnTo>
                    <a:lnTo>
                      <a:pt x="36" y="240"/>
                    </a:lnTo>
                    <a:lnTo>
                      <a:pt x="38" y="238"/>
                    </a:lnTo>
                    <a:lnTo>
                      <a:pt x="42" y="240"/>
                    </a:lnTo>
                    <a:lnTo>
                      <a:pt x="46" y="244"/>
                    </a:lnTo>
                    <a:lnTo>
                      <a:pt x="54" y="254"/>
                    </a:lnTo>
                    <a:lnTo>
                      <a:pt x="56" y="258"/>
                    </a:lnTo>
                    <a:lnTo>
                      <a:pt x="60" y="258"/>
                    </a:lnTo>
                    <a:lnTo>
                      <a:pt x="68" y="260"/>
                    </a:lnTo>
                    <a:lnTo>
                      <a:pt x="78" y="260"/>
                    </a:lnTo>
                    <a:lnTo>
                      <a:pt x="96" y="270"/>
                    </a:lnTo>
                    <a:lnTo>
                      <a:pt x="110" y="282"/>
                    </a:lnTo>
                    <a:lnTo>
                      <a:pt x="116" y="288"/>
                    </a:lnTo>
                    <a:lnTo>
                      <a:pt x="120" y="294"/>
                    </a:lnTo>
                    <a:lnTo>
                      <a:pt x="130" y="314"/>
                    </a:lnTo>
                    <a:lnTo>
                      <a:pt x="134" y="320"/>
                    </a:lnTo>
                    <a:lnTo>
                      <a:pt x="136" y="322"/>
                    </a:lnTo>
                    <a:lnTo>
                      <a:pt x="154" y="324"/>
                    </a:lnTo>
                    <a:lnTo>
                      <a:pt x="162" y="330"/>
                    </a:lnTo>
                    <a:lnTo>
                      <a:pt x="146" y="332"/>
                    </a:lnTo>
                    <a:lnTo>
                      <a:pt x="148" y="344"/>
                    </a:lnTo>
                    <a:lnTo>
                      <a:pt x="150" y="354"/>
                    </a:lnTo>
                    <a:lnTo>
                      <a:pt x="146" y="360"/>
                    </a:lnTo>
                    <a:lnTo>
                      <a:pt x="148" y="366"/>
                    </a:lnTo>
                    <a:lnTo>
                      <a:pt x="152" y="376"/>
                    </a:lnTo>
                    <a:lnTo>
                      <a:pt x="162" y="390"/>
                    </a:lnTo>
                    <a:lnTo>
                      <a:pt x="180" y="408"/>
                    </a:lnTo>
                    <a:lnTo>
                      <a:pt x="186" y="412"/>
                    </a:lnTo>
                    <a:lnTo>
                      <a:pt x="204" y="416"/>
                    </a:lnTo>
                    <a:lnTo>
                      <a:pt x="206" y="426"/>
                    </a:lnTo>
                    <a:lnTo>
                      <a:pt x="206" y="436"/>
                    </a:lnTo>
                    <a:lnTo>
                      <a:pt x="204" y="440"/>
                    </a:lnTo>
                    <a:lnTo>
                      <a:pt x="204" y="442"/>
                    </a:lnTo>
                    <a:lnTo>
                      <a:pt x="192" y="444"/>
                    </a:lnTo>
                    <a:lnTo>
                      <a:pt x="188" y="448"/>
                    </a:lnTo>
                    <a:lnTo>
                      <a:pt x="186" y="450"/>
                    </a:lnTo>
                    <a:lnTo>
                      <a:pt x="188" y="452"/>
                    </a:lnTo>
                    <a:lnTo>
                      <a:pt x="190" y="460"/>
                    </a:lnTo>
                    <a:lnTo>
                      <a:pt x="190" y="468"/>
                    </a:lnTo>
                    <a:lnTo>
                      <a:pt x="190" y="476"/>
                    </a:lnTo>
                    <a:lnTo>
                      <a:pt x="192" y="482"/>
                    </a:lnTo>
                    <a:lnTo>
                      <a:pt x="194" y="488"/>
                    </a:lnTo>
                    <a:lnTo>
                      <a:pt x="198" y="490"/>
                    </a:lnTo>
                    <a:lnTo>
                      <a:pt x="202" y="490"/>
                    </a:lnTo>
                    <a:lnTo>
                      <a:pt x="204" y="492"/>
                    </a:lnTo>
                    <a:lnTo>
                      <a:pt x="206" y="498"/>
                    </a:lnTo>
                    <a:lnTo>
                      <a:pt x="206" y="506"/>
                    </a:lnTo>
                    <a:lnTo>
                      <a:pt x="210" y="514"/>
                    </a:lnTo>
                    <a:lnTo>
                      <a:pt x="214" y="528"/>
                    </a:lnTo>
                    <a:lnTo>
                      <a:pt x="214" y="550"/>
                    </a:lnTo>
                    <a:lnTo>
                      <a:pt x="210" y="560"/>
                    </a:lnTo>
                    <a:lnTo>
                      <a:pt x="208" y="536"/>
                    </a:lnTo>
                    <a:lnTo>
                      <a:pt x="204" y="518"/>
                    </a:lnTo>
                    <a:lnTo>
                      <a:pt x="202" y="510"/>
                    </a:lnTo>
                    <a:lnTo>
                      <a:pt x="196" y="504"/>
                    </a:lnTo>
                    <a:lnTo>
                      <a:pt x="192" y="496"/>
                    </a:lnTo>
                    <a:lnTo>
                      <a:pt x="188" y="494"/>
                    </a:lnTo>
                    <a:lnTo>
                      <a:pt x="186" y="498"/>
                    </a:lnTo>
                    <a:lnTo>
                      <a:pt x="184" y="504"/>
                    </a:lnTo>
                    <a:lnTo>
                      <a:pt x="186" y="512"/>
                    </a:lnTo>
                    <a:lnTo>
                      <a:pt x="186" y="518"/>
                    </a:lnTo>
                    <a:lnTo>
                      <a:pt x="184" y="522"/>
                    </a:lnTo>
                    <a:lnTo>
                      <a:pt x="184" y="526"/>
                    </a:lnTo>
                    <a:lnTo>
                      <a:pt x="184" y="532"/>
                    </a:lnTo>
                    <a:lnTo>
                      <a:pt x="180" y="536"/>
                    </a:lnTo>
                    <a:lnTo>
                      <a:pt x="178" y="540"/>
                    </a:lnTo>
                    <a:lnTo>
                      <a:pt x="174" y="554"/>
                    </a:lnTo>
                    <a:lnTo>
                      <a:pt x="174" y="562"/>
                    </a:lnTo>
                    <a:lnTo>
                      <a:pt x="176" y="570"/>
                    </a:lnTo>
                    <a:lnTo>
                      <a:pt x="174" y="580"/>
                    </a:lnTo>
                    <a:lnTo>
                      <a:pt x="172" y="586"/>
                    </a:lnTo>
                    <a:lnTo>
                      <a:pt x="170" y="590"/>
                    </a:lnTo>
                    <a:lnTo>
                      <a:pt x="170" y="596"/>
                    </a:lnTo>
                    <a:lnTo>
                      <a:pt x="166" y="604"/>
                    </a:lnTo>
                    <a:lnTo>
                      <a:pt x="164" y="610"/>
                    </a:lnTo>
                    <a:lnTo>
                      <a:pt x="162" y="620"/>
                    </a:lnTo>
                    <a:lnTo>
                      <a:pt x="158" y="628"/>
                    </a:lnTo>
                    <a:lnTo>
                      <a:pt x="154" y="636"/>
                    </a:lnTo>
                    <a:lnTo>
                      <a:pt x="150" y="642"/>
                    </a:lnTo>
                    <a:lnTo>
                      <a:pt x="146" y="664"/>
                    </a:lnTo>
                    <a:lnTo>
                      <a:pt x="134" y="676"/>
                    </a:lnTo>
                    <a:lnTo>
                      <a:pt x="132" y="680"/>
                    </a:lnTo>
                    <a:lnTo>
                      <a:pt x="130" y="686"/>
                    </a:lnTo>
                    <a:lnTo>
                      <a:pt x="124" y="694"/>
                    </a:lnTo>
                    <a:lnTo>
                      <a:pt x="124" y="698"/>
                    </a:lnTo>
                    <a:lnTo>
                      <a:pt x="126" y="702"/>
                    </a:lnTo>
                    <a:lnTo>
                      <a:pt x="130" y="704"/>
                    </a:lnTo>
                    <a:lnTo>
                      <a:pt x="134" y="708"/>
                    </a:lnTo>
                    <a:lnTo>
                      <a:pt x="140" y="714"/>
                    </a:lnTo>
                    <a:lnTo>
                      <a:pt x="144" y="720"/>
                    </a:lnTo>
                    <a:lnTo>
                      <a:pt x="148" y="724"/>
                    </a:lnTo>
                    <a:lnTo>
                      <a:pt x="156" y="728"/>
                    </a:lnTo>
                    <a:lnTo>
                      <a:pt x="160" y="730"/>
                    </a:lnTo>
                    <a:lnTo>
                      <a:pt x="162" y="734"/>
                    </a:lnTo>
                    <a:lnTo>
                      <a:pt x="166" y="736"/>
                    </a:lnTo>
                    <a:lnTo>
                      <a:pt x="172" y="740"/>
                    </a:lnTo>
                    <a:lnTo>
                      <a:pt x="184" y="746"/>
                    </a:lnTo>
                    <a:lnTo>
                      <a:pt x="190" y="748"/>
                    </a:lnTo>
                    <a:lnTo>
                      <a:pt x="192" y="750"/>
                    </a:lnTo>
                    <a:lnTo>
                      <a:pt x="196" y="754"/>
                    </a:lnTo>
                    <a:lnTo>
                      <a:pt x="206" y="756"/>
                    </a:lnTo>
                    <a:lnTo>
                      <a:pt x="224" y="756"/>
                    </a:lnTo>
                    <a:lnTo>
                      <a:pt x="236" y="758"/>
                    </a:lnTo>
                    <a:lnTo>
                      <a:pt x="248" y="762"/>
                    </a:lnTo>
                    <a:lnTo>
                      <a:pt x="256" y="766"/>
                    </a:lnTo>
                    <a:lnTo>
                      <a:pt x="258" y="768"/>
                    </a:lnTo>
                    <a:lnTo>
                      <a:pt x="264" y="772"/>
                    </a:lnTo>
                    <a:lnTo>
                      <a:pt x="272" y="772"/>
                    </a:lnTo>
                    <a:lnTo>
                      <a:pt x="280" y="774"/>
                    </a:lnTo>
                    <a:lnTo>
                      <a:pt x="288" y="774"/>
                    </a:lnTo>
                    <a:lnTo>
                      <a:pt x="298" y="776"/>
                    </a:lnTo>
                    <a:lnTo>
                      <a:pt x="304" y="780"/>
                    </a:lnTo>
                    <a:lnTo>
                      <a:pt x="308" y="782"/>
                    </a:lnTo>
                    <a:lnTo>
                      <a:pt x="314" y="788"/>
                    </a:lnTo>
                    <a:lnTo>
                      <a:pt x="326" y="792"/>
                    </a:lnTo>
                    <a:lnTo>
                      <a:pt x="348" y="802"/>
                    </a:lnTo>
                    <a:lnTo>
                      <a:pt x="356" y="806"/>
                    </a:lnTo>
                    <a:lnTo>
                      <a:pt x="360" y="810"/>
                    </a:lnTo>
                    <a:lnTo>
                      <a:pt x="362" y="814"/>
                    </a:lnTo>
                    <a:lnTo>
                      <a:pt x="366" y="816"/>
                    </a:lnTo>
                    <a:lnTo>
                      <a:pt x="370" y="818"/>
                    </a:lnTo>
                    <a:lnTo>
                      <a:pt x="374" y="818"/>
                    </a:lnTo>
                    <a:lnTo>
                      <a:pt x="376" y="816"/>
                    </a:lnTo>
                    <a:lnTo>
                      <a:pt x="378" y="814"/>
                    </a:lnTo>
                    <a:lnTo>
                      <a:pt x="380" y="812"/>
                    </a:lnTo>
                    <a:lnTo>
                      <a:pt x="386" y="814"/>
                    </a:lnTo>
                    <a:lnTo>
                      <a:pt x="400" y="820"/>
                    </a:lnTo>
                    <a:lnTo>
                      <a:pt x="404" y="824"/>
                    </a:lnTo>
                    <a:lnTo>
                      <a:pt x="408" y="826"/>
                    </a:lnTo>
                    <a:lnTo>
                      <a:pt x="414" y="828"/>
                    </a:lnTo>
                    <a:lnTo>
                      <a:pt x="418" y="828"/>
                    </a:lnTo>
                    <a:lnTo>
                      <a:pt x="422" y="822"/>
                    </a:lnTo>
                    <a:lnTo>
                      <a:pt x="428" y="820"/>
                    </a:lnTo>
                    <a:lnTo>
                      <a:pt x="436" y="820"/>
                    </a:lnTo>
                    <a:lnTo>
                      <a:pt x="440" y="820"/>
                    </a:lnTo>
                    <a:lnTo>
                      <a:pt x="444" y="822"/>
                    </a:lnTo>
                    <a:lnTo>
                      <a:pt x="446" y="820"/>
                    </a:lnTo>
                    <a:lnTo>
                      <a:pt x="446" y="812"/>
                    </a:lnTo>
                    <a:lnTo>
                      <a:pt x="444" y="808"/>
                    </a:lnTo>
                    <a:lnTo>
                      <a:pt x="442" y="806"/>
                    </a:lnTo>
                    <a:lnTo>
                      <a:pt x="440" y="802"/>
                    </a:lnTo>
                    <a:lnTo>
                      <a:pt x="438" y="796"/>
                    </a:lnTo>
                    <a:lnTo>
                      <a:pt x="438" y="790"/>
                    </a:lnTo>
                    <a:lnTo>
                      <a:pt x="438" y="784"/>
                    </a:lnTo>
                    <a:lnTo>
                      <a:pt x="444" y="774"/>
                    </a:lnTo>
                    <a:lnTo>
                      <a:pt x="446" y="770"/>
                    </a:lnTo>
                    <a:lnTo>
                      <a:pt x="448" y="764"/>
                    </a:lnTo>
                    <a:lnTo>
                      <a:pt x="448" y="760"/>
                    </a:lnTo>
                    <a:lnTo>
                      <a:pt x="448" y="754"/>
                    </a:lnTo>
                    <a:lnTo>
                      <a:pt x="450" y="750"/>
                    </a:lnTo>
                    <a:lnTo>
                      <a:pt x="458" y="748"/>
                    </a:lnTo>
                    <a:lnTo>
                      <a:pt x="464" y="746"/>
                    </a:lnTo>
                    <a:lnTo>
                      <a:pt x="466" y="744"/>
                    </a:lnTo>
                    <a:lnTo>
                      <a:pt x="474" y="742"/>
                    </a:lnTo>
                    <a:lnTo>
                      <a:pt x="484" y="738"/>
                    </a:lnTo>
                    <a:lnTo>
                      <a:pt x="490" y="738"/>
                    </a:lnTo>
                    <a:lnTo>
                      <a:pt x="494" y="734"/>
                    </a:lnTo>
                    <a:lnTo>
                      <a:pt x="506" y="728"/>
                    </a:lnTo>
                    <a:lnTo>
                      <a:pt x="514" y="724"/>
                    </a:lnTo>
                    <a:lnTo>
                      <a:pt x="518" y="720"/>
                    </a:lnTo>
                    <a:lnTo>
                      <a:pt x="520" y="720"/>
                    </a:lnTo>
                    <a:lnTo>
                      <a:pt x="524" y="720"/>
                    </a:lnTo>
                    <a:lnTo>
                      <a:pt x="530" y="728"/>
                    </a:lnTo>
                    <a:lnTo>
                      <a:pt x="536" y="730"/>
                    </a:lnTo>
                    <a:lnTo>
                      <a:pt x="542" y="728"/>
                    </a:lnTo>
                    <a:lnTo>
                      <a:pt x="548" y="728"/>
                    </a:lnTo>
                    <a:lnTo>
                      <a:pt x="558" y="732"/>
                    </a:lnTo>
                    <a:lnTo>
                      <a:pt x="570" y="742"/>
                    </a:lnTo>
                    <a:lnTo>
                      <a:pt x="576" y="742"/>
                    </a:lnTo>
                    <a:lnTo>
                      <a:pt x="582" y="742"/>
                    </a:lnTo>
                    <a:lnTo>
                      <a:pt x="584" y="740"/>
                    </a:lnTo>
                    <a:lnTo>
                      <a:pt x="588" y="740"/>
                    </a:lnTo>
                    <a:lnTo>
                      <a:pt x="608" y="746"/>
                    </a:lnTo>
                    <a:lnTo>
                      <a:pt x="618" y="752"/>
                    </a:lnTo>
                    <a:lnTo>
                      <a:pt x="626" y="756"/>
                    </a:lnTo>
                    <a:lnTo>
                      <a:pt x="628" y="758"/>
                    </a:lnTo>
                    <a:lnTo>
                      <a:pt x="628" y="762"/>
                    </a:lnTo>
                    <a:lnTo>
                      <a:pt x="630" y="764"/>
                    </a:lnTo>
                    <a:lnTo>
                      <a:pt x="642" y="772"/>
                    </a:lnTo>
                    <a:lnTo>
                      <a:pt x="650" y="774"/>
                    </a:lnTo>
                    <a:lnTo>
                      <a:pt x="652" y="774"/>
                    </a:lnTo>
                    <a:lnTo>
                      <a:pt x="654" y="774"/>
                    </a:lnTo>
                    <a:lnTo>
                      <a:pt x="658" y="772"/>
                    </a:lnTo>
                    <a:lnTo>
                      <a:pt x="664" y="772"/>
                    </a:lnTo>
                    <a:lnTo>
                      <a:pt x="678" y="774"/>
                    </a:lnTo>
                    <a:lnTo>
                      <a:pt x="682" y="774"/>
                    </a:lnTo>
                    <a:lnTo>
                      <a:pt x="688" y="770"/>
                    </a:lnTo>
                    <a:lnTo>
                      <a:pt x="698" y="762"/>
                    </a:lnTo>
                    <a:lnTo>
                      <a:pt x="708" y="756"/>
                    </a:lnTo>
                    <a:lnTo>
                      <a:pt x="714" y="752"/>
                    </a:lnTo>
                    <a:lnTo>
                      <a:pt x="716" y="748"/>
                    </a:lnTo>
                    <a:lnTo>
                      <a:pt x="718" y="740"/>
                    </a:lnTo>
                    <a:lnTo>
                      <a:pt x="722" y="732"/>
                    </a:lnTo>
                    <a:lnTo>
                      <a:pt x="722" y="728"/>
                    </a:lnTo>
                    <a:lnTo>
                      <a:pt x="726" y="722"/>
                    </a:lnTo>
                    <a:lnTo>
                      <a:pt x="730" y="720"/>
                    </a:lnTo>
                    <a:lnTo>
                      <a:pt x="738" y="718"/>
                    </a:lnTo>
                    <a:lnTo>
                      <a:pt x="750" y="718"/>
                    </a:lnTo>
                    <a:lnTo>
                      <a:pt x="754" y="718"/>
                    </a:lnTo>
                    <a:lnTo>
                      <a:pt x="760" y="716"/>
                    </a:lnTo>
                    <a:lnTo>
                      <a:pt x="766" y="710"/>
                    </a:lnTo>
                    <a:lnTo>
                      <a:pt x="776" y="694"/>
                    </a:lnTo>
                    <a:lnTo>
                      <a:pt x="766" y="676"/>
                    </a:lnTo>
                    <a:lnTo>
                      <a:pt x="762" y="672"/>
                    </a:lnTo>
                    <a:lnTo>
                      <a:pt x="756" y="670"/>
                    </a:lnTo>
                    <a:lnTo>
                      <a:pt x="752" y="668"/>
                    </a:lnTo>
                    <a:lnTo>
                      <a:pt x="732" y="668"/>
                    </a:lnTo>
                    <a:lnTo>
                      <a:pt x="722" y="668"/>
                    </a:lnTo>
                    <a:lnTo>
                      <a:pt x="718" y="666"/>
                    </a:lnTo>
                    <a:lnTo>
                      <a:pt x="716" y="660"/>
                    </a:lnTo>
                    <a:lnTo>
                      <a:pt x="712" y="650"/>
                    </a:lnTo>
                    <a:lnTo>
                      <a:pt x="710" y="646"/>
                    </a:lnTo>
                    <a:lnTo>
                      <a:pt x="712" y="640"/>
                    </a:lnTo>
                    <a:lnTo>
                      <a:pt x="714" y="636"/>
                    </a:lnTo>
                    <a:lnTo>
                      <a:pt x="716" y="632"/>
                    </a:lnTo>
                    <a:lnTo>
                      <a:pt x="716" y="630"/>
                    </a:lnTo>
                    <a:lnTo>
                      <a:pt x="714" y="624"/>
                    </a:lnTo>
                    <a:lnTo>
                      <a:pt x="706" y="612"/>
                    </a:lnTo>
                    <a:lnTo>
                      <a:pt x="702" y="608"/>
                    </a:lnTo>
                    <a:lnTo>
                      <a:pt x="702" y="594"/>
                    </a:lnTo>
                    <a:lnTo>
                      <a:pt x="702" y="586"/>
                    </a:lnTo>
                    <a:lnTo>
                      <a:pt x="702" y="582"/>
                    </a:lnTo>
                    <a:lnTo>
                      <a:pt x="704" y="580"/>
                    </a:lnTo>
                    <a:lnTo>
                      <a:pt x="714" y="576"/>
                    </a:lnTo>
                    <a:lnTo>
                      <a:pt x="722" y="570"/>
                    </a:lnTo>
                    <a:lnTo>
                      <a:pt x="728" y="566"/>
                    </a:lnTo>
                    <a:lnTo>
                      <a:pt x="728" y="562"/>
                    </a:lnTo>
                    <a:lnTo>
                      <a:pt x="730" y="554"/>
                    </a:lnTo>
                    <a:lnTo>
                      <a:pt x="728" y="544"/>
                    </a:lnTo>
                    <a:lnTo>
                      <a:pt x="724" y="532"/>
                    </a:lnTo>
                    <a:lnTo>
                      <a:pt x="718" y="522"/>
                    </a:lnTo>
                    <a:lnTo>
                      <a:pt x="716" y="518"/>
                    </a:lnTo>
                    <a:lnTo>
                      <a:pt x="718" y="516"/>
                    </a:lnTo>
                    <a:lnTo>
                      <a:pt x="722" y="512"/>
                    </a:lnTo>
                    <a:lnTo>
                      <a:pt x="728" y="508"/>
                    </a:lnTo>
                    <a:lnTo>
                      <a:pt x="730" y="508"/>
                    </a:lnTo>
                    <a:lnTo>
                      <a:pt x="726" y="506"/>
                    </a:lnTo>
                    <a:lnTo>
                      <a:pt x="724" y="504"/>
                    </a:lnTo>
                    <a:lnTo>
                      <a:pt x="718" y="494"/>
                    </a:lnTo>
                    <a:lnTo>
                      <a:pt x="716" y="474"/>
                    </a:lnTo>
                    <a:lnTo>
                      <a:pt x="712" y="460"/>
                    </a:lnTo>
                    <a:lnTo>
                      <a:pt x="710" y="458"/>
                    </a:lnTo>
                    <a:lnTo>
                      <a:pt x="706" y="458"/>
                    </a:lnTo>
                    <a:lnTo>
                      <a:pt x="700" y="458"/>
                    </a:lnTo>
                    <a:lnTo>
                      <a:pt x="688" y="464"/>
                    </a:lnTo>
                    <a:lnTo>
                      <a:pt x="684" y="466"/>
                    </a:lnTo>
                    <a:lnTo>
                      <a:pt x="680" y="470"/>
                    </a:lnTo>
                    <a:lnTo>
                      <a:pt x="676" y="474"/>
                    </a:lnTo>
                    <a:lnTo>
                      <a:pt x="674" y="476"/>
                    </a:lnTo>
                    <a:lnTo>
                      <a:pt x="670" y="478"/>
                    </a:lnTo>
                    <a:lnTo>
                      <a:pt x="666" y="478"/>
                    </a:lnTo>
                    <a:lnTo>
                      <a:pt x="664" y="478"/>
                    </a:lnTo>
                    <a:lnTo>
                      <a:pt x="662" y="478"/>
                    </a:lnTo>
                    <a:lnTo>
                      <a:pt x="660" y="476"/>
                    </a:lnTo>
                    <a:lnTo>
                      <a:pt x="658" y="470"/>
                    </a:lnTo>
                    <a:lnTo>
                      <a:pt x="656" y="464"/>
                    </a:lnTo>
                    <a:lnTo>
                      <a:pt x="656" y="458"/>
                    </a:lnTo>
                    <a:lnTo>
                      <a:pt x="658" y="456"/>
                    </a:lnTo>
                    <a:lnTo>
                      <a:pt x="672" y="444"/>
                    </a:lnTo>
                    <a:lnTo>
                      <a:pt x="680" y="436"/>
                    </a:lnTo>
                    <a:lnTo>
                      <a:pt x="684" y="432"/>
                    </a:lnTo>
                    <a:lnTo>
                      <a:pt x="686" y="426"/>
                    </a:lnTo>
                    <a:lnTo>
                      <a:pt x="686" y="414"/>
                    </a:lnTo>
                    <a:lnTo>
                      <a:pt x="688" y="410"/>
                    </a:lnTo>
                    <a:lnTo>
                      <a:pt x="692" y="404"/>
                    </a:lnTo>
                    <a:lnTo>
                      <a:pt x="700" y="398"/>
                    </a:lnTo>
                    <a:lnTo>
                      <a:pt x="706" y="394"/>
                    </a:lnTo>
                    <a:lnTo>
                      <a:pt x="712" y="390"/>
                    </a:lnTo>
                    <a:lnTo>
                      <a:pt x="714" y="388"/>
                    </a:lnTo>
                    <a:lnTo>
                      <a:pt x="716" y="384"/>
                    </a:lnTo>
                    <a:lnTo>
                      <a:pt x="720" y="374"/>
                    </a:lnTo>
                    <a:lnTo>
                      <a:pt x="722" y="366"/>
                    </a:lnTo>
                    <a:lnTo>
                      <a:pt x="728" y="362"/>
                    </a:lnTo>
                    <a:lnTo>
                      <a:pt x="734" y="358"/>
                    </a:lnTo>
                    <a:lnTo>
                      <a:pt x="742" y="356"/>
                    </a:lnTo>
                    <a:lnTo>
                      <a:pt x="748" y="358"/>
                    </a:lnTo>
                    <a:lnTo>
                      <a:pt x="752" y="360"/>
                    </a:lnTo>
                    <a:lnTo>
                      <a:pt x="754" y="362"/>
                    </a:lnTo>
                    <a:lnTo>
                      <a:pt x="758" y="362"/>
                    </a:lnTo>
                    <a:lnTo>
                      <a:pt x="760" y="358"/>
                    </a:lnTo>
                    <a:lnTo>
                      <a:pt x="760" y="354"/>
                    </a:lnTo>
                    <a:lnTo>
                      <a:pt x="762" y="348"/>
                    </a:lnTo>
                    <a:lnTo>
                      <a:pt x="764" y="346"/>
                    </a:lnTo>
                    <a:lnTo>
                      <a:pt x="766" y="346"/>
                    </a:lnTo>
                    <a:lnTo>
                      <a:pt x="774" y="348"/>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33" name="Freeform 132">
                <a:extLst>
                  <a:ext uri="{FF2B5EF4-FFF2-40B4-BE49-F238E27FC236}">
                    <a16:creationId xmlns:a16="http://schemas.microsoft.com/office/drawing/2014/main" id="{EB9820C6-57AB-E548-A10B-1D99E3A4B17B}"/>
                  </a:ext>
                </a:extLst>
              </p:cNvPr>
              <p:cNvSpPr>
                <a:spLocks/>
              </p:cNvSpPr>
              <p:nvPr/>
            </p:nvSpPr>
            <p:spPr bwMode="auto">
              <a:xfrm>
                <a:off x="1181221" y="2838565"/>
                <a:ext cx="10" cy="22"/>
              </a:xfrm>
              <a:custGeom>
                <a:avLst/>
                <a:gdLst>
                  <a:gd name="T0" fmla="*/ 0 w 72"/>
                  <a:gd name="T1" fmla="*/ 0 h 156"/>
                  <a:gd name="T2" fmla="*/ 0 w 72"/>
                  <a:gd name="T3" fmla="*/ 0 h 156"/>
                  <a:gd name="T4" fmla="*/ 0 w 72"/>
                  <a:gd name="T5" fmla="*/ 0 h 156"/>
                  <a:gd name="T6" fmla="*/ 0 w 72"/>
                  <a:gd name="T7" fmla="*/ 0 h 156"/>
                  <a:gd name="T8" fmla="*/ 0 w 72"/>
                  <a:gd name="T9" fmla="*/ 0 h 156"/>
                  <a:gd name="T10" fmla="*/ 0 w 72"/>
                  <a:gd name="T11" fmla="*/ 0 h 156"/>
                  <a:gd name="T12" fmla="*/ 0 w 72"/>
                  <a:gd name="T13" fmla="*/ 0 h 156"/>
                  <a:gd name="T14" fmla="*/ 0 w 72"/>
                  <a:gd name="T15" fmla="*/ 0 h 156"/>
                  <a:gd name="T16" fmla="*/ 0 w 72"/>
                  <a:gd name="T17" fmla="*/ 0 h 156"/>
                  <a:gd name="T18" fmla="*/ 0 w 72"/>
                  <a:gd name="T19" fmla="*/ 0 h 156"/>
                  <a:gd name="T20" fmla="*/ 0 w 72"/>
                  <a:gd name="T21" fmla="*/ 0 h 156"/>
                  <a:gd name="T22" fmla="*/ 0 w 72"/>
                  <a:gd name="T23" fmla="*/ 0 h 156"/>
                  <a:gd name="T24" fmla="*/ 0 w 72"/>
                  <a:gd name="T25" fmla="*/ 0 h 156"/>
                  <a:gd name="T26" fmla="*/ 0 w 72"/>
                  <a:gd name="T27" fmla="*/ 0 h 156"/>
                  <a:gd name="T28" fmla="*/ 0 w 72"/>
                  <a:gd name="T29" fmla="*/ 0 h 156"/>
                  <a:gd name="T30" fmla="*/ 0 w 72"/>
                  <a:gd name="T31" fmla="*/ 0 h 156"/>
                  <a:gd name="T32" fmla="*/ 0 w 72"/>
                  <a:gd name="T33" fmla="*/ 0 h 156"/>
                  <a:gd name="T34" fmla="*/ 0 w 72"/>
                  <a:gd name="T35" fmla="*/ 0 h 156"/>
                  <a:gd name="T36" fmla="*/ 0 w 72"/>
                  <a:gd name="T37" fmla="*/ 0 h 156"/>
                  <a:gd name="T38" fmla="*/ 0 w 72"/>
                  <a:gd name="T39" fmla="*/ 0 h 156"/>
                  <a:gd name="T40" fmla="*/ 0 w 72"/>
                  <a:gd name="T41" fmla="*/ 0 h 156"/>
                  <a:gd name="T42" fmla="*/ 0 w 72"/>
                  <a:gd name="T43" fmla="*/ 0 h 156"/>
                  <a:gd name="T44" fmla="*/ 0 w 72"/>
                  <a:gd name="T45" fmla="*/ 0 h 156"/>
                  <a:gd name="T46" fmla="*/ 0 w 72"/>
                  <a:gd name="T47" fmla="*/ 0 h 156"/>
                  <a:gd name="T48" fmla="*/ 0 w 72"/>
                  <a:gd name="T49" fmla="*/ 0 h 156"/>
                  <a:gd name="T50" fmla="*/ 0 w 72"/>
                  <a:gd name="T51" fmla="*/ 0 h 156"/>
                  <a:gd name="T52" fmla="*/ 0 w 72"/>
                  <a:gd name="T53" fmla="*/ 0 h 156"/>
                  <a:gd name="T54" fmla="*/ 0 w 72"/>
                  <a:gd name="T55" fmla="*/ 0 h 156"/>
                  <a:gd name="T56" fmla="*/ 0 w 72"/>
                  <a:gd name="T57" fmla="*/ 0 h 156"/>
                  <a:gd name="T58" fmla="*/ 0 w 72"/>
                  <a:gd name="T59" fmla="*/ 0 h 156"/>
                  <a:gd name="T60" fmla="*/ 0 w 72"/>
                  <a:gd name="T61" fmla="*/ 0 h 156"/>
                  <a:gd name="T62" fmla="*/ 0 w 72"/>
                  <a:gd name="T63" fmla="*/ 0 h 156"/>
                  <a:gd name="T64" fmla="*/ 0 w 72"/>
                  <a:gd name="T65" fmla="*/ 0 h 156"/>
                  <a:gd name="T66" fmla="*/ 0 w 72"/>
                  <a:gd name="T67" fmla="*/ 0 h 156"/>
                  <a:gd name="T68" fmla="*/ 0 w 72"/>
                  <a:gd name="T69" fmla="*/ 0 h 156"/>
                  <a:gd name="T70" fmla="*/ 0 w 72"/>
                  <a:gd name="T71" fmla="*/ 0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
                  <a:gd name="T109" fmla="*/ 0 h 156"/>
                  <a:gd name="T110" fmla="*/ 72 w 72"/>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 h="156">
                    <a:moveTo>
                      <a:pt x="48" y="154"/>
                    </a:moveTo>
                    <a:lnTo>
                      <a:pt x="48" y="154"/>
                    </a:lnTo>
                    <a:lnTo>
                      <a:pt x="52" y="138"/>
                    </a:lnTo>
                    <a:lnTo>
                      <a:pt x="54" y="120"/>
                    </a:lnTo>
                    <a:lnTo>
                      <a:pt x="60" y="106"/>
                    </a:lnTo>
                    <a:lnTo>
                      <a:pt x="70" y="86"/>
                    </a:lnTo>
                    <a:lnTo>
                      <a:pt x="72" y="64"/>
                    </a:lnTo>
                    <a:lnTo>
                      <a:pt x="72" y="60"/>
                    </a:lnTo>
                    <a:lnTo>
                      <a:pt x="72" y="54"/>
                    </a:lnTo>
                    <a:lnTo>
                      <a:pt x="70" y="46"/>
                    </a:lnTo>
                    <a:lnTo>
                      <a:pt x="64" y="34"/>
                    </a:lnTo>
                    <a:lnTo>
                      <a:pt x="62" y="28"/>
                    </a:lnTo>
                    <a:lnTo>
                      <a:pt x="64" y="6"/>
                    </a:lnTo>
                    <a:lnTo>
                      <a:pt x="64" y="4"/>
                    </a:lnTo>
                    <a:lnTo>
                      <a:pt x="62" y="0"/>
                    </a:lnTo>
                    <a:lnTo>
                      <a:pt x="60" y="0"/>
                    </a:lnTo>
                    <a:lnTo>
                      <a:pt x="56" y="4"/>
                    </a:lnTo>
                    <a:lnTo>
                      <a:pt x="52" y="18"/>
                    </a:lnTo>
                    <a:lnTo>
                      <a:pt x="52" y="24"/>
                    </a:lnTo>
                    <a:lnTo>
                      <a:pt x="40" y="28"/>
                    </a:lnTo>
                    <a:lnTo>
                      <a:pt x="32" y="28"/>
                    </a:lnTo>
                    <a:lnTo>
                      <a:pt x="24" y="30"/>
                    </a:lnTo>
                    <a:lnTo>
                      <a:pt x="22" y="32"/>
                    </a:lnTo>
                    <a:lnTo>
                      <a:pt x="20" y="38"/>
                    </a:lnTo>
                    <a:lnTo>
                      <a:pt x="20" y="42"/>
                    </a:lnTo>
                    <a:lnTo>
                      <a:pt x="16" y="46"/>
                    </a:lnTo>
                    <a:lnTo>
                      <a:pt x="12" y="46"/>
                    </a:lnTo>
                    <a:lnTo>
                      <a:pt x="8" y="44"/>
                    </a:lnTo>
                    <a:lnTo>
                      <a:pt x="6" y="44"/>
                    </a:lnTo>
                    <a:lnTo>
                      <a:pt x="4" y="50"/>
                    </a:lnTo>
                    <a:lnTo>
                      <a:pt x="0" y="62"/>
                    </a:lnTo>
                    <a:lnTo>
                      <a:pt x="0" y="72"/>
                    </a:lnTo>
                    <a:lnTo>
                      <a:pt x="4" y="90"/>
                    </a:lnTo>
                    <a:lnTo>
                      <a:pt x="10" y="106"/>
                    </a:lnTo>
                    <a:lnTo>
                      <a:pt x="14" y="120"/>
                    </a:lnTo>
                    <a:lnTo>
                      <a:pt x="16" y="122"/>
                    </a:lnTo>
                    <a:lnTo>
                      <a:pt x="18" y="124"/>
                    </a:lnTo>
                    <a:lnTo>
                      <a:pt x="18" y="128"/>
                    </a:lnTo>
                    <a:lnTo>
                      <a:pt x="18" y="132"/>
                    </a:lnTo>
                    <a:lnTo>
                      <a:pt x="14" y="136"/>
                    </a:lnTo>
                    <a:lnTo>
                      <a:pt x="14" y="138"/>
                    </a:lnTo>
                    <a:lnTo>
                      <a:pt x="18" y="140"/>
                    </a:lnTo>
                    <a:lnTo>
                      <a:pt x="22" y="142"/>
                    </a:lnTo>
                    <a:lnTo>
                      <a:pt x="26" y="142"/>
                    </a:lnTo>
                    <a:lnTo>
                      <a:pt x="28" y="142"/>
                    </a:lnTo>
                    <a:lnTo>
                      <a:pt x="30" y="144"/>
                    </a:lnTo>
                    <a:lnTo>
                      <a:pt x="32" y="148"/>
                    </a:lnTo>
                    <a:lnTo>
                      <a:pt x="34" y="150"/>
                    </a:lnTo>
                    <a:lnTo>
                      <a:pt x="40" y="154"/>
                    </a:lnTo>
                    <a:lnTo>
                      <a:pt x="44" y="156"/>
                    </a:lnTo>
                    <a:lnTo>
                      <a:pt x="46" y="156"/>
                    </a:lnTo>
                    <a:lnTo>
                      <a:pt x="48" y="154"/>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grpSp>
          <p:nvGrpSpPr>
            <p:cNvPr id="8" name="Italy">
              <a:extLst>
                <a:ext uri="{FF2B5EF4-FFF2-40B4-BE49-F238E27FC236}">
                  <a16:creationId xmlns:a16="http://schemas.microsoft.com/office/drawing/2014/main" id="{CE8E0972-B5B7-EF45-B469-B52674658DC2}"/>
                </a:ext>
              </a:extLst>
            </p:cNvPr>
            <p:cNvGrpSpPr>
              <a:grpSpLocks/>
            </p:cNvGrpSpPr>
            <p:nvPr/>
          </p:nvGrpSpPr>
          <p:grpSpPr bwMode="auto">
            <a:xfrm>
              <a:off x="2152650" y="3390900"/>
              <a:ext cx="1190625" cy="1371600"/>
              <a:chOff x="2152650" y="3390900"/>
              <a:chExt cx="125" cy="144"/>
            </a:xfrm>
          </p:grpSpPr>
          <p:sp>
            <p:nvSpPr>
              <p:cNvPr id="129" name="Freeform 128">
                <a:extLst>
                  <a:ext uri="{FF2B5EF4-FFF2-40B4-BE49-F238E27FC236}">
                    <a16:creationId xmlns:a16="http://schemas.microsoft.com/office/drawing/2014/main" id="{C76D5E7C-8A5F-1A4A-9493-F7A22BFBE0BA}"/>
                  </a:ext>
                </a:extLst>
              </p:cNvPr>
              <p:cNvSpPr>
                <a:spLocks/>
              </p:cNvSpPr>
              <p:nvPr/>
            </p:nvSpPr>
            <p:spPr bwMode="auto">
              <a:xfrm>
                <a:off x="2152650" y="3390900"/>
                <a:ext cx="125" cy="126"/>
              </a:xfrm>
              <a:custGeom>
                <a:avLst/>
                <a:gdLst>
                  <a:gd name="T0" fmla="*/ 0 w 856"/>
                  <a:gd name="T1" fmla="*/ 0 h 866"/>
                  <a:gd name="T2" fmla="*/ 0 w 856"/>
                  <a:gd name="T3" fmla="*/ 0 h 866"/>
                  <a:gd name="T4" fmla="*/ 0 w 856"/>
                  <a:gd name="T5" fmla="*/ 0 h 866"/>
                  <a:gd name="T6" fmla="*/ 0 w 856"/>
                  <a:gd name="T7" fmla="*/ 0 h 866"/>
                  <a:gd name="T8" fmla="*/ 0 w 856"/>
                  <a:gd name="T9" fmla="*/ 0 h 866"/>
                  <a:gd name="T10" fmla="*/ 0 w 856"/>
                  <a:gd name="T11" fmla="*/ 0 h 866"/>
                  <a:gd name="T12" fmla="*/ 0 w 856"/>
                  <a:gd name="T13" fmla="*/ 0 h 866"/>
                  <a:gd name="T14" fmla="*/ 0 w 856"/>
                  <a:gd name="T15" fmla="*/ 0 h 866"/>
                  <a:gd name="T16" fmla="*/ 0 w 856"/>
                  <a:gd name="T17" fmla="*/ 0 h 866"/>
                  <a:gd name="T18" fmla="*/ 0 w 856"/>
                  <a:gd name="T19" fmla="*/ 0 h 866"/>
                  <a:gd name="T20" fmla="*/ 0 w 856"/>
                  <a:gd name="T21" fmla="*/ 0 h 866"/>
                  <a:gd name="T22" fmla="*/ 0 w 856"/>
                  <a:gd name="T23" fmla="*/ 0 h 866"/>
                  <a:gd name="T24" fmla="*/ 0 w 856"/>
                  <a:gd name="T25" fmla="*/ 0 h 866"/>
                  <a:gd name="T26" fmla="*/ 0 w 856"/>
                  <a:gd name="T27" fmla="*/ 0 h 866"/>
                  <a:gd name="T28" fmla="*/ 0 w 856"/>
                  <a:gd name="T29" fmla="*/ 0 h 866"/>
                  <a:gd name="T30" fmla="*/ 0 w 856"/>
                  <a:gd name="T31" fmla="*/ 0 h 866"/>
                  <a:gd name="T32" fmla="*/ 0 w 856"/>
                  <a:gd name="T33" fmla="*/ 0 h 866"/>
                  <a:gd name="T34" fmla="*/ 0 w 856"/>
                  <a:gd name="T35" fmla="*/ 0 h 866"/>
                  <a:gd name="T36" fmla="*/ 0 w 856"/>
                  <a:gd name="T37" fmla="*/ 0 h 866"/>
                  <a:gd name="T38" fmla="*/ 0 w 856"/>
                  <a:gd name="T39" fmla="*/ 0 h 866"/>
                  <a:gd name="T40" fmla="*/ 0 w 856"/>
                  <a:gd name="T41" fmla="*/ 0 h 866"/>
                  <a:gd name="T42" fmla="*/ 0 w 856"/>
                  <a:gd name="T43" fmla="*/ 0 h 866"/>
                  <a:gd name="T44" fmla="*/ 0 w 856"/>
                  <a:gd name="T45" fmla="*/ 0 h 866"/>
                  <a:gd name="T46" fmla="*/ 0 w 856"/>
                  <a:gd name="T47" fmla="*/ 0 h 866"/>
                  <a:gd name="T48" fmla="*/ 0 w 856"/>
                  <a:gd name="T49" fmla="*/ 0 h 866"/>
                  <a:gd name="T50" fmla="*/ 0 w 856"/>
                  <a:gd name="T51" fmla="*/ 0 h 866"/>
                  <a:gd name="T52" fmla="*/ 0 w 856"/>
                  <a:gd name="T53" fmla="*/ 0 h 866"/>
                  <a:gd name="T54" fmla="*/ 0 w 856"/>
                  <a:gd name="T55" fmla="*/ 0 h 866"/>
                  <a:gd name="T56" fmla="*/ 0 w 856"/>
                  <a:gd name="T57" fmla="*/ 0 h 866"/>
                  <a:gd name="T58" fmla="*/ 0 w 856"/>
                  <a:gd name="T59" fmla="*/ 0 h 866"/>
                  <a:gd name="T60" fmla="*/ 0 w 856"/>
                  <a:gd name="T61" fmla="*/ 0 h 866"/>
                  <a:gd name="T62" fmla="*/ 0 w 856"/>
                  <a:gd name="T63" fmla="*/ 0 h 866"/>
                  <a:gd name="T64" fmla="*/ 0 w 856"/>
                  <a:gd name="T65" fmla="*/ 0 h 866"/>
                  <a:gd name="T66" fmla="*/ 0 w 856"/>
                  <a:gd name="T67" fmla="*/ 0 h 866"/>
                  <a:gd name="T68" fmla="*/ 0 w 856"/>
                  <a:gd name="T69" fmla="*/ 0 h 866"/>
                  <a:gd name="T70" fmla="*/ 0 w 856"/>
                  <a:gd name="T71" fmla="*/ 0 h 866"/>
                  <a:gd name="T72" fmla="*/ 0 w 856"/>
                  <a:gd name="T73" fmla="*/ 0 h 866"/>
                  <a:gd name="T74" fmla="*/ 0 w 856"/>
                  <a:gd name="T75" fmla="*/ 0 h 866"/>
                  <a:gd name="T76" fmla="*/ 0 w 856"/>
                  <a:gd name="T77" fmla="*/ 0 h 866"/>
                  <a:gd name="T78" fmla="*/ 0 w 856"/>
                  <a:gd name="T79" fmla="*/ 0 h 866"/>
                  <a:gd name="T80" fmla="*/ 0 w 856"/>
                  <a:gd name="T81" fmla="*/ 0 h 866"/>
                  <a:gd name="T82" fmla="*/ 0 w 856"/>
                  <a:gd name="T83" fmla="*/ 0 h 866"/>
                  <a:gd name="T84" fmla="*/ 0 w 856"/>
                  <a:gd name="T85" fmla="*/ 0 h 866"/>
                  <a:gd name="T86" fmla="*/ 0 w 856"/>
                  <a:gd name="T87" fmla="*/ 0 h 866"/>
                  <a:gd name="T88" fmla="*/ 0 w 856"/>
                  <a:gd name="T89" fmla="*/ 0 h 866"/>
                  <a:gd name="T90" fmla="*/ 0 w 856"/>
                  <a:gd name="T91" fmla="*/ 0 h 866"/>
                  <a:gd name="T92" fmla="*/ 0 w 856"/>
                  <a:gd name="T93" fmla="*/ 0 h 866"/>
                  <a:gd name="T94" fmla="*/ 0 w 856"/>
                  <a:gd name="T95" fmla="*/ 0 h 866"/>
                  <a:gd name="T96" fmla="*/ 0 w 856"/>
                  <a:gd name="T97" fmla="*/ 0 h 866"/>
                  <a:gd name="T98" fmla="*/ 0 w 856"/>
                  <a:gd name="T99" fmla="*/ 0 h 866"/>
                  <a:gd name="T100" fmla="*/ 0 w 856"/>
                  <a:gd name="T101" fmla="*/ 0 h 866"/>
                  <a:gd name="T102" fmla="*/ 0 w 856"/>
                  <a:gd name="T103" fmla="*/ 0 h 866"/>
                  <a:gd name="T104" fmla="*/ 0 w 856"/>
                  <a:gd name="T105" fmla="*/ 0 h 866"/>
                  <a:gd name="T106" fmla="*/ 0 w 856"/>
                  <a:gd name="T107" fmla="*/ 0 h 866"/>
                  <a:gd name="T108" fmla="*/ 0 w 856"/>
                  <a:gd name="T109" fmla="*/ 0 h 866"/>
                  <a:gd name="T110" fmla="*/ 0 w 856"/>
                  <a:gd name="T111" fmla="*/ 0 h 866"/>
                  <a:gd name="T112" fmla="*/ 0 w 856"/>
                  <a:gd name="T113" fmla="*/ 0 h 866"/>
                  <a:gd name="T114" fmla="*/ 0 w 856"/>
                  <a:gd name="T115" fmla="*/ 0 h 866"/>
                  <a:gd name="T116" fmla="*/ 0 w 856"/>
                  <a:gd name="T117" fmla="*/ 0 h 8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6"/>
                  <a:gd name="T178" fmla="*/ 0 h 866"/>
                  <a:gd name="T179" fmla="*/ 856 w 856"/>
                  <a:gd name="T180" fmla="*/ 866 h 8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6" h="866">
                    <a:moveTo>
                      <a:pt x="470" y="52"/>
                    </a:moveTo>
                    <a:lnTo>
                      <a:pt x="466" y="60"/>
                    </a:lnTo>
                    <a:lnTo>
                      <a:pt x="462" y="60"/>
                    </a:lnTo>
                    <a:lnTo>
                      <a:pt x="458" y="60"/>
                    </a:lnTo>
                    <a:lnTo>
                      <a:pt x="454" y="64"/>
                    </a:lnTo>
                    <a:lnTo>
                      <a:pt x="450" y="68"/>
                    </a:lnTo>
                    <a:lnTo>
                      <a:pt x="450" y="70"/>
                    </a:lnTo>
                    <a:lnTo>
                      <a:pt x="452" y="72"/>
                    </a:lnTo>
                    <a:lnTo>
                      <a:pt x="454" y="74"/>
                    </a:lnTo>
                    <a:lnTo>
                      <a:pt x="462" y="78"/>
                    </a:lnTo>
                    <a:lnTo>
                      <a:pt x="466" y="80"/>
                    </a:lnTo>
                    <a:lnTo>
                      <a:pt x="464" y="86"/>
                    </a:lnTo>
                    <a:lnTo>
                      <a:pt x="464" y="96"/>
                    </a:lnTo>
                    <a:lnTo>
                      <a:pt x="466" y="108"/>
                    </a:lnTo>
                    <a:lnTo>
                      <a:pt x="458" y="114"/>
                    </a:lnTo>
                    <a:lnTo>
                      <a:pt x="450" y="126"/>
                    </a:lnTo>
                    <a:lnTo>
                      <a:pt x="450" y="130"/>
                    </a:lnTo>
                    <a:lnTo>
                      <a:pt x="446" y="134"/>
                    </a:lnTo>
                    <a:lnTo>
                      <a:pt x="440" y="136"/>
                    </a:lnTo>
                    <a:lnTo>
                      <a:pt x="432" y="138"/>
                    </a:lnTo>
                    <a:lnTo>
                      <a:pt x="426" y="140"/>
                    </a:lnTo>
                    <a:lnTo>
                      <a:pt x="422" y="140"/>
                    </a:lnTo>
                    <a:lnTo>
                      <a:pt x="420" y="142"/>
                    </a:lnTo>
                    <a:lnTo>
                      <a:pt x="414" y="144"/>
                    </a:lnTo>
                    <a:lnTo>
                      <a:pt x="410" y="148"/>
                    </a:lnTo>
                    <a:lnTo>
                      <a:pt x="404" y="154"/>
                    </a:lnTo>
                    <a:lnTo>
                      <a:pt x="398" y="154"/>
                    </a:lnTo>
                    <a:lnTo>
                      <a:pt x="392" y="154"/>
                    </a:lnTo>
                    <a:lnTo>
                      <a:pt x="388" y="158"/>
                    </a:lnTo>
                    <a:lnTo>
                      <a:pt x="382" y="166"/>
                    </a:lnTo>
                    <a:lnTo>
                      <a:pt x="380" y="176"/>
                    </a:lnTo>
                    <a:lnTo>
                      <a:pt x="382" y="178"/>
                    </a:lnTo>
                    <a:lnTo>
                      <a:pt x="382" y="182"/>
                    </a:lnTo>
                    <a:lnTo>
                      <a:pt x="388" y="188"/>
                    </a:lnTo>
                    <a:lnTo>
                      <a:pt x="392" y="198"/>
                    </a:lnTo>
                    <a:lnTo>
                      <a:pt x="394" y="202"/>
                    </a:lnTo>
                    <a:lnTo>
                      <a:pt x="398" y="210"/>
                    </a:lnTo>
                    <a:lnTo>
                      <a:pt x="398" y="214"/>
                    </a:lnTo>
                    <a:lnTo>
                      <a:pt x="396" y="214"/>
                    </a:lnTo>
                    <a:lnTo>
                      <a:pt x="394" y="216"/>
                    </a:lnTo>
                    <a:lnTo>
                      <a:pt x="384" y="216"/>
                    </a:lnTo>
                    <a:lnTo>
                      <a:pt x="378" y="220"/>
                    </a:lnTo>
                    <a:lnTo>
                      <a:pt x="376" y="222"/>
                    </a:lnTo>
                    <a:lnTo>
                      <a:pt x="374" y="226"/>
                    </a:lnTo>
                    <a:lnTo>
                      <a:pt x="376" y="232"/>
                    </a:lnTo>
                    <a:lnTo>
                      <a:pt x="380" y="238"/>
                    </a:lnTo>
                    <a:lnTo>
                      <a:pt x="384" y="246"/>
                    </a:lnTo>
                    <a:lnTo>
                      <a:pt x="388" y="256"/>
                    </a:lnTo>
                    <a:lnTo>
                      <a:pt x="394" y="268"/>
                    </a:lnTo>
                    <a:lnTo>
                      <a:pt x="400" y="280"/>
                    </a:lnTo>
                    <a:lnTo>
                      <a:pt x="404" y="286"/>
                    </a:lnTo>
                    <a:lnTo>
                      <a:pt x="410" y="288"/>
                    </a:lnTo>
                    <a:lnTo>
                      <a:pt x="420" y="290"/>
                    </a:lnTo>
                    <a:lnTo>
                      <a:pt x="428" y="294"/>
                    </a:lnTo>
                    <a:lnTo>
                      <a:pt x="434" y="298"/>
                    </a:lnTo>
                    <a:lnTo>
                      <a:pt x="440" y="302"/>
                    </a:lnTo>
                    <a:lnTo>
                      <a:pt x="452" y="314"/>
                    </a:lnTo>
                    <a:lnTo>
                      <a:pt x="462" y="322"/>
                    </a:lnTo>
                    <a:lnTo>
                      <a:pt x="464" y="324"/>
                    </a:lnTo>
                    <a:lnTo>
                      <a:pt x="464" y="328"/>
                    </a:lnTo>
                    <a:lnTo>
                      <a:pt x="468" y="332"/>
                    </a:lnTo>
                    <a:lnTo>
                      <a:pt x="476" y="338"/>
                    </a:lnTo>
                    <a:lnTo>
                      <a:pt x="486" y="348"/>
                    </a:lnTo>
                    <a:lnTo>
                      <a:pt x="488" y="352"/>
                    </a:lnTo>
                    <a:lnTo>
                      <a:pt x="490" y="358"/>
                    </a:lnTo>
                    <a:lnTo>
                      <a:pt x="494" y="372"/>
                    </a:lnTo>
                    <a:lnTo>
                      <a:pt x="498" y="388"/>
                    </a:lnTo>
                    <a:lnTo>
                      <a:pt x="506" y="402"/>
                    </a:lnTo>
                    <a:lnTo>
                      <a:pt x="512" y="410"/>
                    </a:lnTo>
                    <a:lnTo>
                      <a:pt x="520" y="422"/>
                    </a:lnTo>
                    <a:lnTo>
                      <a:pt x="534" y="438"/>
                    </a:lnTo>
                    <a:lnTo>
                      <a:pt x="544" y="448"/>
                    </a:lnTo>
                    <a:lnTo>
                      <a:pt x="554" y="456"/>
                    </a:lnTo>
                    <a:lnTo>
                      <a:pt x="566" y="464"/>
                    </a:lnTo>
                    <a:lnTo>
                      <a:pt x="578" y="470"/>
                    </a:lnTo>
                    <a:lnTo>
                      <a:pt x="598" y="476"/>
                    </a:lnTo>
                    <a:lnTo>
                      <a:pt x="612" y="480"/>
                    </a:lnTo>
                    <a:lnTo>
                      <a:pt x="626" y="480"/>
                    </a:lnTo>
                    <a:lnTo>
                      <a:pt x="644" y="474"/>
                    </a:lnTo>
                    <a:lnTo>
                      <a:pt x="660" y="470"/>
                    </a:lnTo>
                    <a:lnTo>
                      <a:pt x="670" y="470"/>
                    </a:lnTo>
                    <a:lnTo>
                      <a:pt x="672" y="472"/>
                    </a:lnTo>
                    <a:lnTo>
                      <a:pt x="672" y="474"/>
                    </a:lnTo>
                    <a:lnTo>
                      <a:pt x="672" y="482"/>
                    </a:lnTo>
                    <a:lnTo>
                      <a:pt x="672" y="488"/>
                    </a:lnTo>
                    <a:lnTo>
                      <a:pt x="670" y="490"/>
                    </a:lnTo>
                    <a:lnTo>
                      <a:pt x="666" y="492"/>
                    </a:lnTo>
                    <a:lnTo>
                      <a:pt x="664" y="500"/>
                    </a:lnTo>
                    <a:lnTo>
                      <a:pt x="660" y="510"/>
                    </a:lnTo>
                    <a:lnTo>
                      <a:pt x="660" y="518"/>
                    </a:lnTo>
                    <a:lnTo>
                      <a:pt x="662" y="522"/>
                    </a:lnTo>
                    <a:lnTo>
                      <a:pt x="668" y="524"/>
                    </a:lnTo>
                    <a:lnTo>
                      <a:pt x="676" y="524"/>
                    </a:lnTo>
                    <a:lnTo>
                      <a:pt x="682" y="526"/>
                    </a:lnTo>
                    <a:lnTo>
                      <a:pt x="690" y="530"/>
                    </a:lnTo>
                    <a:lnTo>
                      <a:pt x="708" y="538"/>
                    </a:lnTo>
                    <a:lnTo>
                      <a:pt x="728" y="538"/>
                    </a:lnTo>
                    <a:lnTo>
                      <a:pt x="746" y="548"/>
                    </a:lnTo>
                    <a:lnTo>
                      <a:pt x="772" y="560"/>
                    </a:lnTo>
                    <a:lnTo>
                      <a:pt x="790" y="572"/>
                    </a:lnTo>
                    <a:lnTo>
                      <a:pt x="796" y="572"/>
                    </a:lnTo>
                    <a:lnTo>
                      <a:pt x="804" y="574"/>
                    </a:lnTo>
                    <a:lnTo>
                      <a:pt x="812" y="576"/>
                    </a:lnTo>
                    <a:lnTo>
                      <a:pt x="818" y="582"/>
                    </a:lnTo>
                    <a:lnTo>
                      <a:pt x="824" y="590"/>
                    </a:lnTo>
                    <a:lnTo>
                      <a:pt x="828" y="594"/>
                    </a:lnTo>
                    <a:lnTo>
                      <a:pt x="830" y="606"/>
                    </a:lnTo>
                    <a:lnTo>
                      <a:pt x="842" y="612"/>
                    </a:lnTo>
                    <a:lnTo>
                      <a:pt x="854" y="612"/>
                    </a:lnTo>
                    <a:lnTo>
                      <a:pt x="854" y="628"/>
                    </a:lnTo>
                    <a:lnTo>
                      <a:pt x="856" y="638"/>
                    </a:lnTo>
                    <a:lnTo>
                      <a:pt x="854" y="648"/>
                    </a:lnTo>
                    <a:lnTo>
                      <a:pt x="852" y="658"/>
                    </a:lnTo>
                    <a:lnTo>
                      <a:pt x="852" y="662"/>
                    </a:lnTo>
                    <a:lnTo>
                      <a:pt x="836" y="664"/>
                    </a:lnTo>
                    <a:lnTo>
                      <a:pt x="824" y="656"/>
                    </a:lnTo>
                    <a:lnTo>
                      <a:pt x="818" y="654"/>
                    </a:lnTo>
                    <a:lnTo>
                      <a:pt x="814" y="650"/>
                    </a:lnTo>
                    <a:lnTo>
                      <a:pt x="814" y="646"/>
                    </a:lnTo>
                    <a:lnTo>
                      <a:pt x="814" y="644"/>
                    </a:lnTo>
                    <a:lnTo>
                      <a:pt x="816" y="628"/>
                    </a:lnTo>
                    <a:lnTo>
                      <a:pt x="814" y="626"/>
                    </a:lnTo>
                    <a:lnTo>
                      <a:pt x="808" y="624"/>
                    </a:lnTo>
                    <a:lnTo>
                      <a:pt x="798" y="624"/>
                    </a:lnTo>
                    <a:lnTo>
                      <a:pt x="778" y="624"/>
                    </a:lnTo>
                    <a:lnTo>
                      <a:pt x="768" y="624"/>
                    </a:lnTo>
                    <a:lnTo>
                      <a:pt x="756" y="616"/>
                    </a:lnTo>
                    <a:lnTo>
                      <a:pt x="750" y="610"/>
                    </a:lnTo>
                    <a:lnTo>
                      <a:pt x="750" y="612"/>
                    </a:lnTo>
                    <a:lnTo>
                      <a:pt x="748" y="614"/>
                    </a:lnTo>
                    <a:lnTo>
                      <a:pt x="744" y="616"/>
                    </a:lnTo>
                    <a:lnTo>
                      <a:pt x="740" y="618"/>
                    </a:lnTo>
                    <a:lnTo>
                      <a:pt x="738" y="624"/>
                    </a:lnTo>
                    <a:lnTo>
                      <a:pt x="736" y="628"/>
                    </a:lnTo>
                    <a:lnTo>
                      <a:pt x="724" y="634"/>
                    </a:lnTo>
                    <a:lnTo>
                      <a:pt x="720" y="650"/>
                    </a:lnTo>
                    <a:lnTo>
                      <a:pt x="720" y="658"/>
                    </a:lnTo>
                    <a:lnTo>
                      <a:pt x="720" y="672"/>
                    </a:lnTo>
                    <a:lnTo>
                      <a:pt x="716" y="674"/>
                    </a:lnTo>
                    <a:lnTo>
                      <a:pt x="716" y="676"/>
                    </a:lnTo>
                    <a:lnTo>
                      <a:pt x="716" y="680"/>
                    </a:lnTo>
                    <a:lnTo>
                      <a:pt x="718" y="686"/>
                    </a:lnTo>
                    <a:lnTo>
                      <a:pt x="720" y="688"/>
                    </a:lnTo>
                    <a:lnTo>
                      <a:pt x="724" y="688"/>
                    </a:lnTo>
                    <a:lnTo>
                      <a:pt x="730" y="692"/>
                    </a:lnTo>
                    <a:lnTo>
                      <a:pt x="732" y="692"/>
                    </a:lnTo>
                    <a:lnTo>
                      <a:pt x="738" y="694"/>
                    </a:lnTo>
                    <a:lnTo>
                      <a:pt x="744" y="694"/>
                    </a:lnTo>
                    <a:lnTo>
                      <a:pt x="746" y="694"/>
                    </a:lnTo>
                    <a:lnTo>
                      <a:pt x="748" y="696"/>
                    </a:lnTo>
                    <a:lnTo>
                      <a:pt x="750" y="700"/>
                    </a:lnTo>
                    <a:lnTo>
                      <a:pt x="752" y="702"/>
                    </a:lnTo>
                    <a:lnTo>
                      <a:pt x="756" y="702"/>
                    </a:lnTo>
                    <a:lnTo>
                      <a:pt x="764" y="706"/>
                    </a:lnTo>
                    <a:lnTo>
                      <a:pt x="768" y="720"/>
                    </a:lnTo>
                    <a:lnTo>
                      <a:pt x="770" y="726"/>
                    </a:lnTo>
                    <a:lnTo>
                      <a:pt x="770" y="732"/>
                    </a:lnTo>
                    <a:lnTo>
                      <a:pt x="768" y="736"/>
                    </a:lnTo>
                    <a:lnTo>
                      <a:pt x="762" y="740"/>
                    </a:lnTo>
                    <a:lnTo>
                      <a:pt x="760" y="746"/>
                    </a:lnTo>
                    <a:lnTo>
                      <a:pt x="762" y="756"/>
                    </a:lnTo>
                    <a:lnTo>
                      <a:pt x="764" y="762"/>
                    </a:lnTo>
                    <a:lnTo>
                      <a:pt x="750" y="764"/>
                    </a:lnTo>
                    <a:lnTo>
                      <a:pt x="738" y="766"/>
                    </a:lnTo>
                    <a:lnTo>
                      <a:pt x="734" y="772"/>
                    </a:lnTo>
                    <a:lnTo>
                      <a:pt x="730" y="778"/>
                    </a:lnTo>
                    <a:lnTo>
                      <a:pt x="728" y="782"/>
                    </a:lnTo>
                    <a:lnTo>
                      <a:pt x="728" y="802"/>
                    </a:lnTo>
                    <a:lnTo>
                      <a:pt x="730" y="802"/>
                    </a:lnTo>
                    <a:lnTo>
                      <a:pt x="732" y="804"/>
                    </a:lnTo>
                    <a:lnTo>
                      <a:pt x="732" y="808"/>
                    </a:lnTo>
                    <a:lnTo>
                      <a:pt x="724" y="814"/>
                    </a:lnTo>
                    <a:lnTo>
                      <a:pt x="710" y="826"/>
                    </a:lnTo>
                    <a:lnTo>
                      <a:pt x="706" y="834"/>
                    </a:lnTo>
                    <a:lnTo>
                      <a:pt x="702" y="846"/>
                    </a:lnTo>
                    <a:lnTo>
                      <a:pt x="700" y="852"/>
                    </a:lnTo>
                    <a:lnTo>
                      <a:pt x="698" y="866"/>
                    </a:lnTo>
                    <a:lnTo>
                      <a:pt x="682" y="866"/>
                    </a:lnTo>
                    <a:lnTo>
                      <a:pt x="668" y="866"/>
                    </a:lnTo>
                    <a:lnTo>
                      <a:pt x="666" y="864"/>
                    </a:lnTo>
                    <a:lnTo>
                      <a:pt x="664" y="862"/>
                    </a:lnTo>
                    <a:lnTo>
                      <a:pt x="662" y="860"/>
                    </a:lnTo>
                    <a:lnTo>
                      <a:pt x="662" y="854"/>
                    </a:lnTo>
                    <a:lnTo>
                      <a:pt x="660" y="850"/>
                    </a:lnTo>
                    <a:lnTo>
                      <a:pt x="662" y="846"/>
                    </a:lnTo>
                    <a:lnTo>
                      <a:pt x="664" y="840"/>
                    </a:lnTo>
                    <a:lnTo>
                      <a:pt x="668" y="832"/>
                    </a:lnTo>
                    <a:lnTo>
                      <a:pt x="670" y="826"/>
                    </a:lnTo>
                    <a:lnTo>
                      <a:pt x="670" y="810"/>
                    </a:lnTo>
                    <a:lnTo>
                      <a:pt x="670" y="800"/>
                    </a:lnTo>
                    <a:lnTo>
                      <a:pt x="670" y="794"/>
                    </a:lnTo>
                    <a:lnTo>
                      <a:pt x="670" y="786"/>
                    </a:lnTo>
                    <a:lnTo>
                      <a:pt x="676" y="784"/>
                    </a:lnTo>
                    <a:lnTo>
                      <a:pt x="690" y="780"/>
                    </a:lnTo>
                    <a:lnTo>
                      <a:pt x="694" y="770"/>
                    </a:lnTo>
                    <a:lnTo>
                      <a:pt x="694" y="760"/>
                    </a:lnTo>
                    <a:lnTo>
                      <a:pt x="684" y="742"/>
                    </a:lnTo>
                    <a:lnTo>
                      <a:pt x="676" y="736"/>
                    </a:lnTo>
                    <a:lnTo>
                      <a:pt x="674" y="726"/>
                    </a:lnTo>
                    <a:lnTo>
                      <a:pt x="672" y="716"/>
                    </a:lnTo>
                    <a:lnTo>
                      <a:pt x="662" y="702"/>
                    </a:lnTo>
                    <a:lnTo>
                      <a:pt x="656" y="694"/>
                    </a:lnTo>
                    <a:lnTo>
                      <a:pt x="656" y="686"/>
                    </a:lnTo>
                    <a:lnTo>
                      <a:pt x="654" y="676"/>
                    </a:lnTo>
                    <a:lnTo>
                      <a:pt x="652" y="666"/>
                    </a:lnTo>
                    <a:lnTo>
                      <a:pt x="644" y="660"/>
                    </a:lnTo>
                    <a:lnTo>
                      <a:pt x="630" y="662"/>
                    </a:lnTo>
                    <a:lnTo>
                      <a:pt x="626" y="664"/>
                    </a:lnTo>
                    <a:lnTo>
                      <a:pt x="614" y="662"/>
                    </a:lnTo>
                    <a:lnTo>
                      <a:pt x="600" y="658"/>
                    </a:lnTo>
                    <a:lnTo>
                      <a:pt x="594" y="656"/>
                    </a:lnTo>
                    <a:lnTo>
                      <a:pt x="586" y="648"/>
                    </a:lnTo>
                    <a:lnTo>
                      <a:pt x="586" y="638"/>
                    </a:lnTo>
                    <a:lnTo>
                      <a:pt x="588" y="626"/>
                    </a:lnTo>
                    <a:lnTo>
                      <a:pt x="582" y="616"/>
                    </a:lnTo>
                    <a:lnTo>
                      <a:pt x="574" y="608"/>
                    </a:lnTo>
                    <a:lnTo>
                      <a:pt x="572" y="608"/>
                    </a:lnTo>
                    <a:lnTo>
                      <a:pt x="566" y="608"/>
                    </a:lnTo>
                    <a:lnTo>
                      <a:pt x="556" y="610"/>
                    </a:lnTo>
                    <a:lnTo>
                      <a:pt x="550" y="612"/>
                    </a:lnTo>
                    <a:lnTo>
                      <a:pt x="548" y="612"/>
                    </a:lnTo>
                    <a:lnTo>
                      <a:pt x="548" y="610"/>
                    </a:lnTo>
                    <a:lnTo>
                      <a:pt x="548" y="608"/>
                    </a:lnTo>
                    <a:lnTo>
                      <a:pt x="548" y="604"/>
                    </a:lnTo>
                    <a:lnTo>
                      <a:pt x="544" y="602"/>
                    </a:lnTo>
                    <a:lnTo>
                      <a:pt x="542" y="602"/>
                    </a:lnTo>
                    <a:lnTo>
                      <a:pt x="538" y="602"/>
                    </a:lnTo>
                    <a:lnTo>
                      <a:pt x="532" y="596"/>
                    </a:lnTo>
                    <a:lnTo>
                      <a:pt x="528" y="596"/>
                    </a:lnTo>
                    <a:lnTo>
                      <a:pt x="520" y="596"/>
                    </a:lnTo>
                    <a:lnTo>
                      <a:pt x="514" y="594"/>
                    </a:lnTo>
                    <a:lnTo>
                      <a:pt x="510" y="586"/>
                    </a:lnTo>
                    <a:lnTo>
                      <a:pt x="510" y="578"/>
                    </a:lnTo>
                    <a:lnTo>
                      <a:pt x="506" y="572"/>
                    </a:lnTo>
                    <a:lnTo>
                      <a:pt x="506" y="566"/>
                    </a:lnTo>
                    <a:lnTo>
                      <a:pt x="498" y="558"/>
                    </a:lnTo>
                    <a:lnTo>
                      <a:pt x="494" y="556"/>
                    </a:lnTo>
                    <a:lnTo>
                      <a:pt x="486" y="552"/>
                    </a:lnTo>
                    <a:lnTo>
                      <a:pt x="472" y="552"/>
                    </a:lnTo>
                    <a:lnTo>
                      <a:pt x="452" y="552"/>
                    </a:lnTo>
                    <a:lnTo>
                      <a:pt x="436" y="552"/>
                    </a:lnTo>
                    <a:lnTo>
                      <a:pt x="426" y="552"/>
                    </a:lnTo>
                    <a:lnTo>
                      <a:pt x="422" y="550"/>
                    </a:lnTo>
                    <a:lnTo>
                      <a:pt x="418" y="546"/>
                    </a:lnTo>
                    <a:lnTo>
                      <a:pt x="412" y="542"/>
                    </a:lnTo>
                    <a:lnTo>
                      <a:pt x="408" y="534"/>
                    </a:lnTo>
                    <a:lnTo>
                      <a:pt x="406" y="526"/>
                    </a:lnTo>
                    <a:lnTo>
                      <a:pt x="402" y="522"/>
                    </a:lnTo>
                    <a:lnTo>
                      <a:pt x="398" y="516"/>
                    </a:lnTo>
                    <a:lnTo>
                      <a:pt x="394" y="512"/>
                    </a:lnTo>
                    <a:lnTo>
                      <a:pt x="380" y="506"/>
                    </a:lnTo>
                    <a:lnTo>
                      <a:pt x="372" y="502"/>
                    </a:lnTo>
                    <a:lnTo>
                      <a:pt x="370" y="494"/>
                    </a:lnTo>
                    <a:lnTo>
                      <a:pt x="364" y="482"/>
                    </a:lnTo>
                    <a:lnTo>
                      <a:pt x="350" y="474"/>
                    </a:lnTo>
                    <a:lnTo>
                      <a:pt x="336" y="466"/>
                    </a:lnTo>
                    <a:lnTo>
                      <a:pt x="328" y="456"/>
                    </a:lnTo>
                    <a:lnTo>
                      <a:pt x="330" y="456"/>
                    </a:lnTo>
                    <a:lnTo>
                      <a:pt x="328" y="454"/>
                    </a:lnTo>
                    <a:lnTo>
                      <a:pt x="324" y="452"/>
                    </a:lnTo>
                    <a:lnTo>
                      <a:pt x="312" y="448"/>
                    </a:lnTo>
                    <a:lnTo>
                      <a:pt x="306" y="446"/>
                    </a:lnTo>
                    <a:lnTo>
                      <a:pt x="302" y="446"/>
                    </a:lnTo>
                    <a:lnTo>
                      <a:pt x="298" y="444"/>
                    </a:lnTo>
                    <a:lnTo>
                      <a:pt x="298" y="440"/>
                    </a:lnTo>
                    <a:lnTo>
                      <a:pt x="298" y="426"/>
                    </a:lnTo>
                    <a:lnTo>
                      <a:pt x="296" y="422"/>
                    </a:lnTo>
                    <a:lnTo>
                      <a:pt x="294" y="418"/>
                    </a:lnTo>
                    <a:lnTo>
                      <a:pt x="290" y="414"/>
                    </a:lnTo>
                    <a:lnTo>
                      <a:pt x="288" y="410"/>
                    </a:lnTo>
                    <a:lnTo>
                      <a:pt x="280" y="404"/>
                    </a:lnTo>
                    <a:lnTo>
                      <a:pt x="274" y="402"/>
                    </a:lnTo>
                    <a:lnTo>
                      <a:pt x="270" y="402"/>
                    </a:lnTo>
                    <a:lnTo>
                      <a:pt x="266" y="404"/>
                    </a:lnTo>
                    <a:lnTo>
                      <a:pt x="262" y="402"/>
                    </a:lnTo>
                    <a:lnTo>
                      <a:pt x="258" y="398"/>
                    </a:lnTo>
                    <a:lnTo>
                      <a:pt x="256" y="392"/>
                    </a:lnTo>
                    <a:lnTo>
                      <a:pt x="256" y="382"/>
                    </a:lnTo>
                    <a:lnTo>
                      <a:pt x="254" y="378"/>
                    </a:lnTo>
                    <a:lnTo>
                      <a:pt x="252" y="370"/>
                    </a:lnTo>
                    <a:lnTo>
                      <a:pt x="254" y="360"/>
                    </a:lnTo>
                    <a:lnTo>
                      <a:pt x="256" y="356"/>
                    </a:lnTo>
                    <a:lnTo>
                      <a:pt x="254" y="350"/>
                    </a:lnTo>
                    <a:lnTo>
                      <a:pt x="252" y="344"/>
                    </a:lnTo>
                    <a:lnTo>
                      <a:pt x="250" y="342"/>
                    </a:lnTo>
                    <a:lnTo>
                      <a:pt x="244" y="338"/>
                    </a:lnTo>
                    <a:lnTo>
                      <a:pt x="240" y="336"/>
                    </a:lnTo>
                    <a:lnTo>
                      <a:pt x="238" y="334"/>
                    </a:lnTo>
                    <a:lnTo>
                      <a:pt x="236" y="330"/>
                    </a:lnTo>
                    <a:lnTo>
                      <a:pt x="236" y="322"/>
                    </a:lnTo>
                    <a:lnTo>
                      <a:pt x="234" y="314"/>
                    </a:lnTo>
                    <a:lnTo>
                      <a:pt x="232" y="306"/>
                    </a:lnTo>
                    <a:lnTo>
                      <a:pt x="230" y="300"/>
                    </a:lnTo>
                    <a:lnTo>
                      <a:pt x="226" y="294"/>
                    </a:lnTo>
                    <a:lnTo>
                      <a:pt x="218" y="288"/>
                    </a:lnTo>
                    <a:lnTo>
                      <a:pt x="206" y="286"/>
                    </a:lnTo>
                    <a:lnTo>
                      <a:pt x="194" y="282"/>
                    </a:lnTo>
                    <a:lnTo>
                      <a:pt x="184" y="274"/>
                    </a:lnTo>
                    <a:lnTo>
                      <a:pt x="170" y="266"/>
                    </a:lnTo>
                    <a:lnTo>
                      <a:pt x="156" y="258"/>
                    </a:lnTo>
                    <a:lnTo>
                      <a:pt x="138" y="254"/>
                    </a:lnTo>
                    <a:lnTo>
                      <a:pt x="134" y="256"/>
                    </a:lnTo>
                    <a:lnTo>
                      <a:pt x="126" y="260"/>
                    </a:lnTo>
                    <a:lnTo>
                      <a:pt x="116" y="270"/>
                    </a:lnTo>
                    <a:lnTo>
                      <a:pt x="110" y="278"/>
                    </a:lnTo>
                    <a:lnTo>
                      <a:pt x="106" y="288"/>
                    </a:lnTo>
                    <a:lnTo>
                      <a:pt x="104" y="292"/>
                    </a:lnTo>
                    <a:lnTo>
                      <a:pt x="102" y="296"/>
                    </a:lnTo>
                    <a:lnTo>
                      <a:pt x="102" y="302"/>
                    </a:lnTo>
                    <a:lnTo>
                      <a:pt x="100" y="304"/>
                    </a:lnTo>
                    <a:lnTo>
                      <a:pt x="96" y="306"/>
                    </a:lnTo>
                    <a:lnTo>
                      <a:pt x="88" y="306"/>
                    </a:lnTo>
                    <a:lnTo>
                      <a:pt x="84" y="308"/>
                    </a:lnTo>
                    <a:lnTo>
                      <a:pt x="78" y="306"/>
                    </a:lnTo>
                    <a:lnTo>
                      <a:pt x="76" y="304"/>
                    </a:lnTo>
                    <a:lnTo>
                      <a:pt x="74" y="302"/>
                    </a:lnTo>
                    <a:lnTo>
                      <a:pt x="74" y="298"/>
                    </a:lnTo>
                    <a:lnTo>
                      <a:pt x="64" y="280"/>
                    </a:lnTo>
                    <a:lnTo>
                      <a:pt x="60" y="276"/>
                    </a:lnTo>
                    <a:lnTo>
                      <a:pt x="54" y="274"/>
                    </a:lnTo>
                    <a:lnTo>
                      <a:pt x="50" y="272"/>
                    </a:lnTo>
                    <a:lnTo>
                      <a:pt x="30" y="272"/>
                    </a:lnTo>
                    <a:lnTo>
                      <a:pt x="20" y="272"/>
                    </a:lnTo>
                    <a:lnTo>
                      <a:pt x="16" y="270"/>
                    </a:lnTo>
                    <a:lnTo>
                      <a:pt x="14" y="264"/>
                    </a:lnTo>
                    <a:lnTo>
                      <a:pt x="8" y="254"/>
                    </a:lnTo>
                    <a:lnTo>
                      <a:pt x="8" y="250"/>
                    </a:lnTo>
                    <a:lnTo>
                      <a:pt x="10" y="244"/>
                    </a:lnTo>
                    <a:lnTo>
                      <a:pt x="12" y="240"/>
                    </a:lnTo>
                    <a:lnTo>
                      <a:pt x="14" y="236"/>
                    </a:lnTo>
                    <a:lnTo>
                      <a:pt x="14" y="234"/>
                    </a:lnTo>
                    <a:lnTo>
                      <a:pt x="12" y="228"/>
                    </a:lnTo>
                    <a:lnTo>
                      <a:pt x="4" y="216"/>
                    </a:lnTo>
                    <a:lnTo>
                      <a:pt x="0" y="212"/>
                    </a:lnTo>
                    <a:lnTo>
                      <a:pt x="0" y="198"/>
                    </a:lnTo>
                    <a:lnTo>
                      <a:pt x="0" y="190"/>
                    </a:lnTo>
                    <a:lnTo>
                      <a:pt x="0" y="186"/>
                    </a:lnTo>
                    <a:lnTo>
                      <a:pt x="2" y="184"/>
                    </a:lnTo>
                    <a:lnTo>
                      <a:pt x="12" y="180"/>
                    </a:lnTo>
                    <a:lnTo>
                      <a:pt x="20" y="174"/>
                    </a:lnTo>
                    <a:lnTo>
                      <a:pt x="26" y="170"/>
                    </a:lnTo>
                    <a:lnTo>
                      <a:pt x="26" y="166"/>
                    </a:lnTo>
                    <a:lnTo>
                      <a:pt x="28" y="158"/>
                    </a:lnTo>
                    <a:lnTo>
                      <a:pt x="26" y="148"/>
                    </a:lnTo>
                    <a:lnTo>
                      <a:pt x="22" y="136"/>
                    </a:lnTo>
                    <a:lnTo>
                      <a:pt x="16" y="126"/>
                    </a:lnTo>
                    <a:lnTo>
                      <a:pt x="14" y="122"/>
                    </a:lnTo>
                    <a:lnTo>
                      <a:pt x="16" y="120"/>
                    </a:lnTo>
                    <a:lnTo>
                      <a:pt x="20" y="116"/>
                    </a:lnTo>
                    <a:lnTo>
                      <a:pt x="24" y="112"/>
                    </a:lnTo>
                    <a:lnTo>
                      <a:pt x="30" y="110"/>
                    </a:lnTo>
                    <a:lnTo>
                      <a:pt x="34" y="110"/>
                    </a:lnTo>
                    <a:lnTo>
                      <a:pt x="46" y="112"/>
                    </a:lnTo>
                    <a:lnTo>
                      <a:pt x="54" y="110"/>
                    </a:lnTo>
                    <a:lnTo>
                      <a:pt x="68" y="108"/>
                    </a:lnTo>
                    <a:lnTo>
                      <a:pt x="74" y="108"/>
                    </a:lnTo>
                    <a:lnTo>
                      <a:pt x="78" y="110"/>
                    </a:lnTo>
                    <a:lnTo>
                      <a:pt x="82" y="110"/>
                    </a:lnTo>
                    <a:lnTo>
                      <a:pt x="86" y="108"/>
                    </a:lnTo>
                    <a:lnTo>
                      <a:pt x="92" y="98"/>
                    </a:lnTo>
                    <a:lnTo>
                      <a:pt x="94" y="92"/>
                    </a:lnTo>
                    <a:lnTo>
                      <a:pt x="94" y="84"/>
                    </a:lnTo>
                    <a:lnTo>
                      <a:pt x="94" y="74"/>
                    </a:lnTo>
                    <a:lnTo>
                      <a:pt x="98" y="62"/>
                    </a:lnTo>
                    <a:lnTo>
                      <a:pt x="100" y="60"/>
                    </a:lnTo>
                    <a:lnTo>
                      <a:pt x="102" y="60"/>
                    </a:lnTo>
                    <a:lnTo>
                      <a:pt x="106" y="60"/>
                    </a:lnTo>
                    <a:lnTo>
                      <a:pt x="108" y="60"/>
                    </a:lnTo>
                    <a:lnTo>
                      <a:pt x="116" y="70"/>
                    </a:lnTo>
                    <a:lnTo>
                      <a:pt x="122" y="76"/>
                    </a:lnTo>
                    <a:lnTo>
                      <a:pt x="124" y="82"/>
                    </a:lnTo>
                    <a:lnTo>
                      <a:pt x="122" y="86"/>
                    </a:lnTo>
                    <a:lnTo>
                      <a:pt x="122" y="90"/>
                    </a:lnTo>
                    <a:lnTo>
                      <a:pt x="122" y="92"/>
                    </a:lnTo>
                    <a:lnTo>
                      <a:pt x="130" y="100"/>
                    </a:lnTo>
                    <a:lnTo>
                      <a:pt x="142" y="110"/>
                    </a:lnTo>
                    <a:lnTo>
                      <a:pt x="144" y="112"/>
                    </a:lnTo>
                    <a:lnTo>
                      <a:pt x="148" y="110"/>
                    </a:lnTo>
                    <a:lnTo>
                      <a:pt x="152" y="108"/>
                    </a:lnTo>
                    <a:lnTo>
                      <a:pt x="154" y="106"/>
                    </a:lnTo>
                    <a:lnTo>
                      <a:pt x="156" y="102"/>
                    </a:lnTo>
                    <a:lnTo>
                      <a:pt x="162" y="92"/>
                    </a:lnTo>
                    <a:lnTo>
                      <a:pt x="164" y="88"/>
                    </a:lnTo>
                    <a:lnTo>
                      <a:pt x="166" y="82"/>
                    </a:lnTo>
                    <a:lnTo>
                      <a:pt x="164" y="68"/>
                    </a:lnTo>
                    <a:lnTo>
                      <a:pt x="166" y="60"/>
                    </a:lnTo>
                    <a:lnTo>
                      <a:pt x="180" y="52"/>
                    </a:lnTo>
                    <a:lnTo>
                      <a:pt x="186" y="54"/>
                    </a:lnTo>
                    <a:lnTo>
                      <a:pt x="192" y="56"/>
                    </a:lnTo>
                    <a:lnTo>
                      <a:pt x="194" y="60"/>
                    </a:lnTo>
                    <a:lnTo>
                      <a:pt x="194" y="66"/>
                    </a:lnTo>
                    <a:lnTo>
                      <a:pt x="194" y="72"/>
                    </a:lnTo>
                    <a:lnTo>
                      <a:pt x="196" y="72"/>
                    </a:lnTo>
                    <a:lnTo>
                      <a:pt x="200" y="74"/>
                    </a:lnTo>
                    <a:lnTo>
                      <a:pt x="208" y="72"/>
                    </a:lnTo>
                    <a:lnTo>
                      <a:pt x="214" y="70"/>
                    </a:lnTo>
                    <a:lnTo>
                      <a:pt x="220" y="64"/>
                    </a:lnTo>
                    <a:lnTo>
                      <a:pt x="226" y="56"/>
                    </a:lnTo>
                    <a:lnTo>
                      <a:pt x="226" y="54"/>
                    </a:lnTo>
                    <a:lnTo>
                      <a:pt x="226" y="50"/>
                    </a:lnTo>
                    <a:lnTo>
                      <a:pt x="224" y="46"/>
                    </a:lnTo>
                    <a:lnTo>
                      <a:pt x="224" y="44"/>
                    </a:lnTo>
                    <a:lnTo>
                      <a:pt x="230" y="40"/>
                    </a:lnTo>
                    <a:lnTo>
                      <a:pt x="244" y="38"/>
                    </a:lnTo>
                    <a:lnTo>
                      <a:pt x="246" y="36"/>
                    </a:lnTo>
                    <a:lnTo>
                      <a:pt x="248" y="30"/>
                    </a:lnTo>
                    <a:lnTo>
                      <a:pt x="246" y="20"/>
                    </a:lnTo>
                    <a:lnTo>
                      <a:pt x="246" y="18"/>
                    </a:lnTo>
                    <a:lnTo>
                      <a:pt x="250" y="16"/>
                    </a:lnTo>
                    <a:lnTo>
                      <a:pt x="256" y="14"/>
                    </a:lnTo>
                    <a:lnTo>
                      <a:pt x="260" y="16"/>
                    </a:lnTo>
                    <a:lnTo>
                      <a:pt x="262" y="16"/>
                    </a:lnTo>
                    <a:lnTo>
                      <a:pt x="264" y="20"/>
                    </a:lnTo>
                    <a:lnTo>
                      <a:pt x="268" y="24"/>
                    </a:lnTo>
                    <a:lnTo>
                      <a:pt x="270" y="26"/>
                    </a:lnTo>
                    <a:lnTo>
                      <a:pt x="274" y="28"/>
                    </a:lnTo>
                    <a:lnTo>
                      <a:pt x="280" y="28"/>
                    </a:lnTo>
                    <a:lnTo>
                      <a:pt x="286" y="28"/>
                    </a:lnTo>
                    <a:lnTo>
                      <a:pt x="290" y="24"/>
                    </a:lnTo>
                    <a:lnTo>
                      <a:pt x="292" y="20"/>
                    </a:lnTo>
                    <a:lnTo>
                      <a:pt x="294" y="14"/>
                    </a:lnTo>
                    <a:lnTo>
                      <a:pt x="296" y="4"/>
                    </a:lnTo>
                    <a:lnTo>
                      <a:pt x="298" y="2"/>
                    </a:lnTo>
                    <a:lnTo>
                      <a:pt x="304" y="0"/>
                    </a:lnTo>
                    <a:lnTo>
                      <a:pt x="316" y="2"/>
                    </a:lnTo>
                    <a:lnTo>
                      <a:pt x="330" y="2"/>
                    </a:lnTo>
                    <a:lnTo>
                      <a:pt x="350" y="0"/>
                    </a:lnTo>
                    <a:lnTo>
                      <a:pt x="358" y="0"/>
                    </a:lnTo>
                    <a:lnTo>
                      <a:pt x="362" y="0"/>
                    </a:lnTo>
                    <a:lnTo>
                      <a:pt x="364" y="2"/>
                    </a:lnTo>
                    <a:lnTo>
                      <a:pt x="362" y="6"/>
                    </a:lnTo>
                    <a:lnTo>
                      <a:pt x="360" y="12"/>
                    </a:lnTo>
                    <a:lnTo>
                      <a:pt x="360" y="16"/>
                    </a:lnTo>
                    <a:lnTo>
                      <a:pt x="364" y="20"/>
                    </a:lnTo>
                    <a:lnTo>
                      <a:pt x="374" y="26"/>
                    </a:lnTo>
                    <a:lnTo>
                      <a:pt x="380" y="30"/>
                    </a:lnTo>
                    <a:lnTo>
                      <a:pt x="384" y="32"/>
                    </a:lnTo>
                    <a:lnTo>
                      <a:pt x="390" y="34"/>
                    </a:lnTo>
                    <a:lnTo>
                      <a:pt x="404" y="36"/>
                    </a:lnTo>
                    <a:lnTo>
                      <a:pt x="418" y="36"/>
                    </a:lnTo>
                    <a:lnTo>
                      <a:pt x="426" y="36"/>
                    </a:lnTo>
                    <a:lnTo>
                      <a:pt x="430" y="38"/>
                    </a:lnTo>
                    <a:lnTo>
                      <a:pt x="434" y="40"/>
                    </a:lnTo>
                    <a:lnTo>
                      <a:pt x="446" y="44"/>
                    </a:lnTo>
                    <a:lnTo>
                      <a:pt x="456" y="46"/>
                    </a:lnTo>
                    <a:lnTo>
                      <a:pt x="464" y="48"/>
                    </a:lnTo>
                    <a:lnTo>
                      <a:pt x="468" y="48"/>
                    </a:lnTo>
                    <a:lnTo>
                      <a:pt x="470" y="52"/>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30" name="Freeform 129">
                <a:extLst>
                  <a:ext uri="{FF2B5EF4-FFF2-40B4-BE49-F238E27FC236}">
                    <a16:creationId xmlns:a16="http://schemas.microsoft.com/office/drawing/2014/main" id="{C12DA34B-6676-4046-9400-766407D736CA}"/>
                  </a:ext>
                </a:extLst>
              </p:cNvPr>
              <p:cNvSpPr>
                <a:spLocks/>
              </p:cNvSpPr>
              <p:nvPr/>
            </p:nvSpPr>
            <p:spPr bwMode="auto">
              <a:xfrm>
                <a:off x="2152710" y="3391023"/>
                <a:ext cx="33" cy="21"/>
              </a:xfrm>
              <a:custGeom>
                <a:avLst/>
                <a:gdLst>
                  <a:gd name="T0" fmla="*/ 0 w 232"/>
                  <a:gd name="T1" fmla="*/ 0 h 146"/>
                  <a:gd name="T2" fmla="*/ 0 w 232"/>
                  <a:gd name="T3" fmla="*/ 0 h 146"/>
                  <a:gd name="T4" fmla="*/ 0 w 232"/>
                  <a:gd name="T5" fmla="*/ 0 h 146"/>
                  <a:gd name="T6" fmla="*/ 0 w 232"/>
                  <a:gd name="T7" fmla="*/ 0 h 146"/>
                  <a:gd name="T8" fmla="*/ 0 w 232"/>
                  <a:gd name="T9" fmla="*/ 0 h 146"/>
                  <a:gd name="T10" fmla="*/ 0 w 232"/>
                  <a:gd name="T11" fmla="*/ 0 h 146"/>
                  <a:gd name="T12" fmla="*/ 0 w 232"/>
                  <a:gd name="T13" fmla="*/ 0 h 146"/>
                  <a:gd name="T14" fmla="*/ 0 w 232"/>
                  <a:gd name="T15" fmla="*/ 0 h 146"/>
                  <a:gd name="T16" fmla="*/ 0 w 232"/>
                  <a:gd name="T17" fmla="*/ 0 h 146"/>
                  <a:gd name="T18" fmla="*/ 0 w 232"/>
                  <a:gd name="T19" fmla="*/ 0 h 146"/>
                  <a:gd name="T20" fmla="*/ 0 w 232"/>
                  <a:gd name="T21" fmla="*/ 0 h 146"/>
                  <a:gd name="T22" fmla="*/ 0 w 232"/>
                  <a:gd name="T23" fmla="*/ 0 h 146"/>
                  <a:gd name="T24" fmla="*/ 0 w 232"/>
                  <a:gd name="T25" fmla="*/ 0 h 146"/>
                  <a:gd name="T26" fmla="*/ 0 w 232"/>
                  <a:gd name="T27" fmla="*/ 0 h 146"/>
                  <a:gd name="T28" fmla="*/ 0 w 232"/>
                  <a:gd name="T29" fmla="*/ 0 h 146"/>
                  <a:gd name="T30" fmla="*/ 0 w 232"/>
                  <a:gd name="T31" fmla="*/ 0 h 146"/>
                  <a:gd name="T32" fmla="*/ 0 w 232"/>
                  <a:gd name="T33" fmla="*/ 0 h 146"/>
                  <a:gd name="T34" fmla="*/ 0 w 232"/>
                  <a:gd name="T35" fmla="*/ 0 h 146"/>
                  <a:gd name="T36" fmla="*/ 0 w 232"/>
                  <a:gd name="T37" fmla="*/ 0 h 146"/>
                  <a:gd name="T38" fmla="*/ 0 w 232"/>
                  <a:gd name="T39" fmla="*/ 0 h 146"/>
                  <a:gd name="T40" fmla="*/ 0 w 232"/>
                  <a:gd name="T41" fmla="*/ 0 h 146"/>
                  <a:gd name="T42" fmla="*/ 0 w 232"/>
                  <a:gd name="T43" fmla="*/ 0 h 146"/>
                  <a:gd name="T44" fmla="*/ 0 w 232"/>
                  <a:gd name="T45" fmla="*/ 0 h 146"/>
                  <a:gd name="T46" fmla="*/ 0 w 232"/>
                  <a:gd name="T47" fmla="*/ 0 h 146"/>
                  <a:gd name="T48" fmla="*/ 0 w 232"/>
                  <a:gd name="T49" fmla="*/ 0 h 146"/>
                  <a:gd name="T50" fmla="*/ 0 w 232"/>
                  <a:gd name="T51" fmla="*/ 0 h 146"/>
                  <a:gd name="T52" fmla="*/ 0 w 232"/>
                  <a:gd name="T53" fmla="*/ 0 h 146"/>
                  <a:gd name="T54" fmla="*/ 0 w 232"/>
                  <a:gd name="T55" fmla="*/ 0 h 146"/>
                  <a:gd name="T56" fmla="*/ 0 w 232"/>
                  <a:gd name="T57" fmla="*/ 0 h 146"/>
                  <a:gd name="T58" fmla="*/ 0 w 232"/>
                  <a:gd name="T59" fmla="*/ 0 h 146"/>
                  <a:gd name="T60" fmla="*/ 0 w 232"/>
                  <a:gd name="T61" fmla="*/ 0 h 146"/>
                  <a:gd name="T62" fmla="*/ 0 w 232"/>
                  <a:gd name="T63" fmla="*/ 0 h 146"/>
                  <a:gd name="T64" fmla="*/ 0 w 232"/>
                  <a:gd name="T65" fmla="*/ 0 h 146"/>
                  <a:gd name="T66" fmla="*/ 0 w 232"/>
                  <a:gd name="T67" fmla="*/ 0 h 146"/>
                  <a:gd name="T68" fmla="*/ 0 w 232"/>
                  <a:gd name="T69" fmla="*/ 0 h 146"/>
                  <a:gd name="T70" fmla="*/ 0 w 232"/>
                  <a:gd name="T71" fmla="*/ 0 h 146"/>
                  <a:gd name="T72" fmla="*/ 0 w 232"/>
                  <a:gd name="T73" fmla="*/ 0 h 146"/>
                  <a:gd name="T74" fmla="*/ 0 w 232"/>
                  <a:gd name="T75" fmla="*/ 0 h 146"/>
                  <a:gd name="T76" fmla="*/ 0 w 232"/>
                  <a:gd name="T77" fmla="*/ 0 h 146"/>
                  <a:gd name="T78" fmla="*/ 0 w 232"/>
                  <a:gd name="T79" fmla="*/ 0 h 146"/>
                  <a:gd name="T80" fmla="*/ 0 w 232"/>
                  <a:gd name="T81" fmla="*/ 0 h 146"/>
                  <a:gd name="T82" fmla="*/ 0 w 232"/>
                  <a:gd name="T83" fmla="*/ 0 h 146"/>
                  <a:gd name="T84" fmla="*/ 0 w 232"/>
                  <a:gd name="T85" fmla="*/ 0 h 146"/>
                  <a:gd name="T86" fmla="*/ 0 w 232"/>
                  <a:gd name="T87" fmla="*/ 0 h 146"/>
                  <a:gd name="T88" fmla="*/ 0 w 232"/>
                  <a:gd name="T89" fmla="*/ 0 h 146"/>
                  <a:gd name="T90" fmla="*/ 0 w 232"/>
                  <a:gd name="T91" fmla="*/ 0 h 146"/>
                  <a:gd name="T92" fmla="*/ 0 w 232"/>
                  <a:gd name="T93" fmla="*/ 0 h 146"/>
                  <a:gd name="T94" fmla="*/ 0 w 232"/>
                  <a:gd name="T95" fmla="*/ 0 h 146"/>
                  <a:gd name="T96" fmla="*/ 0 w 232"/>
                  <a:gd name="T97" fmla="*/ 0 h 146"/>
                  <a:gd name="T98" fmla="*/ 0 w 232"/>
                  <a:gd name="T99" fmla="*/ 0 h 146"/>
                  <a:gd name="T100" fmla="*/ 0 w 232"/>
                  <a:gd name="T101" fmla="*/ 0 h 146"/>
                  <a:gd name="T102" fmla="*/ 0 w 232"/>
                  <a:gd name="T103" fmla="*/ 0 h 146"/>
                  <a:gd name="T104" fmla="*/ 0 w 232"/>
                  <a:gd name="T105" fmla="*/ 0 h 146"/>
                  <a:gd name="T106" fmla="*/ 0 w 232"/>
                  <a:gd name="T107" fmla="*/ 0 h 146"/>
                  <a:gd name="T108" fmla="*/ 0 w 232"/>
                  <a:gd name="T109" fmla="*/ 0 h 146"/>
                  <a:gd name="T110" fmla="*/ 0 w 232"/>
                  <a:gd name="T111" fmla="*/ 0 h 146"/>
                  <a:gd name="T112" fmla="*/ 0 w 232"/>
                  <a:gd name="T113" fmla="*/ 0 h 146"/>
                  <a:gd name="T114" fmla="*/ 0 w 232"/>
                  <a:gd name="T115" fmla="*/ 0 h 146"/>
                  <a:gd name="T116" fmla="*/ 0 w 232"/>
                  <a:gd name="T117" fmla="*/ 0 h 146"/>
                  <a:gd name="T118" fmla="*/ 0 w 232"/>
                  <a:gd name="T119" fmla="*/ 0 h 146"/>
                  <a:gd name="T120" fmla="*/ 0 w 232"/>
                  <a:gd name="T121" fmla="*/ 0 h 146"/>
                  <a:gd name="T122" fmla="*/ 0 w 232"/>
                  <a:gd name="T123" fmla="*/ 0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2"/>
                  <a:gd name="T187" fmla="*/ 0 h 146"/>
                  <a:gd name="T188" fmla="*/ 232 w 232"/>
                  <a:gd name="T189" fmla="*/ 146 h 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2" h="146">
                    <a:moveTo>
                      <a:pt x="148" y="18"/>
                    </a:moveTo>
                    <a:lnTo>
                      <a:pt x="148" y="18"/>
                    </a:lnTo>
                    <a:lnTo>
                      <a:pt x="156" y="18"/>
                    </a:lnTo>
                    <a:lnTo>
                      <a:pt x="168" y="16"/>
                    </a:lnTo>
                    <a:lnTo>
                      <a:pt x="182" y="12"/>
                    </a:lnTo>
                    <a:lnTo>
                      <a:pt x="186" y="8"/>
                    </a:lnTo>
                    <a:lnTo>
                      <a:pt x="188" y="4"/>
                    </a:lnTo>
                    <a:lnTo>
                      <a:pt x="190" y="2"/>
                    </a:lnTo>
                    <a:lnTo>
                      <a:pt x="196" y="0"/>
                    </a:lnTo>
                    <a:lnTo>
                      <a:pt x="202" y="0"/>
                    </a:lnTo>
                    <a:lnTo>
                      <a:pt x="208" y="2"/>
                    </a:lnTo>
                    <a:lnTo>
                      <a:pt x="218" y="4"/>
                    </a:lnTo>
                    <a:lnTo>
                      <a:pt x="228" y="4"/>
                    </a:lnTo>
                    <a:lnTo>
                      <a:pt x="230" y="4"/>
                    </a:lnTo>
                    <a:lnTo>
                      <a:pt x="232" y="6"/>
                    </a:lnTo>
                    <a:lnTo>
                      <a:pt x="230" y="14"/>
                    </a:lnTo>
                    <a:lnTo>
                      <a:pt x="224" y="24"/>
                    </a:lnTo>
                    <a:lnTo>
                      <a:pt x="222" y="30"/>
                    </a:lnTo>
                    <a:lnTo>
                      <a:pt x="216" y="32"/>
                    </a:lnTo>
                    <a:lnTo>
                      <a:pt x="212" y="36"/>
                    </a:lnTo>
                    <a:lnTo>
                      <a:pt x="210" y="42"/>
                    </a:lnTo>
                    <a:lnTo>
                      <a:pt x="212" y="52"/>
                    </a:lnTo>
                    <a:lnTo>
                      <a:pt x="212" y="62"/>
                    </a:lnTo>
                    <a:lnTo>
                      <a:pt x="214" y="70"/>
                    </a:lnTo>
                    <a:lnTo>
                      <a:pt x="216" y="78"/>
                    </a:lnTo>
                    <a:lnTo>
                      <a:pt x="220" y="84"/>
                    </a:lnTo>
                    <a:lnTo>
                      <a:pt x="224" y="88"/>
                    </a:lnTo>
                    <a:lnTo>
                      <a:pt x="226" y="90"/>
                    </a:lnTo>
                    <a:lnTo>
                      <a:pt x="230" y="96"/>
                    </a:lnTo>
                    <a:lnTo>
                      <a:pt x="230" y="104"/>
                    </a:lnTo>
                    <a:lnTo>
                      <a:pt x="226" y="112"/>
                    </a:lnTo>
                    <a:lnTo>
                      <a:pt x="224" y="116"/>
                    </a:lnTo>
                    <a:lnTo>
                      <a:pt x="220" y="122"/>
                    </a:lnTo>
                    <a:lnTo>
                      <a:pt x="220" y="128"/>
                    </a:lnTo>
                    <a:lnTo>
                      <a:pt x="222" y="136"/>
                    </a:lnTo>
                    <a:lnTo>
                      <a:pt x="224" y="140"/>
                    </a:lnTo>
                    <a:lnTo>
                      <a:pt x="224" y="144"/>
                    </a:lnTo>
                    <a:lnTo>
                      <a:pt x="224" y="146"/>
                    </a:lnTo>
                    <a:lnTo>
                      <a:pt x="222" y="146"/>
                    </a:lnTo>
                    <a:lnTo>
                      <a:pt x="196" y="146"/>
                    </a:lnTo>
                    <a:lnTo>
                      <a:pt x="192" y="144"/>
                    </a:lnTo>
                    <a:lnTo>
                      <a:pt x="188" y="144"/>
                    </a:lnTo>
                    <a:lnTo>
                      <a:pt x="182" y="142"/>
                    </a:lnTo>
                    <a:lnTo>
                      <a:pt x="174" y="142"/>
                    </a:lnTo>
                    <a:lnTo>
                      <a:pt x="168" y="140"/>
                    </a:lnTo>
                    <a:lnTo>
                      <a:pt x="164" y="136"/>
                    </a:lnTo>
                    <a:lnTo>
                      <a:pt x="162" y="132"/>
                    </a:lnTo>
                    <a:lnTo>
                      <a:pt x="158" y="124"/>
                    </a:lnTo>
                    <a:lnTo>
                      <a:pt x="156" y="120"/>
                    </a:lnTo>
                    <a:lnTo>
                      <a:pt x="150" y="116"/>
                    </a:lnTo>
                    <a:lnTo>
                      <a:pt x="142" y="112"/>
                    </a:lnTo>
                    <a:lnTo>
                      <a:pt x="128" y="112"/>
                    </a:lnTo>
                    <a:lnTo>
                      <a:pt x="120" y="112"/>
                    </a:lnTo>
                    <a:lnTo>
                      <a:pt x="114" y="112"/>
                    </a:lnTo>
                    <a:lnTo>
                      <a:pt x="108" y="108"/>
                    </a:lnTo>
                    <a:lnTo>
                      <a:pt x="98" y="100"/>
                    </a:lnTo>
                    <a:lnTo>
                      <a:pt x="76" y="86"/>
                    </a:lnTo>
                    <a:lnTo>
                      <a:pt x="64" y="78"/>
                    </a:lnTo>
                    <a:lnTo>
                      <a:pt x="56" y="74"/>
                    </a:lnTo>
                    <a:lnTo>
                      <a:pt x="46" y="74"/>
                    </a:lnTo>
                    <a:lnTo>
                      <a:pt x="34" y="74"/>
                    </a:lnTo>
                    <a:lnTo>
                      <a:pt x="28" y="74"/>
                    </a:lnTo>
                    <a:lnTo>
                      <a:pt x="20" y="74"/>
                    </a:lnTo>
                    <a:lnTo>
                      <a:pt x="14" y="68"/>
                    </a:lnTo>
                    <a:lnTo>
                      <a:pt x="6" y="60"/>
                    </a:lnTo>
                    <a:lnTo>
                      <a:pt x="0" y="50"/>
                    </a:lnTo>
                    <a:lnTo>
                      <a:pt x="0" y="46"/>
                    </a:lnTo>
                    <a:lnTo>
                      <a:pt x="0" y="42"/>
                    </a:lnTo>
                    <a:lnTo>
                      <a:pt x="8" y="24"/>
                    </a:lnTo>
                    <a:lnTo>
                      <a:pt x="12" y="20"/>
                    </a:lnTo>
                    <a:lnTo>
                      <a:pt x="20" y="16"/>
                    </a:lnTo>
                    <a:lnTo>
                      <a:pt x="34" y="12"/>
                    </a:lnTo>
                    <a:lnTo>
                      <a:pt x="36" y="12"/>
                    </a:lnTo>
                    <a:lnTo>
                      <a:pt x="38" y="12"/>
                    </a:lnTo>
                    <a:lnTo>
                      <a:pt x="40" y="14"/>
                    </a:lnTo>
                    <a:lnTo>
                      <a:pt x="48" y="12"/>
                    </a:lnTo>
                    <a:lnTo>
                      <a:pt x="52" y="12"/>
                    </a:lnTo>
                    <a:lnTo>
                      <a:pt x="56" y="10"/>
                    </a:lnTo>
                    <a:lnTo>
                      <a:pt x="56" y="6"/>
                    </a:lnTo>
                    <a:lnTo>
                      <a:pt x="58" y="2"/>
                    </a:lnTo>
                    <a:lnTo>
                      <a:pt x="62" y="0"/>
                    </a:lnTo>
                    <a:lnTo>
                      <a:pt x="74" y="0"/>
                    </a:lnTo>
                    <a:lnTo>
                      <a:pt x="78" y="2"/>
                    </a:lnTo>
                    <a:lnTo>
                      <a:pt x="78" y="8"/>
                    </a:lnTo>
                    <a:lnTo>
                      <a:pt x="80" y="14"/>
                    </a:lnTo>
                    <a:lnTo>
                      <a:pt x="82" y="20"/>
                    </a:lnTo>
                    <a:lnTo>
                      <a:pt x="86" y="20"/>
                    </a:lnTo>
                    <a:lnTo>
                      <a:pt x="90" y="22"/>
                    </a:lnTo>
                    <a:lnTo>
                      <a:pt x="110" y="22"/>
                    </a:lnTo>
                    <a:lnTo>
                      <a:pt x="130" y="22"/>
                    </a:lnTo>
                    <a:lnTo>
                      <a:pt x="142" y="20"/>
                    </a:lnTo>
                    <a:lnTo>
                      <a:pt x="148" y="18"/>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31" name="Freeform 130">
                <a:extLst>
                  <a:ext uri="{FF2B5EF4-FFF2-40B4-BE49-F238E27FC236}">
                    <a16:creationId xmlns:a16="http://schemas.microsoft.com/office/drawing/2014/main" id="{45EC68CF-A833-D14C-859D-8EF6E5ED0F60}"/>
                  </a:ext>
                </a:extLst>
              </p:cNvPr>
              <p:cNvSpPr>
                <a:spLocks/>
              </p:cNvSpPr>
              <p:nvPr/>
            </p:nvSpPr>
            <p:spPr bwMode="auto">
              <a:xfrm>
                <a:off x="2152664" y="3390982"/>
                <a:ext cx="18" cy="32"/>
              </a:xfrm>
              <a:custGeom>
                <a:avLst/>
                <a:gdLst>
                  <a:gd name="T0" fmla="*/ 0 w 122"/>
                  <a:gd name="T1" fmla="*/ 0 h 222"/>
                  <a:gd name="T2" fmla="*/ 0 w 122"/>
                  <a:gd name="T3" fmla="*/ 0 h 222"/>
                  <a:gd name="T4" fmla="*/ 0 w 122"/>
                  <a:gd name="T5" fmla="*/ 0 h 222"/>
                  <a:gd name="T6" fmla="*/ 0 w 122"/>
                  <a:gd name="T7" fmla="*/ 0 h 222"/>
                  <a:gd name="T8" fmla="*/ 0 w 122"/>
                  <a:gd name="T9" fmla="*/ 0 h 222"/>
                  <a:gd name="T10" fmla="*/ 0 w 122"/>
                  <a:gd name="T11" fmla="*/ 0 h 222"/>
                  <a:gd name="T12" fmla="*/ 0 w 122"/>
                  <a:gd name="T13" fmla="*/ 0 h 222"/>
                  <a:gd name="T14" fmla="*/ 0 w 122"/>
                  <a:gd name="T15" fmla="*/ 0 h 222"/>
                  <a:gd name="T16" fmla="*/ 0 w 122"/>
                  <a:gd name="T17" fmla="*/ 0 h 222"/>
                  <a:gd name="T18" fmla="*/ 0 w 122"/>
                  <a:gd name="T19" fmla="*/ 0 h 222"/>
                  <a:gd name="T20" fmla="*/ 0 w 122"/>
                  <a:gd name="T21" fmla="*/ 0 h 222"/>
                  <a:gd name="T22" fmla="*/ 0 w 122"/>
                  <a:gd name="T23" fmla="*/ 0 h 222"/>
                  <a:gd name="T24" fmla="*/ 0 w 122"/>
                  <a:gd name="T25" fmla="*/ 0 h 222"/>
                  <a:gd name="T26" fmla="*/ 0 w 122"/>
                  <a:gd name="T27" fmla="*/ 0 h 222"/>
                  <a:gd name="T28" fmla="*/ 0 w 122"/>
                  <a:gd name="T29" fmla="*/ 0 h 222"/>
                  <a:gd name="T30" fmla="*/ 0 w 122"/>
                  <a:gd name="T31" fmla="*/ 0 h 222"/>
                  <a:gd name="T32" fmla="*/ 0 w 122"/>
                  <a:gd name="T33" fmla="*/ 0 h 222"/>
                  <a:gd name="T34" fmla="*/ 0 w 122"/>
                  <a:gd name="T35" fmla="*/ 0 h 222"/>
                  <a:gd name="T36" fmla="*/ 0 w 122"/>
                  <a:gd name="T37" fmla="*/ 0 h 222"/>
                  <a:gd name="T38" fmla="*/ 0 w 122"/>
                  <a:gd name="T39" fmla="*/ 0 h 222"/>
                  <a:gd name="T40" fmla="*/ 0 w 122"/>
                  <a:gd name="T41" fmla="*/ 0 h 222"/>
                  <a:gd name="T42" fmla="*/ 0 w 122"/>
                  <a:gd name="T43" fmla="*/ 0 h 222"/>
                  <a:gd name="T44" fmla="*/ 0 w 122"/>
                  <a:gd name="T45" fmla="*/ 0 h 222"/>
                  <a:gd name="T46" fmla="*/ 0 w 122"/>
                  <a:gd name="T47" fmla="*/ 0 h 222"/>
                  <a:gd name="T48" fmla="*/ 0 w 122"/>
                  <a:gd name="T49" fmla="*/ 0 h 222"/>
                  <a:gd name="T50" fmla="*/ 0 w 122"/>
                  <a:gd name="T51" fmla="*/ 0 h 222"/>
                  <a:gd name="T52" fmla="*/ 0 w 122"/>
                  <a:gd name="T53" fmla="*/ 0 h 222"/>
                  <a:gd name="T54" fmla="*/ 0 w 122"/>
                  <a:gd name="T55" fmla="*/ 0 h 222"/>
                  <a:gd name="T56" fmla="*/ 0 w 122"/>
                  <a:gd name="T57" fmla="*/ 0 h 222"/>
                  <a:gd name="T58" fmla="*/ 0 w 122"/>
                  <a:gd name="T59" fmla="*/ 0 h 222"/>
                  <a:gd name="T60" fmla="*/ 0 w 122"/>
                  <a:gd name="T61" fmla="*/ 0 h 222"/>
                  <a:gd name="T62" fmla="*/ 0 w 122"/>
                  <a:gd name="T63" fmla="*/ 0 h 222"/>
                  <a:gd name="T64" fmla="*/ 0 w 122"/>
                  <a:gd name="T65" fmla="*/ 0 h 222"/>
                  <a:gd name="T66" fmla="*/ 0 w 122"/>
                  <a:gd name="T67" fmla="*/ 0 h 222"/>
                  <a:gd name="T68" fmla="*/ 0 w 122"/>
                  <a:gd name="T69" fmla="*/ 0 h 222"/>
                  <a:gd name="T70" fmla="*/ 0 w 122"/>
                  <a:gd name="T71" fmla="*/ 0 h 222"/>
                  <a:gd name="T72" fmla="*/ 0 w 122"/>
                  <a:gd name="T73" fmla="*/ 0 h 222"/>
                  <a:gd name="T74" fmla="*/ 0 w 122"/>
                  <a:gd name="T75" fmla="*/ 0 h 222"/>
                  <a:gd name="T76" fmla="*/ 0 w 122"/>
                  <a:gd name="T77" fmla="*/ 0 h 222"/>
                  <a:gd name="T78" fmla="*/ 0 w 122"/>
                  <a:gd name="T79" fmla="*/ 0 h 222"/>
                  <a:gd name="T80" fmla="*/ 0 w 122"/>
                  <a:gd name="T81" fmla="*/ 0 h 222"/>
                  <a:gd name="T82" fmla="*/ 0 w 122"/>
                  <a:gd name="T83" fmla="*/ 0 h 222"/>
                  <a:gd name="T84" fmla="*/ 0 w 122"/>
                  <a:gd name="T85" fmla="*/ 0 h 222"/>
                  <a:gd name="T86" fmla="*/ 0 w 122"/>
                  <a:gd name="T87" fmla="*/ 0 h 222"/>
                  <a:gd name="T88" fmla="*/ 0 w 122"/>
                  <a:gd name="T89" fmla="*/ 0 h 222"/>
                  <a:gd name="T90" fmla="*/ 0 w 122"/>
                  <a:gd name="T91" fmla="*/ 0 h 222"/>
                  <a:gd name="T92" fmla="*/ 0 w 122"/>
                  <a:gd name="T93" fmla="*/ 0 h 222"/>
                  <a:gd name="T94" fmla="*/ 0 w 122"/>
                  <a:gd name="T95" fmla="*/ 0 h 222"/>
                  <a:gd name="T96" fmla="*/ 0 w 122"/>
                  <a:gd name="T97" fmla="*/ 0 h 222"/>
                  <a:gd name="T98" fmla="*/ 0 w 122"/>
                  <a:gd name="T99" fmla="*/ 0 h 222"/>
                  <a:gd name="T100" fmla="*/ 0 w 122"/>
                  <a:gd name="T101" fmla="*/ 0 h 222"/>
                  <a:gd name="T102" fmla="*/ 0 w 122"/>
                  <a:gd name="T103" fmla="*/ 0 h 222"/>
                  <a:gd name="T104" fmla="*/ 0 w 122"/>
                  <a:gd name="T105" fmla="*/ 0 h 222"/>
                  <a:gd name="T106" fmla="*/ 0 w 122"/>
                  <a:gd name="T107" fmla="*/ 0 h 222"/>
                  <a:gd name="T108" fmla="*/ 0 w 122"/>
                  <a:gd name="T109" fmla="*/ 0 h 222"/>
                  <a:gd name="T110" fmla="*/ 0 w 122"/>
                  <a:gd name="T111" fmla="*/ 0 h 2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2"/>
                  <a:gd name="T169" fmla="*/ 0 h 222"/>
                  <a:gd name="T170" fmla="*/ 122 w 122"/>
                  <a:gd name="T171" fmla="*/ 222 h 2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2" h="222">
                    <a:moveTo>
                      <a:pt x="84" y="0"/>
                    </a:moveTo>
                    <a:lnTo>
                      <a:pt x="84" y="0"/>
                    </a:lnTo>
                    <a:lnTo>
                      <a:pt x="82" y="0"/>
                    </a:lnTo>
                    <a:lnTo>
                      <a:pt x="72" y="4"/>
                    </a:lnTo>
                    <a:lnTo>
                      <a:pt x="66" y="8"/>
                    </a:lnTo>
                    <a:lnTo>
                      <a:pt x="62" y="12"/>
                    </a:lnTo>
                    <a:lnTo>
                      <a:pt x="56" y="22"/>
                    </a:lnTo>
                    <a:lnTo>
                      <a:pt x="48" y="30"/>
                    </a:lnTo>
                    <a:lnTo>
                      <a:pt x="44" y="32"/>
                    </a:lnTo>
                    <a:lnTo>
                      <a:pt x="40" y="34"/>
                    </a:lnTo>
                    <a:lnTo>
                      <a:pt x="18" y="34"/>
                    </a:lnTo>
                    <a:lnTo>
                      <a:pt x="12" y="36"/>
                    </a:lnTo>
                    <a:lnTo>
                      <a:pt x="6" y="38"/>
                    </a:lnTo>
                    <a:lnTo>
                      <a:pt x="0" y="50"/>
                    </a:lnTo>
                    <a:lnTo>
                      <a:pt x="2" y="56"/>
                    </a:lnTo>
                    <a:lnTo>
                      <a:pt x="6" y="62"/>
                    </a:lnTo>
                    <a:lnTo>
                      <a:pt x="10" y="64"/>
                    </a:lnTo>
                    <a:lnTo>
                      <a:pt x="14" y="66"/>
                    </a:lnTo>
                    <a:lnTo>
                      <a:pt x="16" y="70"/>
                    </a:lnTo>
                    <a:lnTo>
                      <a:pt x="18" y="76"/>
                    </a:lnTo>
                    <a:lnTo>
                      <a:pt x="24" y="114"/>
                    </a:lnTo>
                    <a:lnTo>
                      <a:pt x="26" y="130"/>
                    </a:lnTo>
                    <a:lnTo>
                      <a:pt x="28" y="130"/>
                    </a:lnTo>
                    <a:lnTo>
                      <a:pt x="28" y="136"/>
                    </a:lnTo>
                    <a:lnTo>
                      <a:pt x="26" y="144"/>
                    </a:lnTo>
                    <a:lnTo>
                      <a:pt x="24" y="152"/>
                    </a:lnTo>
                    <a:lnTo>
                      <a:pt x="18" y="166"/>
                    </a:lnTo>
                    <a:lnTo>
                      <a:pt x="18" y="174"/>
                    </a:lnTo>
                    <a:lnTo>
                      <a:pt x="16" y="184"/>
                    </a:lnTo>
                    <a:lnTo>
                      <a:pt x="18" y="192"/>
                    </a:lnTo>
                    <a:lnTo>
                      <a:pt x="18" y="198"/>
                    </a:lnTo>
                    <a:lnTo>
                      <a:pt x="20" y="202"/>
                    </a:lnTo>
                    <a:lnTo>
                      <a:pt x="20" y="208"/>
                    </a:lnTo>
                    <a:lnTo>
                      <a:pt x="22" y="212"/>
                    </a:lnTo>
                    <a:lnTo>
                      <a:pt x="26" y="216"/>
                    </a:lnTo>
                    <a:lnTo>
                      <a:pt x="30" y="220"/>
                    </a:lnTo>
                    <a:lnTo>
                      <a:pt x="36" y="220"/>
                    </a:lnTo>
                    <a:lnTo>
                      <a:pt x="44" y="222"/>
                    </a:lnTo>
                    <a:lnTo>
                      <a:pt x="50" y="220"/>
                    </a:lnTo>
                    <a:lnTo>
                      <a:pt x="54" y="218"/>
                    </a:lnTo>
                    <a:lnTo>
                      <a:pt x="56" y="214"/>
                    </a:lnTo>
                    <a:lnTo>
                      <a:pt x="58" y="208"/>
                    </a:lnTo>
                    <a:lnTo>
                      <a:pt x="60" y="204"/>
                    </a:lnTo>
                    <a:lnTo>
                      <a:pt x="64" y="202"/>
                    </a:lnTo>
                    <a:lnTo>
                      <a:pt x="68" y="200"/>
                    </a:lnTo>
                    <a:lnTo>
                      <a:pt x="78" y="198"/>
                    </a:lnTo>
                    <a:lnTo>
                      <a:pt x="86" y="198"/>
                    </a:lnTo>
                    <a:lnTo>
                      <a:pt x="94" y="200"/>
                    </a:lnTo>
                    <a:lnTo>
                      <a:pt x="98" y="200"/>
                    </a:lnTo>
                    <a:lnTo>
                      <a:pt x="100" y="198"/>
                    </a:lnTo>
                    <a:lnTo>
                      <a:pt x="106" y="192"/>
                    </a:lnTo>
                    <a:lnTo>
                      <a:pt x="108" y="188"/>
                    </a:lnTo>
                    <a:lnTo>
                      <a:pt x="108" y="182"/>
                    </a:lnTo>
                    <a:lnTo>
                      <a:pt x="108" y="176"/>
                    </a:lnTo>
                    <a:lnTo>
                      <a:pt x="108" y="164"/>
                    </a:lnTo>
                    <a:lnTo>
                      <a:pt x="106" y="150"/>
                    </a:lnTo>
                    <a:lnTo>
                      <a:pt x="106" y="138"/>
                    </a:lnTo>
                    <a:lnTo>
                      <a:pt x="106" y="122"/>
                    </a:lnTo>
                    <a:lnTo>
                      <a:pt x="108" y="116"/>
                    </a:lnTo>
                    <a:lnTo>
                      <a:pt x="106" y="110"/>
                    </a:lnTo>
                    <a:lnTo>
                      <a:pt x="104" y="102"/>
                    </a:lnTo>
                    <a:lnTo>
                      <a:pt x="102" y="98"/>
                    </a:lnTo>
                    <a:lnTo>
                      <a:pt x="104" y="92"/>
                    </a:lnTo>
                    <a:lnTo>
                      <a:pt x="110" y="86"/>
                    </a:lnTo>
                    <a:lnTo>
                      <a:pt x="116" y="82"/>
                    </a:lnTo>
                    <a:lnTo>
                      <a:pt x="116" y="74"/>
                    </a:lnTo>
                    <a:lnTo>
                      <a:pt x="118" y="70"/>
                    </a:lnTo>
                    <a:lnTo>
                      <a:pt x="120" y="68"/>
                    </a:lnTo>
                    <a:lnTo>
                      <a:pt x="122" y="64"/>
                    </a:lnTo>
                    <a:lnTo>
                      <a:pt x="120" y="60"/>
                    </a:lnTo>
                    <a:lnTo>
                      <a:pt x="120" y="58"/>
                    </a:lnTo>
                    <a:lnTo>
                      <a:pt x="116" y="50"/>
                    </a:lnTo>
                    <a:lnTo>
                      <a:pt x="106" y="36"/>
                    </a:lnTo>
                    <a:lnTo>
                      <a:pt x="102" y="30"/>
                    </a:lnTo>
                    <a:lnTo>
                      <a:pt x="100" y="24"/>
                    </a:lnTo>
                    <a:lnTo>
                      <a:pt x="98" y="12"/>
                    </a:lnTo>
                    <a:lnTo>
                      <a:pt x="96" y="6"/>
                    </a:lnTo>
                    <a:lnTo>
                      <a:pt x="92" y="2"/>
                    </a:lnTo>
                    <a:lnTo>
                      <a:pt x="88" y="0"/>
                    </a:lnTo>
                    <a:lnTo>
                      <a:pt x="86" y="0"/>
                    </a:lnTo>
                    <a:lnTo>
                      <a:pt x="84"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sp>
          <p:nvSpPr>
            <p:cNvPr id="9" name="Portugal">
              <a:extLst>
                <a:ext uri="{FF2B5EF4-FFF2-40B4-BE49-F238E27FC236}">
                  <a16:creationId xmlns:a16="http://schemas.microsoft.com/office/drawing/2014/main" id="{738578C5-A8E4-9941-BFDA-B82EE191BE2E}"/>
                </a:ext>
              </a:extLst>
            </p:cNvPr>
            <p:cNvSpPr>
              <a:spLocks/>
            </p:cNvSpPr>
            <p:nvPr/>
          </p:nvSpPr>
          <p:spPr bwMode="auto">
            <a:xfrm>
              <a:off x="447675" y="3800475"/>
              <a:ext cx="419100" cy="714375"/>
            </a:xfrm>
            <a:custGeom>
              <a:avLst/>
              <a:gdLst>
                <a:gd name="T0" fmla="*/ 2147483647 w 302"/>
                <a:gd name="T1" fmla="*/ 2147483647 h 512"/>
                <a:gd name="T2" fmla="*/ 2147483647 w 302"/>
                <a:gd name="T3" fmla="*/ 2147483647 h 512"/>
                <a:gd name="T4" fmla="*/ 2147483647 w 302"/>
                <a:gd name="T5" fmla="*/ 2147483647 h 512"/>
                <a:gd name="T6" fmla="*/ 2147483647 w 302"/>
                <a:gd name="T7" fmla="*/ 2147483647 h 512"/>
                <a:gd name="T8" fmla="*/ 2147483647 w 302"/>
                <a:gd name="T9" fmla="*/ 2147483647 h 512"/>
                <a:gd name="T10" fmla="*/ 2147483647 w 302"/>
                <a:gd name="T11" fmla="*/ 2147483647 h 512"/>
                <a:gd name="T12" fmla="*/ 2147483647 w 302"/>
                <a:gd name="T13" fmla="*/ 2147483647 h 512"/>
                <a:gd name="T14" fmla="*/ 2147483647 w 302"/>
                <a:gd name="T15" fmla="*/ 2147483647 h 512"/>
                <a:gd name="T16" fmla="*/ 2147483647 w 302"/>
                <a:gd name="T17" fmla="*/ 2147483647 h 512"/>
                <a:gd name="T18" fmla="*/ 2147483647 w 302"/>
                <a:gd name="T19" fmla="*/ 2147483647 h 512"/>
                <a:gd name="T20" fmla="*/ 2147483647 w 302"/>
                <a:gd name="T21" fmla="*/ 2147483647 h 512"/>
                <a:gd name="T22" fmla="*/ 2147483647 w 302"/>
                <a:gd name="T23" fmla="*/ 2147483647 h 512"/>
                <a:gd name="T24" fmla="*/ 2147483647 w 302"/>
                <a:gd name="T25" fmla="*/ 2147483647 h 512"/>
                <a:gd name="T26" fmla="*/ 2147483647 w 302"/>
                <a:gd name="T27" fmla="*/ 2147483647 h 512"/>
                <a:gd name="T28" fmla="*/ 2147483647 w 302"/>
                <a:gd name="T29" fmla="*/ 2147483647 h 512"/>
                <a:gd name="T30" fmla="*/ 2147483647 w 302"/>
                <a:gd name="T31" fmla="*/ 2147483647 h 512"/>
                <a:gd name="T32" fmla="*/ 2147483647 w 302"/>
                <a:gd name="T33" fmla="*/ 2147483647 h 512"/>
                <a:gd name="T34" fmla="*/ 2147483647 w 302"/>
                <a:gd name="T35" fmla="*/ 2147483647 h 512"/>
                <a:gd name="T36" fmla="*/ 2147483647 w 302"/>
                <a:gd name="T37" fmla="*/ 2147483647 h 512"/>
                <a:gd name="T38" fmla="*/ 2147483647 w 302"/>
                <a:gd name="T39" fmla="*/ 2147483647 h 512"/>
                <a:gd name="T40" fmla="*/ 2147483647 w 302"/>
                <a:gd name="T41" fmla="*/ 2147483647 h 512"/>
                <a:gd name="T42" fmla="*/ 2147483647 w 302"/>
                <a:gd name="T43" fmla="*/ 2147483647 h 512"/>
                <a:gd name="T44" fmla="*/ 2147483647 w 302"/>
                <a:gd name="T45" fmla="*/ 2147483647 h 512"/>
                <a:gd name="T46" fmla="*/ 2147483647 w 302"/>
                <a:gd name="T47" fmla="*/ 2147483647 h 512"/>
                <a:gd name="T48" fmla="*/ 2147483647 w 302"/>
                <a:gd name="T49" fmla="*/ 2147483647 h 512"/>
                <a:gd name="T50" fmla="*/ 2147483647 w 302"/>
                <a:gd name="T51" fmla="*/ 2147483647 h 512"/>
                <a:gd name="T52" fmla="*/ 2147483647 w 302"/>
                <a:gd name="T53" fmla="*/ 2147483647 h 512"/>
                <a:gd name="T54" fmla="*/ 2147483647 w 302"/>
                <a:gd name="T55" fmla="*/ 2147483647 h 512"/>
                <a:gd name="T56" fmla="*/ 2147483647 w 302"/>
                <a:gd name="T57" fmla="*/ 2147483647 h 512"/>
                <a:gd name="T58" fmla="*/ 2147483647 w 302"/>
                <a:gd name="T59" fmla="*/ 2147483647 h 512"/>
                <a:gd name="T60" fmla="*/ 2147483647 w 302"/>
                <a:gd name="T61" fmla="*/ 2147483647 h 512"/>
                <a:gd name="T62" fmla="*/ 2147483647 w 302"/>
                <a:gd name="T63" fmla="*/ 2147483647 h 512"/>
                <a:gd name="T64" fmla="*/ 2147483647 w 302"/>
                <a:gd name="T65" fmla="*/ 2147483647 h 512"/>
                <a:gd name="T66" fmla="*/ 2147483647 w 302"/>
                <a:gd name="T67" fmla="*/ 2147483647 h 512"/>
                <a:gd name="T68" fmla="*/ 2147483647 w 302"/>
                <a:gd name="T69" fmla="*/ 2147483647 h 512"/>
                <a:gd name="T70" fmla="*/ 2147483647 w 302"/>
                <a:gd name="T71" fmla="*/ 2147483647 h 512"/>
                <a:gd name="T72" fmla="*/ 2147483647 w 302"/>
                <a:gd name="T73" fmla="*/ 2147483647 h 512"/>
                <a:gd name="T74" fmla="*/ 2147483647 w 302"/>
                <a:gd name="T75" fmla="*/ 2147483647 h 512"/>
                <a:gd name="T76" fmla="*/ 2147483647 w 302"/>
                <a:gd name="T77" fmla="*/ 2147483647 h 512"/>
                <a:gd name="T78" fmla="*/ 2147483647 w 302"/>
                <a:gd name="T79" fmla="*/ 2147483647 h 512"/>
                <a:gd name="T80" fmla="*/ 2147483647 w 302"/>
                <a:gd name="T81" fmla="*/ 2147483647 h 512"/>
                <a:gd name="T82" fmla="*/ 2147483647 w 302"/>
                <a:gd name="T83" fmla="*/ 2147483647 h 512"/>
                <a:gd name="T84" fmla="*/ 2147483647 w 302"/>
                <a:gd name="T85" fmla="*/ 2147483647 h 512"/>
                <a:gd name="T86" fmla="*/ 2147483647 w 302"/>
                <a:gd name="T87" fmla="*/ 2147483647 h 512"/>
                <a:gd name="T88" fmla="*/ 2147483647 w 302"/>
                <a:gd name="T89" fmla="*/ 2147483647 h 512"/>
                <a:gd name="T90" fmla="*/ 2147483647 w 302"/>
                <a:gd name="T91" fmla="*/ 2147483647 h 512"/>
                <a:gd name="T92" fmla="*/ 2147483647 w 302"/>
                <a:gd name="T93" fmla="*/ 2147483647 h 512"/>
                <a:gd name="T94" fmla="*/ 2147483647 w 302"/>
                <a:gd name="T95" fmla="*/ 2147483647 h 512"/>
                <a:gd name="T96" fmla="*/ 2147483647 w 302"/>
                <a:gd name="T97" fmla="*/ 2147483647 h 512"/>
                <a:gd name="T98" fmla="*/ 2147483647 w 302"/>
                <a:gd name="T99" fmla="*/ 2147483647 h 512"/>
                <a:gd name="T100" fmla="*/ 2147483647 w 302"/>
                <a:gd name="T101" fmla="*/ 2147483647 h 5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2"/>
                <a:gd name="T154" fmla="*/ 0 h 512"/>
                <a:gd name="T155" fmla="*/ 302 w 302"/>
                <a:gd name="T156" fmla="*/ 512 h 5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2" h="512">
                  <a:moveTo>
                    <a:pt x="132" y="0"/>
                  </a:moveTo>
                  <a:lnTo>
                    <a:pt x="126" y="22"/>
                  </a:lnTo>
                  <a:lnTo>
                    <a:pt x="124" y="30"/>
                  </a:lnTo>
                  <a:lnTo>
                    <a:pt x="124" y="48"/>
                  </a:lnTo>
                  <a:lnTo>
                    <a:pt x="124" y="60"/>
                  </a:lnTo>
                  <a:lnTo>
                    <a:pt x="124" y="70"/>
                  </a:lnTo>
                  <a:lnTo>
                    <a:pt x="124" y="82"/>
                  </a:lnTo>
                  <a:lnTo>
                    <a:pt x="124" y="96"/>
                  </a:lnTo>
                  <a:lnTo>
                    <a:pt x="122" y="106"/>
                  </a:lnTo>
                  <a:lnTo>
                    <a:pt x="116" y="116"/>
                  </a:lnTo>
                  <a:lnTo>
                    <a:pt x="112" y="126"/>
                  </a:lnTo>
                  <a:lnTo>
                    <a:pt x="110" y="136"/>
                  </a:lnTo>
                  <a:lnTo>
                    <a:pt x="106" y="154"/>
                  </a:lnTo>
                  <a:lnTo>
                    <a:pt x="104" y="158"/>
                  </a:lnTo>
                  <a:lnTo>
                    <a:pt x="98" y="164"/>
                  </a:lnTo>
                  <a:lnTo>
                    <a:pt x="84" y="176"/>
                  </a:lnTo>
                  <a:lnTo>
                    <a:pt x="82" y="184"/>
                  </a:lnTo>
                  <a:lnTo>
                    <a:pt x="80" y="190"/>
                  </a:lnTo>
                  <a:lnTo>
                    <a:pt x="80" y="204"/>
                  </a:lnTo>
                  <a:lnTo>
                    <a:pt x="78" y="212"/>
                  </a:lnTo>
                  <a:lnTo>
                    <a:pt x="74" y="220"/>
                  </a:lnTo>
                  <a:lnTo>
                    <a:pt x="66" y="230"/>
                  </a:lnTo>
                  <a:lnTo>
                    <a:pt x="64" y="236"/>
                  </a:lnTo>
                  <a:lnTo>
                    <a:pt x="58" y="242"/>
                  </a:lnTo>
                  <a:lnTo>
                    <a:pt x="50" y="248"/>
                  </a:lnTo>
                  <a:lnTo>
                    <a:pt x="40" y="254"/>
                  </a:lnTo>
                  <a:lnTo>
                    <a:pt x="34" y="256"/>
                  </a:lnTo>
                  <a:lnTo>
                    <a:pt x="30" y="260"/>
                  </a:lnTo>
                  <a:lnTo>
                    <a:pt x="28" y="266"/>
                  </a:lnTo>
                  <a:lnTo>
                    <a:pt x="24" y="268"/>
                  </a:lnTo>
                  <a:lnTo>
                    <a:pt x="24" y="272"/>
                  </a:lnTo>
                  <a:lnTo>
                    <a:pt x="22" y="284"/>
                  </a:lnTo>
                  <a:lnTo>
                    <a:pt x="20" y="298"/>
                  </a:lnTo>
                  <a:lnTo>
                    <a:pt x="18" y="308"/>
                  </a:lnTo>
                  <a:lnTo>
                    <a:pt x="14" y="322"/>
                  </a:lnTo>
                  <a:lnTo>
                    <a:pt x="10" y="332"/>
                  </a:lnTo>
                  <a:lnTo>
                    <a:pt x="12" y="336"/>
                  </a:lnTo>
                  <a:lnTo>
                    <a:pt x="12" y="338"/>
                  </a:lnTo>
                  <a:lnTo>
                    <a:pt x="14" y="342"/>
                  </a:lnTo>
                  <a:lnTo>
                    <a:pt x="16" y="344"/>
                  </a:lnTo>
                  <a:lnTo>
                    <a:pt x="22" y="348"/>
                  </a:lnTo>
                  <a:lnTo>
                    <a:pt x="36" y="350"/>
                  </a:lnTo>
                  <a:lnTo>
                    <a:pt x="46" y="350"/>
                  </a:lnTo>
                  <a:lnTo>
                    <a:pt x="52" y="352"/>
                  </a:lnTo>
                  <a:lnTo>
                    <a:pt x="58" y="354"/>
                  </a:lnTo>
                  <a:lnTo>
                    <a:pt x="60" y="354"/>
                  </a:lnTo>
                  <a:lnTo>
                    <a:pt x="60" y="358"/>
                  </a:lnTo>
                  <a:lnTo>
                    <a:pt x="58" y="364"/>
                  </a:lnTo>
                  <a:lnTo>
                    <a:pt x="48" y="376"/>
                  </a:lnTo>
                  <a:lnTo>
                    <a:pt x="42" y="388"/>
                  </a:lnTo>
                  <a:lnTo>
                    <a:pt x="40" y="394"/>
                  </a:lnTo>
                  <a:lnTo>
                    <a:pt x="34" y="400"/>
                  </a:lnTo>
                  <a:lnTo>
                    <a:pt x="28" y="408"/>
                  </a:lnTo>
                  <a:lnTo>
                    <a:pt x="28" y="414"/>
                  </a:lnTo>
                  <a:lnTo>
                    <a:pt x="28" y="434"/>
                  </a:lnTo>
                  <a:lnTo>
                    <a:pt x="28" y="444"/>
                  </a:lnTo>
                  <a:lnTo>
                    <a:pt x="26" y="450"/>
                  </a:lnTo>
                  <a:lnTo>
                    <a:pt x="20" y="458"/>
                  </a:lnTo>
                  <a:lnTo>
                    <a:pt x="8" y="472"/>
                  </a:lnTo>
                  <a:lnTo>
                    <a:pt x="2" y="480"/>
                  </a:lnTo>
                  <a:lnTo>
                    <a:pt x="0" y="488"/>
                  </a:lnTo>
                  <a:lnTo>
                    <a:pt x="2" y="490"/>
                  </a:lnTo>
                  <a:lnTo>
                    <a:pt x="8" y="490"/>
                  </a:lnTo>
                  <a:lnTo>
                    <a:pt x="14" y="488"/>
                  </a:lnTo>
                  <a:lnTo>
                    <a:pt x="24" y="488"/>
                  </a:lnTo>
                  <a:lnTo>
                    <a:pt x="34" y="488"/>
                  </a:lnTo>
                  <a:lnTo>
                    <a:pt x="40" y="492"/>
                  </a:lnTo>
                  <a:lnTo>
                    <a:pt x="48" y="496"/>
                  </a:lnTo>
                  <a:lnTo>
                    <a:pt x="66" y="500"/>
                  </a:lnTo>
                  <a:lnTo>
                    <a:pt x="76" y="500"/>
                  </a:lnTo>
                  <a:lnTo>
                    <a:pt x="80" y="500"/>
                  </a:lnTo>
                  <a:lnTo>
                    <a:pt x="84" y="504"/>
                  </a:lnTo>
                  <a:lnTo>
                    <a:pt x="90" y="510"/>
                  </a:lnTo>
                  <a:lnTo>
                    <a:pt x="92" y="512"/>
                  </a:lnTo>
                  <a:lnTo>
                    <a:pt x="96" y="510"/>
                  </a:lnTo>
                  <a:lnTo>
                    <a:pt x="102" y="508"/>
                  </a:lnTo>
                  <a:lnTo>
                    <a:pt x="108" y="508"/>
                  </a:lnTo>
                  <a:lnTo>
                    <a:pt x="114" y="506"/>
                  </a:lnTo>
                  <a:lnTo>
                    <a:pt x="118" y="502"/>
                  </a:lnTo>
                  <a:lnTo>
                    <a:pt x="122" y="500"/>
                  </a:lnTo>
                  <a:lnTo>
                    <a:pt x="122" y="496"/>
                  </a:lnTo>
                  <a:lnTo>
                    <a:pt x="124" y="484"/>
                  </a:lnTo>
                  <a:lnTo>
                    <a:pt x="126" y="472"/>
                  </a:lnTo>
                  <a:lnTo>
                    <a:pt x="130" y="460"/>
                  </a:lnTo>
                  <a:lnTo>
                    <a:pt x="138" y="446"/>
                  </a:lnTo>
                  <a:lnTo>
                    <a:pt x="142" y="442"/>
                  </a:lnTo>
                  <a:lnTo>
                    <a:pt x="144" y="438"/>
                  </a:lnTo>
                  <a:lnTo>
                    <a:pt x="146" y="436"/>
                  </a:lnTo>
                  <a:lnTo>
                    <a:pt x="152" y="432"/>
                  </a:lnTo>
                  <a:lnTo>
                    <a:pt x="164" y="430"/>
                  </a:lnTo>
                  <a:lnTo>
                    <a:pt x="168" y="428"/>
                  </a:lnTo>
                  <a:lnTo>
                    <a:pt x="170" y="426"/>
                  </a:lnTo>
                  <a:lnTo>
                    <a:pt x="172" y="422"/>
                  </a:lnTo>
                  <a:lnTo>
                    <a:pt x="172" y="418"/>
                  </a:lnTo>
                  <a:lnTo>
                    <a:pt x="168" y="412"/>
                  </a:lnTo>
                  <a:lnTo>
                    <a:pt x="164" y="404"/>
                  </a:lnTo>
                  <a:lnTo>
                    <a:pt x="160" y="396"/>
                  </a:lnTo>
                  <a:lnTo>
                    <a:pt x="158" y="388"/>
                  </a:lnTo>
                  <a:lnTo>
                    <a:pt x="160" y="380"/>
                  </a:lnTo>
                  <a:lnTo>
                    <a:pt x="164" y="374"/>
                  </a:lnTo>
                  <a:lnTo>
                    <a:pt x="170" y="366"/>
                  </a:lnTo>
                  <a:lnTo>
                    <a:pt x="178" y="358"/>
                  </a:lnTo>
                  <a:lnTo>
                    <a:pt x="188" y="352"/>
                  </a:lnTo>
                  <a:lnTo>
                    <a:pt x="190" y="350"/>
                  </a:lnTo>
                  <a:lnTo>
                    <a:pt x="192" y="346"/>
                  </a:lnTo>
                  <a:lnTo>
                    <a:pt x="194" y="336"/>
                  </a:lnTo>
                  <a:lnTo>
                    <a:pt x="194" y="332"/>
                  </a:lnTo>
                  <a:lnTo>
                    <a:pt x="192" y="330"/>
                  </a:lnTo>
                  <a:lnTo>
                    <a:pt x="188" y="328"/>
                  </a:lnTo>
                  <a:lnTo>
                    <a:pt x="184" y="326"/>
                  </a:lnTo>
                  <a:lnTo>
                    <a:pt x="180" y="322"/>
                  </a:lnTo>
                  <a:lnTo>
                    <a:pt x="180" y="316"/>
                  </a:lnTo>
                  <a:lnTo>
                    <a:pt x="182" y="302"/>
                  </a:lnTo>
                  <a:lnTo>
                    <a:pt x="182" y="298"/>
                  </a:lnTo>
                  <a:lnTo>
                    <a:pt x="182" y="294"/>
                  </a:lnTo>
                  <a:lnTo>
                    <a:pt x="178" y="288"/>
                  </a:lnTo>
                  <a:lnTo>
                    <a:pt x="174" y="282"/>
                  </a:lnTo>
                  <a:lnTo>
                    <a:pt x="172" y="276"/>
                  </a:lnTo>
                  <a:lnTo>
                    <a:pt x="174" y="274"/>
                  </a:lnTo>
                  <a:lnTo>
                    <a:pt x="180" y="274"/>
                  </a:lnTo>
                  <a:lnTo>
                    <a:pt x="196" y="276"/>
                  </a:lnTo>
                  <a:lnTo>
                    <a:pt x="202" y="276"/>
                  </a:lnTo>
                  <a:lnTo>
                    <a:pt x="206" y="272"/>
                  </a:lnTo>
                  <a:lnTo>
                    <a:pt x="208" y="266"/>
                  </a:lnTo>
                  <a:lnTo>
                    <a:pt x="212" y="262"/>
                  </a:lnTo>
                  <a:lnTo>
                    <a:pt x="214" y="260"/>
                  </a:lnTo>
                  <a:lnTo>
                    <a:pt x="216" y="256"/>
                  </a:lnTo>
                  <a:lnTo>
                    <a:pt x="216" y="248"/>
                  </a:lnTo>
                  <a:lnTo>
                    <a:pt x="212" y="232"/>
                  </a:lnTo>
                  <a:lnTo>
                    <a:pt x="214" y="226"/>
                  </a:lnTo>
                  <a:lnTo>
                    <a:pt x="218" y="222"/>
                  </a:lnTo>
                  <a:lnTo>
                    <a:pt x="226" y="220"/>
                  </a:lnTo>
                  <a:lnTo>
                    <a:pt x="234" y="220"/>
                  </a:lnTo>
                  <a:lnTo>
                    <a:pt x="238" y="220"/>
                  </a:lnTo>
                  <a:lnTo>
                    <a:pt x="240" y="216"/>
                  </a:lnTo>
                  <a:lnTo>
                    <a:pt x="240" y="206"/>
                  </a:lnTo>
                  <a:lnTo>
                    <a:pt x="240" y="194"/>
                  </a:lnTo>
                  <a:lnTo>
                    <a:pt x="242" y="186"/>
                  </a:lnTo>
                  <a:lnTo>
                    <a:pt x="244" y="182"/>
                  </a:lnTo>
                  <a:lnTo>
                    <a:pt x="242" y="176"/>
                  </a:lnTo>
                  <a:lnTo>
                    <a:pt x="242" y="162"/>
                  </a:lnTo>
                  <a:lnTo>
                    <a:pt x="242" y="156"/>
                  </a:lnTo>
                  <a:lnTo>
                    <a:pt x="246" y="150"/>
                  </a:lnTo>
                  <a:lnTo>
                    <a:pt x="252" y="140"/>
                  </a:lnTo>
                  <a:lnTo>
                    <a:pt x="256" y="136"/>
                  </a:lnTo>
                  <a:lnTo>
                    <a:pt x="262" y="134"/>
                  </a:lnTo>
                  <a:lnTo>
                    <a:pt x="274" y="132"/>
                  </a:lnTo>
                  <a:lnTo>
                    <a:pt x="282" y="130"/>
                  </a:lnTo>
                  <a:lnTo>
                    <a:pt x="288" y="128"/>
                  </a:lnTo>
                  <a:lnTo>
                    <a:pt x="300" y="120"/>
                  </a:lnTo>
                  <a:lnTo>
                    <a:pt x="302" y="116"/>
                  </a:lnTo>
                  <a:lnTo>
                    <a:pt x="302" y="110"/>
                  </a:lnTo>
                  <a:lnTo>
                    <a:pt x="300" y="96"/>
                  </a:lnTo>
                  <a:lnTo>
                    <a:pt x="298" y="94"/>
                  </a:lnTo>
                  <a:lnTo>
                    <a:pt x="296" y="92"/>
                  </a:lnTo>
                  <a:lnTo>
                    <a:pt x="290" y="90"/>
                  </a:lnTo>
                  <a:lnTo>
                    <a:pt x="280" y="94"/>
                  </a:lnTo>
                  <a:lnTo>
                    <a:pt x="280" y="92"/>
                  </a:lnTo>
                  <a:lnTo>
                    <a:pt x="280" y="90"/>
                  </a:lnTo>
                  <a:lnTo>
                    <a:pt x="284" y="88"/>
                  </a:lnTo>
                  <a:lnTo>
                    <a:pt x="288" y="84"/>
                  </a:lnTo>
                  <a:lnTo>
                    <a:pt x="288" y="80"/>
                  </a:lnTo>
                  <a:lnTo>
                    <a:pt x="286" y="74"/>
                  </a:lnTo>
                  <a:lnTo>
                    <a:pt x="284" y="72"/>
                  </a:lnTo>
                  <a:lnTo>
                    <a:pt x="280" y="70"/>
                  </a:lnTo>
                  <a:lnTo>
                    <a:pt x="276" y="68"/>
                  </a:lnTo>
                  <a:lnTo>
                    <a:pt x="274" y="66"/>
                  </a:lnTo>
                  <a:lnTo>
                    <a:pt x="270" y="62"/>
                  </a:lnTo>
                  <a:lnTo>
                    <a:pt x="266" y="60"/>
                  </a:lnTo>
                  <a:lnTo>
                    <a:pt x="252" y="60"/>
                  </a:lnTo>
                  <a:lnTo>
                    <a:pt x="244" y="62"/>
                  </a:lnTo>
                  <a:lnTo>
                    <a:pt x="240" y="64"/>
                  </a:lnTo>
                  <a:lnTo>
                    <a:pt x="236" y="66"/>
                  </a:lnTo>
                  <a:lnTo>
                    <a:pt x="228" y="64"/>
                  </a:lnTo>
                  <a:lnTo>
                    <a:pt x="222" y="60"/>
                  </a:lnTo>
                  <a:lnTo>
                    <a:pt x="218" y="60"/>
                  </a:lnTo>
                  <a:lnTo>
                    <a:pt x="216" y="62"/>
                  </a:lnTo>
                  <a:lnTo>
                    <a:pt x="212" y="62"/>
                  </a:lnTo>
                  <a:lnTo>
                    <a:pt x="204" y="60"/>
                  </a:lnTo>
                  <a:lnTo>
                    <a:pt x="192" y="60"/>
                  </a:lnTo>
                  <a:lnTo>
                    <a:pt x="180" y="58"/>
                  </a:lnTo>
                  <a:lnTo>
                    <a:pt x="178" y="54"/>
                  </a:lnTo>
                  <a:lnTo>
                    <a:pt x="178" y="52"/>
                  </a:lnTo>
                  <a:lnTo>
                    <a:pt x="178" y="48"/>
                  </a:lnTo>
                  <a:lnTo>
                    <a:pt x="178" y="40"/>
                  </a:lnTo>
                  <a:lnTo>
                    <a:pt x="176" y="32"/>
                  </a:lnTo>
                  <a:lnTo>
                    <a:pt x="174" y="30"/>
                  </a:lnTo>
                  <a:lnTo>
                    <a:pt x="170" y="28"/>
                  </a:lnTo>
                  <a:lnTo>
                    <a:pt x="154" y="28"/>
                  </a:lnTo>
                  <a:lnTo>
                    <a:pt x="142" y="26"/>
                  </a:lnTo>
                  <a:lnTo>
                    <a:pt x="138" y="24"/>
                  </a:lnTo>
                  <a:lnTo>
                    <a:pt x="136" y="22"/>
                  </a:lnTo>
                  <a:lnTo>
                    <a:pt x="132" y="0"/>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0" name="Ireland">
              <a:extLst>
                <a:ext uri="{FF2B5EF4-FFF2-40B4-BE49-F238E27FC236}">
                  <a16:creationId xmlns:a16="http://schemas.microsoft.com/office/drawing/2014/main" id="{C1133E7C-0BF4-5642-8751-F3420B0637F9}"/>
                </a:ext>
              </a:extLst>
            </p:cNvPr>
            <p:cNvSpPr>
              <a:spLocks/>
            </p:cNvSpPr>
            <p:nvPr/>
          </p:nvSpPr>
          <p:spPr bwMode="auto">
            <a:xfrm>
              <a:off x="790575" y="2152650"/>
              <a:ext cx="400050" cy="457200"/>
            </a:xfrm>
            <a:custGeom>
              <a:avLst/>
              <a:gdLst>
                <a:gd name="T0" fmla="*/ 2147483647 w 286"/>
                <a:gd name="T1" fmla="*/ 2147483647 h 330"/>
                <a:gd name="T2" fmla="*/ 2147483647 w 286"/>
                <a:gd name="T3" fmla="*/ 2147483647 h 330"/>
                <a:gd name="T4" fmla="*/ 2147483647 w 286"/>
                <a:gd name="T5" fmla="*/ 2147483647 h 330"/>
                <a:gd name="T6" fmla="*/ 2147483647 w 286"/>
                <a:gd name="T7" fmla="*/ 2147483647 h 330"/>
                <a:gd name="T8" fmla="*/ 2147483647 w 286"/>
                <a:gd name="T9" fmla="*/ 2147483647 h 330"/>
                <a:gd name="T10" fmla="*/ 2147483647 w 286"/>
                <a:gd name="T11" fmla="*/ 2147483647 h 330"/>
                <a:gd name="T12" fmla="*/ 2147483647 w 286"/>
                <a:gd name="T13" fmla="*/ 2147483647 h 330"/>
                <a:gd name="T14" fmla="*/ 2147483647 w 286"/>
                <a:gd name="T15" fmla="*/ 2147483647 h 330"/>
                <a:gd name="T16" fmla="*/ 2147483647 w 286"/>
                <a:gd name="T17" fmla="*/ 2147483647 h 330"/>
                <a:gd name="T18" fmla="*/ 2147483647 w 286"/>
                <a:gd name="T19" fmla="*/ 2147483647 h 330"/>
                <a:gd name="T20" fmla="*/ 2147483647 w 286"/>
                <a:gd name="T21" fmla="*/ 2147483647 h 330"/>
                <a:gd name="T22" fmla="*/ 2147483647 w 286"/>
                <a:gd name="T23" fmla="*/ 2147483647 h 330"/>
                <a:gd name="T24" fmla="*/ 2147483647 w 286"/>
                <a:gd name="T25" fmla="*/ 2147483647 h 330"/>
                <a:gd name="T26" fmla="*/ 2147483647 w 286"/>
                <a:gd name="T27" fmla="*/ 2147483647 h 330"/>
                <a:gd name="T28" fmla="*/ 2147483647 w 286"/>
                <a:gd name="T29" fmla="*/ 2147483647 h 330"/>
                <a:gd name="T30" fmla="*/ 2147483647 w 286"/>
                <a:gd name="T31" fmla="*/ 2147483647 h 330"/>
                <a:gd name="T32" fmla="*/ 2147483647 w 286"/>
                <a:gd name="T33" fmla="*/ 2147483647 h 330"/>
                <a:gd name="T34" fmla="*/ 2147483647 w 286"/>
                <a:gd name="T35" fmla="*/ 2147483647 h 330"/>
                <a:gd name="T36" fmla="*/ 2147483647 w 286"/>
                <a:gd name="T37" fmla="*/ 2147483647 h 330"/>
                <a:gd name="T38" fmla="*/ 2147483647 w 286"/>
                <a:gd name="T39" fmla="*/ 2147483647 h 330"/>
                <a:gd name="T40" fmla="*/ 2147483647 w 286"/>
                <a:gd name="T41" fmla="*/ 2147483647 h 330"/>
                <a:gd name="T42" fmla="*/ 2147483647 w 286"/>
                <a:gd name="T43" fmla="*/ 2147483647 h 330"/>
                <a:gd name="T44" fmla="*/ 2147483647 w 286"/>
                <a:gd name="T45" fmla="*/ 2147483647 h 330"/>
                <a:gd name="T46" fmla="*/ 2147483647 w 286"/>
                <a:gd name="T47" fmla="*/ 2147483647 h 330"/>
                <a:gd name="T48" fmla="*/ 2147483647 w 286"/>
                <a:gd name="T49" fmla="*/ 2147483647 h 330"/>
                <a:gd name="T50" fmla="*/ 2147483647 w 286"/>
                <a:gd name="T51" fmla="*/ 2147483647 h 330"/>
                <a:gd name="T52" fmla="*/ 2147483647 w 286"/>
                <a:gd name="T53" fmla="*/ 2147483647 h 330"/>
                <a:gd name="T54" fmla="*/ 0 w 286"/>
                <a:gd name="T55" fmla="*/ 2147483647 h 330"/>
                <a:gd name="T56" fmla="*/ 2147483647 w 286"/>
                <a:gd name="T57" fmla="*/ 2147483647 h 330"/>
                <a:gd name="T58" fmla="*/ 2147483647 w 286"/>
                <a:gd name="T59" fmla="*/ 2147483647 h 330"/>
                <a:gd name="T60" fmla="*/ 2147483647 w 286"/>
                <a:gd name="T61" fmla="*/ 2147483647 h 330"/>
                <a:gd name="T62" fmla="*/ 2147483647 w 286"/>
                <a:gd name="T63" fmla="*/ 2147483647 h 330"/>
                <a:gd name="T64" fmla="*/ 2147483647 w 286"/>
                <a:gd name="T65" fmla="*/ 2147483647 h 330"/>
                <a:gd name="T66" fmla="*/ 2147483647 w 286"/>
                <a:gd name="T67" fmla="*/ 2147483647 h 330"/>
                <a:gd name="T68" fmla="*/ 2147483647 w 286"/>
                <a:gd name="T69" fmla="*/ 2147483647 h 330"/>
                <a:gd name="T70" fmla="*/ 2147483647 w 286"/>
                <a:gd name="T71" fmla="*/ 2147483647 h 330"/>
                <a:gd name="T72" fmla="*/ 2147483647 w 286"/>
                <a:gd name="T73" fmla="*/ 2147483647 h 330"/>
                <a:gd name="T74" fmla="*/ 2147483647 w 286"/>
                <a:gd name="T75" fmla="*/ 2147483647 h 330"/>
                <a:gd name="T76" fmla="*/ 2147483647 w 286"/>
                <a:gd name="T77" fmla="*/ 2147483647 h 330"/>
                <a:gd name="T78" fmla="*/ 2147483647 w 286"/>
                <a:gd name="T79" fmla="*/ 2147483647 h 330"/>
                <a:gd name="T80" fmla="*/ 2147483647 w 286"/>
                <a:gd name="T81" fmla="*/ 2147483647 h 330"/>
                <a:gd name="T82" fmla="*/ 2147483647 w 286"/>
                <a:gd name="T83" fmla="*/ 2147483647 h 330"/>
                <a:gd name="T84" fmla="*/ 2147483647 w 286"/>
                <a:gd name="T85" fmla="*/ 2147483647 h 330"/>
                <a:gd name="T86" fmla="*/ 2147483647 w 286"/>
                <a:gd name="T87" fmla="*/ 2147483647 h 330"/>
                <a:gd name="T88" fmla="*/ 2147483647 w 286"/>
                <a:gd name="T89" fmla="*/ 2147483647 h 330"/>
                <a:gd name="T90" fmla="*/ 2147483647 w 286"/>
                <a:gd name="T91" fmla="*/ 2147483647 h 330"/>
                <a:gd name="T92" fmla="*/ 2147483647 w 286"/>
                <a:gd name="T93" fmla="*/ 2147483647 h 330"/>
                <a:gd name="T94" fmla="*/ 2147483647 w 286"/>
                <a:gd name="T95" fmla="*/ 2147483647 h 330"/>
                <a:gd name="T96" fmla="*/ 2147483647 w 286"/>
                <a:gd name="T97" fmla="*/ 2147483647 h 330"/>
                <a:gd name="T98" fmla="*/ 2147483647 w 286"/>
                <a:gd name="T99" fmla="*/ 2147483647 h 330"/>
                <a:gd name="T100" fmla="*/ 2147483647 w 286"/>
                <a:gd name="T101" fmla="*/ 2147483647 h 330"/>
                <a:gd name="T102" fmla="*/ 2147483647 w 286"/>
                <a:gd name="T103" fmla="*/ 2147483647 h 330"/>
                <a:gd name="T104" fmla="*/ 2147483647 w 286"/>
                <a:gd name="T105" fmla="*/ 2147483647 h 330"/>
                <a:gd name="T106" fmla="*/ 2147483647 w 286"/>
                <a:gd name="T107" fmla="*/ 0 h 330"/>
                <a:gd name="T108" fmla="*/ 2147483647 w 286"/>
                <a:gd name="T109" fmla="*/ 2147483647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6"/>
                <a:gd name="T166" fmla="*/ 0 h 330"/>
                <a:gd name="T167" fmla="*/ 286 w 286"/>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6" h="330">
                  <a:moveTo>
                    <a:pt x="252" y="28"/>
                  </a:moveTo>
                  <a:lnTo>
                    <a:pt x="250" y="34"/>
                  </a:lnTo>
                  <a:lnTo>
                    <a:pt x="244" y="40"/>
                  </a:lnTo>
                  <a:lnTo>
                    <a:pt x="236" y="40"/>
                  </a:lnTo>
                  <a:lnTo>
                    <a:pt x="230" y="38"/>
                  </a:lnTo>
                  <a:lnTo>
                    <a:pt x="224" y="38"/>
                  </a:lnTo>
                  <a:lnTo>
                    <a:pt x="220" y="44"/>
                  </a:lnTo>
                  <a:lnTo>
                    <a:pt x="220" y="48"/>
                  </a:lnTo>
                  <a:lnTo>
                    <a:pt x="220" y="50"/>
                  </a:lnTo>
                  <a:lnTo>
                    <a:pt x="218" y="52"/>
                  </a:lnTo>
                  <a:lnTo>
                    <a:pt x="210" y="52"/>
                  </a:lnTo>
                  <a:lnTo>
                    <a:pt x="208" y="58"/>
                  </a:lnTo>
                  <a:lnTo>
                    <a:pt x="204" y="60"/>
                  </a:lnTo>
                  <a:lnTo>
                    <a:pt x="198" y="62"/>
                  </a:lnTo>
                  <a:lnTo>
                    <a:pt x="194" y="70"/>
                  </a:lnTo>
                  <a:lnTo>
                    <a:pt x="190" y="70"/>
                  </a:lnTo>
                  <a:lnTo>
                    <a:pt x="188" y="70"/>
                  </a:lnTo>
                  <a:lnTo>
                    <a:pt x="188" y="72"/>
                  </a:lnTo>
                  <a:lnTo>
                    <a:pt x="192" y="78"/>
                  </a:lnTo>
                  <a:lnTo>
                    <a:pt x="192" y="84"/>
                  </a:lnTo>
                  <a:lnTo>
                    <a:pt x="194" y="102"/>
                  </a:lnTo>
                  <a:lnTo>
                    <a:pt x="206" y="102"/>
                  </a:lnTo>
                  <a:lnTo>
                    <a:pt x="212" y="104"/>
                  </a:lnTo>
                  <a:lnTo>
                    <a:pt x="212" y="106"/>
                  </a:lnTo>
                  <a:lnTo>
                    <a:pt x="212" y="108"/>
                  </a:lnTo>
                  <a:lnTo>
                    <a:pt x="214" y="110"/>
                  </a:lnTo>
                  <a:lnTo>
                    <a:pt x="220" y="112"/>
                  </a:lnTo>
                  <a:lnTo>
                    <a:pt x="222" y="112"/>
                  </a:lnTo>
                  <a:lnTo>
                    <a:pt x="226" y="112"/>
                  </a:lnTo>
                  <a:lnTo>
                    <a:pt x="234" y="108"/>
                  </a:lnTo>
                  <a:lnTo>
                    <a:pt x="238" y="106"/>
                  </a:lnTo>
                  <a:lnTo>
                    <a:pt x="238" y="104"/>
                  </a:lnTo>
                  <a:lnTo>
                    <a:pt x="240" y="100"/>
                  </a:lnTo>
                  <a:lnTo>
                    <a:pt x="242" y="96"/>
                  </a:lnTo>
                  <a:lnTo>
                    <a:pt x="242" y="90"/>
                  </a:lnTo>
                  <a:lnTo>
                    <a:pt x="244" y="88"/>
                  </a:lnTo>
                  <a:lnTo>
                    <a:pt x="248" y="90"/>
                  </a:lnTo>
                  <a:lnTo>
                    <a:pt x="254" y="96"/>
                  </a:lnTo>
                  <a:lnTo>
                    <a:pt x="256" y="102"/>
                  </a:lnTo>
                  <a:lnTo>
                    <a:pt x="258" y="106"/>
                  </a:lnTo>
                  <a:lnTo>
                    <a:pt x="258" y="110"/>
                  </a:lnTo>
                  <a:lnTo>
                    <a:pt x="260" y="116"/>
                  </a:lnTo>
                  <a:lnTo>
                    <a:pt x="260" y="118"/>
                  </a:lnTo>
                  <a:lnTo>
                    <a:pt x="264" y="118"/>
                  </a:lnTo>
                  <a:lnTo>
                    <a:pt x="270" y="118"/>
                  </a:lnTo>
                  <a:lnTo>
                    <a:pt x="274" y="120"/>
                  </a:lnTo>
                  <a:lnTo>
                    <a:pt x="274" y="126"/>
                  </a:lnTo>
                  <a:lnTo>
                    <a:pt x="276" y="128"/>
                  </a:lnTo>
                  <a:lnTo>
                    <a:pt x="278" y="128"/>
                  </a:lnTo>
                  <a:lnTo>
                    <a:pt x="280" y="128"/>
                  </a:lnTo>
                  <a:lnTo>
                    <a:pt x="282" y="130"/>
                  </a:lnTo>
                  <a:lnTo>
                    <a:pt x="276" y="142"/>
                  </a:lnTo>
                  <a:lnTo>
                    <a:pt x="278" y="162"/>
                  </a:lnTo>
                  <a:lnTo>
                    <a:pt x="282" y="174"/>
                  </a:lnTo>
                  <a:lnTo>
                    <a:pt x="286" y="188"/>
                  </a:lnTo>
                  <a:lnTo>
                    <a:pt x="286" y="196"/>
                  </a:lnTo>
                  <a:lnTo>
                    <a:pt x="284" y="208"/>
                  </a:lnTo>
                  <a:lnTo>
                    <a:pt x="274" y="220"/>
                  </a:lnTo>
                  <a:lnTo>
                    <a:pt x="272" y="224"/>
                  </a:lnTo>
                  <a:lnTo>
                    <a:pt x="270" y="232"/>
                  </a:lnTo>
                  <a:lnTo>
                    <a:pt x="268" y="244"/>
                  </a:lnTo>
                  <a:lnTo>
                    <a:pt x="270" y="252"/>
                  </a:lnTo>
                  <a:lnTo>
                    <a:pt x="268" y="256"/>
                  </a:lnTo>
                  <a:lnTo>
                    <a:pt x="266" y="256"/>
                  </a:lnTo>
                  <a:lnTo>
                    <a:pt x="264" y="258"/>
                  </a:lnTo>
                  <a:lnTo>
                    <a:pt x="260" y="262"/>
                  </a:lnTo>
                  <a:lnTo>
                    <a:pt x="258" y="266"/>
                  </a:lnTo>
                  <a:lnTo>
                    <a:pt x="246" y="280"/>
                  </a:lnTo>
                  <a:lnTo>
                    <a:pt x="236" y="292"/>
                  </a:lnTo>
                  <a:lnTo>
                    <a:pt x="240" y="296"/>
                  </a:lnTo>
                  <a:lnTo>
                    <a:pt x="240" y="302"/>
                  </a:lnTo>
                  <a:lnTo>
                    <a:pt x="232" y="306"/>
                  </a:lnTo>
                  <a:lnTo>
                    <a:pt x="230" y="306"/>
                  </a:lnTo>
                  <a:lnTo>
                    <a:pt x="228" y="306"/>
                  </a:lnTo>
                  <a:lnTo>
                    <a:pt x="226" y="304"/>
                  </a:lnTo>
                  <a:lnTo>
                    <a:pt x="222" y="300"/>
                  </a:lnTo>
                  <a:lnTo>
                    <a:pt x="220" y="300"/>
                  </a:lnTo>
                  <a:lnTo>
                    <a:pt x="208" y="300"/>
                  </a:lnTo>
                  <a:lnTo>
                    <a:pt x="198" y="298"/>
                  </a:lnTo>
                  <a:lnTo>
                    <a:pt x="186" y="298"/>
                  </a:lnTo>
                  <a:lnTo>
                    <a:pt x="174" y="298"/>
                  </a:lnTo>
                  <a:lnTo>
                    <a:pt x="170" y="300"/>
                  </a:lnTo>
                  <a:lnTo>
                    <a:pt x="166" y="304"/>
                  </a:lnTo>
                  <a:lnTo>
                    <a:pt x="162" y="308"/>
                  </a:lnTo>
                  <a:lnTo>
                    <a:pt x="146" y="310"/>
                  </a:lnTo>
                  <a:lnTo>
                    <a:pt x="136" y="312"/>
                  </a:lnTo>
                  <a:lnTo>
                    <a:pt x="122" y="314"/>
                  </a:lnTo>
                  <a:lnTo>
                    <a:pt x="114" y="316"/>
                  </a:lnTo>
                  <a:lnTo>
                    <a:pt x="98" y="322"/>
                  </a:lnTo>
                  <a:lnTo>
                    <a:pt x="82" y="322"/>
                  </a:lnTo>
                  <a:lnTo>
                    <a:pt x="72" y="322"/>
                  </a:lnTo>
                  <a:lnTo>
                    <a:pt x="64" y="322"/>
                  </a:lnTo>
                  <a:lnTo>
                    <a:pt x="46" y="326"/>
                  </a:lnTo>
                  <a:lnTo>
                    <a:pt x="42" y="328"/>
                  </a:lnTo>
                  <a:lnTo>
                    <a:pt x="36" y="330"/>
                  </a:lnTo>
                  <a:lnTo>
                    <a:pt x="32" y="328"/>
                  </a:lnTo>
                  <a:lnTo>
                    <a:pt x="26" y="326"/>
                  </a:lnTo>
                  <a:lnTo>
                    <a:pt x="18" y="326"/>
                  </a:lnTo>
                  <a:lnTo>
                    <a:pt x="18" y="318"/>
                  </a:lnTo>
                  <a:lnTo>
                    <a:pt x="26" y="318"/>
                  </a:lnTo>
                  <a:lnTo>
                    <a:pt x="34" y="318"/>
                  </a:lnTo>
                  <a:lnTo>
                    <a:pt x="40" y="312"/>
                  </a:lnTo>
                  <a:lnTo>
                    <a:pt x="48" y="310"/>
                  </a:lnTo>
                  <a:lnTo>
                    <a:pt x="44" y="308"/>
                  </a:lnTo>
                  <a:lnTo>
                    <a:pt x="38" y="306"/>
                  </a:lnTo>
                  <a:lnTo>
                    <a:pt x="22" y="304"/>
                  </a:lnTo>
                  <a:lnTo>
                    <a:pt x="10" y="304"/>
                  </a:lnTo>
                  <a:lnTo>
                    <a:pt x="2" y="300"/>
                  </a:lnTo>
                  <a:lnTo>
                    <a:pt x="12" y="300"/>
                  </a:lnTo>
                  <a:lnTo>
                    <a:pt x="26" y="300"/>
                  </a:lnTo>
                  <a:lnTo>
                    <a:pt x="36" y="298"/>
                  </a:lnTo>
                  <a:lnTo>
                    <a:pt x="38" y="292"/>
                  </a:lnTo>
                  <a:lnTo>
                    <a:pt x="16" y="286"/>
                  </a:lnTo>
                  <a:lnTo>
                    <a:pt x="10" y="286"/>
                  </a:lnTo>
                  <a:lnTo>
                    <a:pt x="2" y="276"/>
                  </a:lnTo>
                  <a:lnTo>
                    <a:pt x="2" y="274"/>
                  </a:lnTo>
                  <a:lnTo>
                    <a:pt x="4" y="274"/>
                  </a:lnTo>
                  <a:lnTo>
                    <a:pt x="6" y="274"/>
                  </a:lnTo>
                  <a:lnTo>
                    <a:pt x="14" y="274"/>
                  </a:lnTo>
                  <a:lnTo>
                    <a:pt x="24" y="272"/>
                  </a:lnTo>
                  <a:lnTo>
                    <a:pt x="34" y="266"/>
                  </a:lnTo>
                  <a:lnTo>
                    <a:pt x="32" y="260"/>
                  </a:lnTo>
                  <a:lnTo>
                    <a:pt x="16" y="260"/>
                  </a:lnTo>
                  <a:lnTo>
                    <a:pt x="2" y="262"/>
                  </a:lnTo>
                  <a:lnTo>
                    <a:pt x="0" y="254"/>
                  </a:lnTo>
                  <a:lnTo>
                    <a:pt x="0" y="252"/>
                  </a:lnTo>
                  <a:lnTo>
                    <a:pt x="2" y="250"/>
                  </a:lnTo>
                  <a:lnTo>
                    <a:pt x="10" y="248"/>
                  </a:lnTo>
                  <a:lnTo>
                    <a:pt x="12" y="248"/>
                  </a:lnTo>
                  <a:lnTo>
                    <a:pt x="22" y="248"/>
                  </a:lnTo>
                  <a:lnTo>
                    <a:pt x="32" y="240"/>
                  </a:lnTo>
                  <a:lnTo>
                    <a:pt x="42" y="238"/>
                  </a:lnTo>
                  <a:lnTo>
                    <a:pt x="50" y="238"/>
                  </a:lnTo>
                  <a:lnTo>
                    <a:pt x="56" y="236"/>
                  </a:lnTo>
                  <a:lnTo>
                    <a:pt x="66" y="236"/>
                  </a:lnTo>
                  <a:lnTo>
                    <a:pt x="90" y="238"/>
                  </a:lnTo>
                  <a:lnTo>
                    <a:pt x="102" y="230"/>
                  </a:lnTo>
                  <a:lnTo>
                    <a:pt x="108" y="222"/>
                  </a:lnTo>
                  <a:lnTo>
                    <a:pt x="92" y="236"/>
                  </a:lnTo>
                  <a:lnTo>
                    <a:pt x="82" y="236"/>
                  </a:lnTo>
                  <a:lnTo>
                    <a:pt x="70" y="232"/>
                  </a:lnTo>
                  <a:lnTo>
                    <a:pt x="60" y="232"/>
                  </a:lnTo>
                  <a:lnTo>
                    <a:pt x="52" y="232"/>
                  </a:lnTo>
                  <a:lnTo>
                    <a:pt x="42" y="230"/>
                  </a:lnTo>
                  <a:lnTo>
                    <a:pt x="44" y="226"/>
                  </a:lnTo>
                  <a:lnTo>
                    <a:pt x="56" y="224"/>
                  </a:lnTo>
                  <a:lnTo>
                    <a:pt x="64" y="222"/>
                  </a:lnTo>
                  <a:lnTo>
                    <a:pt x="66" y="220"/>
                  </a:lnTo>
                  <a:lnTo>
                    <a:pt x="70" y="210"/>
                  </a:lnTo>
                  <a:lnTo>
                    <a:pt x="72" y="202"/>
                  </a:lnTo>
                  <a:lnTo>
                    <a:pt x="80" y="198"/>
                  </a:lnTo>
                  <a:lnTo>
                    <a:pt x="86" y="198"/>
                  </a:lnTo>
                  <a:lnTo>
                    <a:pt x="88" y="192"/>
                  </a:lnTo>
                  <a:lnTo>
                    <a:pt x="90" y="186"/>
                  </a:lnTo>
                  <a:lnTo>
                    <a:pt x="90" y="184"/>
                  </a:lnTo>
                  <a:lnTo>
                    <a:pt x="88" y="182"/>
                  </a:lnTo>
                  <a:lnTo>
                    <a:pt x="82" y="180"/>
                  </a:lnTo>
                  <a:lnTo>
                    <a:pt x="80" y="178"/>
                  </a:lnTo>
                  <a:lnTo>
                    <a:pt x="80" y="174"/>
                  </a:lnTo>
                  <a:lnTo>
                    <a:pt x="84" y="170"/>
                  </a:lnTo>
                  <a:lnTo>
                    <a:pt x="86" y="166"/>
                  </a:lnTo>
                  <a:lnTo>
                    <a:pt x="82" y="156"/>
                  </a:lnTo>
                  <a:lnTo>
                    <a:pt x="80" y="154"/>
                  </a:lnTo>
                  <a:lnTo>
                    <a:pt x="72" y="150"/>
                  </a:lnTo>
                  <a:lnTo>
                    <a:pt x="64" y="146"/>
                  </a:lnTo>
                  <a:lnTo>
                    <a:pt x="60" y="144"/>
                  </a:lnTo>
                  <a:lnTo>
                    <a:pt x="62" y="144"/>
                  </a:lnTo>
                  <a:lnTo>
                    <a:pt x="62" y="142"/>
                  </a:lnTo>
                  <a:lnTo>
                    <a:pt x="60" y="136"/>
                  </a:lnTo>
                  <a:lnTo>
                    <a:pt x="58" y="128"/>
                  </a:lnTo>
                  <a:lnTo>
                    <a:pt x="58" y="126"/>
                  </a:lnTo>
                  <a:lnTo>
                    <a:pt x="60" y="126"/>
                  </a:lnTo>
                  <a:lnTo>
                    <a:pt x="72" y="126"/>
                  </a:lnTo>
                  <a:lnTo>
                    <a:pt x="78" y="126"/>
                  </a:lnTo>
                  <a:lnTo>
                    <a:pt x="80" y="120"/>
                  </a:lnTo>
                  <a:lnTo>
                    <a:pt x="80" y="112"/>
                  </a:lnTo>
                  <a:lnTo>
                    <a:pt x="82" y="112"/>
                  </a:lnTo>
                  <a:lnTo>
                    <a:pt x="88" y="108"/>
                  </a:lnTo>
                  <a:lnTo>
                    <a:pt x="92" y="102"/>
                  </a:lnTo>
                  <a:lnTo>
                    <a:pt x="92" y="100"/>
                  </a:lnTo>
                  <a:lnTo>
                    <a:pt x="86" y="94"/>
                  </a:lnTo>
                  <a:lnTo>
                    <a:pt x="78" y="90"/>
                  </a:lnTo>
                  <a:lnTo>
                    <a:pt x="80" y="82"/>
                  </a:lnTo>
                  <a:lnTo>
                    <a:pt x="72" y="82"/>
                  </a:lnTo>
                  <a:lnTo>
                    <a:pt x="66" y="80"/>
                  </a:lnTo>
                  <a:lnTo>
                    <a:pt x="64" y="78"/>
                  </a:lnTo>
                  <a:lnTo>
                    <a:pt x="64" y="76"/>
                  </a:lnTo>
                  <a:lnTo>
                    <a:pt x="66" y="76"/>
                  </a:lnTo>
                  <a:lnTo>
                    <a:pt x="70" y="72"/>
                  </a:lnTo>
                  <a:lnTo>
                    <a:pt x="74" y="68"/>
                  </a:lnTo>
                  <a:lnTo>
                    <a:pt x="78" y="62"/>
                  </a:lnTo>
                  <a:lnTo>
                    <a:pt x="80" y="62"/>
                  </a:lnTo>
                  <a:lnTo>
                    <a:pt x="86" y="68"/>
                  </a:lnTo>
                  <a:lnTo>
                    <a:pt x="92" y="64"/>
                  </a:lnTo>
                  <a:lnTo>
                    <a:pt x="96" y="62"/>
                  </a:lnTo>
                  <a:lnTo>
                    <a:pt x="102" y="62"/>
                  </a:lnTo>
                  <a:lnTo>
                    <a:pt x="114" y="64"/>
                  </a:lnTo>
                  <a:lnTo>
                    <a:pt x="130" y="72"/>
                  </a:lnTo>
                  <a:lnTo>
                    <a:pt x="130" y="76"/>
                  </a:lnTo>
                  <a:lnTo>
                    <a:pt x="130" y="78"/>
                  </a:lnTo>
                  <a:lnTo>
                    <a:pt x="132" y="78"/>
                  </a:lnTo>
                  <a:lnTo>
                    <a:pt x="144" y="78"/>
                  </a:lnTo>
                  <a:lnTo>
                    <a:pt x="154" y="80"/>
                  </a:lnTo>
                  <a:lnTo>
                    <a:pt x="160" y="80"/>
                  </a:lnTo>
                  <a:lnTo>
                    <a:pt x="168" y="78"/>
                  </a:lnTo>
                  <a:lnTo>
                    <a:pt x="174" y="76"/>
                  </a:lnTo>
                  <a:lnTo>
                    <a:pt x="174" y="72"/>
                  </a:lnTo>
                  <a:lnTo>
                    <a:pt x="174" y="70"/>
                  </a:lnTo>
                  <a:lnTo>
                    <a:pt x="178" y="68"/>
                  </a:lnTo>
                  <a:lnTo>
                    <a:pt x="184" y="68"/>
                  </a:lnTo>
                  <a:lnTo>
                    <a:pt x="188" y="66"/>
                  </a:lnTo>
                  <a:lnTo>
                    <a:pt x="192" y="64"/>
                  </a:lnTo>
                  <a:lnTo>
                    <a:pt x="192" y="56"/>
                  </a:lnTo>
                  <a:lnTo>
                    <a:pt x="178" y="48"/>
                  </a:lnTo>
                  <a:lnTo>
                    <a:pt x="168" y="48"/>
                  </a:lnTo>
                  <a:lnTo>
                    <a:pt x="162" y="36"/>
                  </a:lnTo>
                  <a:lnTo>
                    <a:pt x="162" y="32"/>
                  </a:lnTo>
                  <a:lnTo>
                    <a:pt x="164" y="30"/>
                  </a:lnTo>
                  <a:lnTo>
                    <a:pt x="168" y="28"/>
                  </a:lnTo>
                  <a:lnTo>
                    <a:pt x="180" y="28"/>
                  </a:lnTo>
                  <a:lnTo>
                    <a:pt x="186" y="22"/>
                  </a:lnTo>
                  <a:lnTo>
                    <a:pt x="186" y="16"/>
                  </a:lnTo>
                  <a:lnTo>
                    <a:pt x="192" y="10"/>
                  </a:lnTo>
                  <a:lnTo>
                    <a:pt x="196" y="8"/>
                  </a:lnTo>
                  <a:lnTo>
                    <a:pt x="206" y="6"/>
                  </a:lnTo>
                  <a:lnTo>
                    <a:pt x="220" y="6"/>
                  </a:lnTo>
                  <a:lnTo>
                    <a:pt x="222" y="6"/>
                  </a:lnTo>
                  <a:lnTo>
                    <a:pt x="226" y="6"/>
                  </a:lnTo>
                  <a:lnTo>
                    <a:pt x="226" y="8"/>
                  </a:lnTo>
                  <a:lnTo>
                    <a:pt x="226" y="14"/>
                  </a:lnTo>
                  <a:lnTo>
                    <a:pt x="228" y="16"/>
                  </a:lnTo>
                  <a:lnTo>
                    <a:pt x="230" y="18"/>
                  </a:lnTo>
                  <a:lnTo>
                    <a:pt x="234" y="20"/>
                  </a:lnTo>
                  <a:lnTo>
                    <a:pt x="238" y="20"/>
                  </a:lnTo>
                  <a:lnTo>
                    <a:pt x="246" y="18"/>
                  </a:lnTo>
                  <a:lnTo>
                    <a:pt x="248" y="16"/>
                  </a:lnTo>
                  <a:lnTo>
                    <a:pt x="246" y="8"/>
                  </a:lnTo>
                  <a:lnTo>
                    <a:pt x="246" y="2"/>
                  </a:lnTo>
                  <a:lnTo>
                    <a:pt x="248" y="0"/>
                  </a:lnTo>
                  <a:lnTo>
                    <a:pt x="250" y="0"/>
                  </a:lnTo>
                  <a:lnTo>
                    <a:pt x="262" y="0"/>
                  </a:lnTo>
                  <a:lnTo>
                    <a:pt x="264" y="8"/>
                  </a:lnTo>
                  <a:lnTo>
                    <a:pt x="266" y="10"/>
                  </a:lnTo>
                  <a:lnTo>
                    <a:pt x="268" y="12"/>
                  </a:lnTo>
                  <a:lnTo>
                    <a:pt x="266" y="12"/>
                  </a:lnTo>
                  <a:lnTo>
                    <a:pt x="254" y="14"/>
                  </a:lnTo>
                  <a:lnTo>
                    <a:pt x="252" y="22"/>
                  </a:lnTo>
                  <a:lnTo>
                    <a:pt x="252" y="26"/>
                  </a:lnTo>
                  <a:lnTo>
                    <a:pt x="252" y="28"/>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1" name="Belgium">
              <a:extLst>
                <a:ext uri="{FF2B5EF4-FFF2-40B4-BE49-F238E27FC236}">
                  <a16:creationId xmlns:a16="http://schemas.microsoft.com/office/drawing/2014/main" id="{73EC5AFA-8A06-8B47-BBC7-9C9EDACB8F1B}"/>
                </a:ext>
              </a:extLst>
            </p:cNvPr>
            <p:cNvSpPr>
              <a:spLocks/>
            </p:cNvSpPr>
            <p:nvPr/>
          </p:nvSpPr>
          <p:spPr bwMode="auto">
            <a:xfrm>
              <a:off x="1857375" y="2800350"/>
              <a:ext cx="295275" cy="257175"/>
            </a:xfrm>
            <a:custGeom>
              <a:avLst/>
              <a:gdLst>
                <a:gd name="T0" fmla="*/ 2147483647 w 216"/>
                <a:gd name="T1" fmla="*/ 2147483647 h 186"/>
                <a:gd name="T2" fmla="*/ 2147483647 w 216"/>
                <a:gd name="T3" fmla="*/ 2147483647 h 186"/>
                <a:gd name="T4" fmla="*/ 2147483647 w 216"/>
                <a:gd name="T5" fmla="*/ 2147483647 h 186"/>
                <a:gd name="T6" fmla="*/ 2147483647 w 216"/>
                <a:gd name="T7" fmla="*/ 2147483647 h 186"/>
                <a:gd name="T8" fmla="*/ 2147483647 w 216"/>
                <a:gd name="T9" fmla="*/ 2147483647 h 186"/>
                <a:gd name="T10" fmla="*/ 2147483647 w 216"/>
                <a:gd name="T11" fmla="*/ 2147483647 h 186"/>
                <a:gd name="T12" fmla="*/ 2147483647 w 216"/>
                <a:gd name="T13" fmla="*/ 2147483647 h 186"/>
                <a:gd name="T14" fmla="*/ 2147483647 w 216"/>
                <a:gd name="T15" fmla="*/ 2147483647 h 186"/>
                <a:gd name="T16" fmla="*/ 2147483647 w 216"/>
                <a:gd name="T17" fmla="*/ 2147483647 h 186"/>
                <a:gd name="T18" fmla="*/ 2147483647 w 216"/>
                <a:gd name="T19" fmla="*/ 2147483647 h 186"/>
                <a:gd name="T20" fmla="*/ 2147483647 w 216"/>
                <a:gd name="T21" fmla="*/ 2147483647 h 186"/>
                <a:gd name="T22" fmla="*/ 2147483647 w 216"/>
                <a:gd name="T23" fmla="*/ 2147483647 h 186"/>
                <a:gd name="T24" fmla="*/ 2147483647 w 216"/>
                <a:gd name="T25" fmla="*/ 2147483647 h 186"/>
                <a:gd name="T26" fmla="*/ 2147483647 w 216"/>
                <a:gd name="T27" fmla="*/ 2147483647 h 186"/>
                <a:gd name="T28" fmla="*/ 2147483647 w 216"/>
                <a:gd name="T29" fmla="*/ 2147483647 h 186"/>
                <a:gd name="T30" fmla="*/ 2147483647 w 216"/>
                <a:gd name="T31" fmla="*/ 2147483647 h 186"/>
                <a:gd name="T32" fmla="*/ 2147483647 w 216"/>
                <a:gd name="T33" fmla="*/ 2147483647 h 186"/>
                <a:gd name="T34" fmla="*/ 2147483647 w 216"/>
                <a:gd name="T35" fmla="*/ 2147483647 h 186"/>
                <a:gd name="T36" fmla="*/ 2147483647 w 216"/>
                <a:gd name="T37" fmla="*/ 2147483647 h 186"/>
                <a:gd name="T38" fmla="*/ 2147483647 w 216"/>
                <a:gd name="T39" fmla="*/ 2147483647 h 186"/>
                <a:gd name="T40" fmla="*/ 2147483647 w 216"/>
                <a:gd name="T41" fmla="*/ 2147483647 h 186"/>
                <a:gd name="T42" fmla="*/ 2147483647 w 216"/>
                <a:gd name="T43" fmla="*/ 2147483647 h 186"/>
                <a:gd name="T44" fmla="*/ 2147483647 w 216"/>
                <a:gd name="T45" fmla="*/ 2147483647 h 186"/>
                <a:gd name="T46" fmla="*/ 2147483647 w 216"/>
                <a:gd name="T47" fmla="*/ 2147483647 h 186"/>
                <a:gd name="T48" fmla="*/ 2147483647 w 216"/>
                <a:gd name="T49" fmla="*/ 2147483647 h 186"/>
                <a:gd name="T50" fmla="*/ 2147483647 w 216"/>
                <a:gd name="T51" fmla="*/ 2147483647 h 186"/>
                <a:gd name="T52" fmla="*/ 2147483647 w 216"/>
                <a:gd name="T53" fmla="*/ 0 h 186"/>
                <a:gd name="T54" fmla="*/ 2147483647 w 216"/>
                <a:gd name="T55" fmla="*/ 2147483647 h 186"/>
                <a:gd name="T56" fmla="*/ 2147483647 w 216"/>
                <a:gd name="T57" fmla="*/ 2147483647 h 186"/>
                <a:gd name="T58" fmla="*/ 0 w 216"/>
                <a:gd name="T59" fmla="*/ 2147483647 h 186"/>
                <a:gd name="T60" fmla="*/ 2147483647 w 216"/>
                <a:gd name="T61" fmla="*/ 2147483647 h 186"/>
                <a:gd name="T62" fmla="*/ 2147483647 w 216"/>
                <a:gd name="T63" fmla="*/ 2147483647 h 186"/>
                <a:gd name="T64" fmla="*/ 2147483647 w 216"/>
                <a:gd name="T65" fmla="*/ 2147483647 h 186"/>
                <a:gd name="T66" fmla="*/ 2147483647 w 216"/>
                <a:gd name="T67" fmla="*/ 2147483647 h 186"/>
                <a:gd name="T68" fmla="*/ 2147483647 w 216"/>
                <a:gd name="T69" fmla="*/ 2147483647 h 186"/>
                <a:gd name="T70" fmla="*/ 2147483647 w 216"/>
                <a:gd name="T71" fmla="*/ 2147483647 h 186"/>
                <a:gd name="T72" fmla="*/ 2147483647 w 216"/>
                <a:gd name="T73" fmla="*/ 2147483647 h 186"/>
                <a:gd name="T74" fmla="*/ 2147483647 w 216"/>
                <a:gd name="T75" fmla="*/ 2147483647 h 186"/>
                <a:gd name="T76" fmla="*/ 2147483647 w 216"/>
                <a:gd name="T77" fmla="*/ 2147483647 h 186"/>
                <a:gd name="T78" fmla="*/ 2147483647 w 216"/>
                <a:gd name="T79" fmla="*/ 2147483647 h 186"/>
                <a:gd name="T80" fmla="*/ 2147483647 w 216"/>
                <a:gd name="T81" fmla="*/ 2147483647 h 186"/>
                <a:gd name="T82" fmla="*/ 2147483647 w 216"/>
                <a:gd name="T83" fmla="*/ 2147483647 h 186"/>
                <a:gd name="T84" fmla="*/ 2147483647 w 216"/>
                <a:gd name="T85" fmla="*/ 2147483647 h 186"/>
                <a:gd name="T86" fmla="*/ 2147483647 w 216"/>
                <a:gd name="T87" fmla="*/ 2147483647 h 186"/>
                <a:gd name="T88" fmla="*/ 2147483647 w 216"/>
                <a:gd name="T89" fmla="*/ 2147483647 h 186"/>
                <a:gd name="T90" fmla="*/ 2147483647 w 216"/>
                <a:gd name="T91" fmla="*/ 2147483647 h 1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6"/>
                <a:gd name="T139" fmla="*/ 0 h 186"/>
                <a:gd name="T140" fmla="*/ 216 w 216"/>
                <a:gd name="T141" fmla="*/ 186 h 1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6" h="186">
                  <a:moveTo>
                    <a:pt x="142" y="146"/>
                  </a:moveTo>
                  <a:lnTo>
                    <a:pt x="138" y="156"/>
                  </a:lnTo>
                  <a:lnTo>
                    <a:pt x="138" y="158"/>
                  </a:lnTo>
                  <a:lnTo>
                    <a:pt x="144" y="164"/>
                  </a:lnTo>
                  <a:lnTo>
                    <a:pt x="148" y="166"/>
                  </a:lnTo>
                  <a:lnTo>
                    <a:pt x="154" y="166"/>
                  </a:lnTo>
                  <a:lnTo>
                    <a:pt x="160" y="170"/>
                  </a:lnTo>
                  <a:lnTo>
                    <a:pt x="162" y="172"/>
                  </a:lnTo>
                  <a:lnTo>
                    <a:pt x="162" y="176"/>
                  </a:lnTo>
                  <a:lnTo>
                    <a:pt x="164" y="180"/>
                  </a:lnTo>
                  <a:lnTo>
                    <a:pt x="166" y="182"/>
                  </a:lnTo>
                  <a:lnTo>
                    <a:pt x="184" y="186"/>
                  </a:lnTo>
                  <a:lnTo>
                    <a:pt x="188" y="186"/>
                  </a:lnTo>
                  <a:lnTo>
                    <a:pt x="190" y="182"/>
                  </a:lnTo>
                  <a:lnTo>
                    <a:pt x="192" y="178"/>
                  </a:lnTo>
                  <a:lnTo>
                    <a:pt x="182" y="160"/>
                  </a:lnTo>
                  <a:lnTo>
                    <a:pt x="176" y="148"/>
                  </a:lnTo>
                  <a:lnTo>
                    <a:pt x="174" y="140"/>
                  </a:lnTo>
                  <a:lnTo>
                    <a:pt x="174" y="138"/>
                  </a:lnTo>
                  <a:lnTo>
                    <a:pt x="176" y="138"/>
                  </a:lnTo>
                  <a:lnTo>
                    <a:pt x="184" y="138"/>
                  </a:lnTo>
                  <a:lnTo>
                    <a:pt x="188" y="136"/>
                  </a:lnTo>
                  <a:lnTo>
                    <a:pt x="190" y="134"/>
                  </a:lnTo>
                  <a:lnTo>
                    <a:pt x="188" y="130"/>
                  </a:lnTo>
                  <a:lnTo>
                    <a:pt x="188" y="126"/>
                  </a:lnTo>
                  <a:lnTo>
                    <a:pt x="190" y="120"/>
                  </a:lnTo>
                  <a:lnTo>
                    <a:pt x="192" y="118"/>
                  </a:lnTo>
                  <a:lnTo>
                    <a:pt x="196" y="118"/>
                  </a:lnTo>
                  <a:lnTo>
                    <a:pt x="200" y="116"/>
                  </a:lnTo>
                  <a:lnTo>
                    <a:pt x="204" y="112"/>
                  </a:lnTo>
                  <a:lnTo>
                    <a:pt x="210" y="106"/>
                  </a:lnTo>
                  <a:lnTo>
                    <a:pt x="210" y="100"/>
                  </a:lnTo>
                  <a:lnTo>
                    <a:pt x="210" y="94"/>
                  </a:lnTo>
                  <a:lnTo>
                    <a:pt x="210" y="90"/>
                  </a:lnTo>
                  <a:lnTo>
                    <a:pt x="212" y="88"/>
                  </a:lnTo>
                  <a:lnTo>
                    <a:pt x="216" y="86"/>
                  </a:lnTo>
                  <a:lnTo>
                    <a:pt x="216" y="84"/>
                  </a:lnTo>
                  <a:lnTo>
                    <a:pt x="212" y="82"/>
                  </a:lnTo>
                  <a:lnTo>
                    <a:pt x="206" y="78"/>
                  </a:lnTo>
                  <a:lnTo>
                    <a:pt x="198" y="74"/>
                  </a:lnTo>
                  <a:lnTo>
                    <a:pt x="196" y="70"/>
                  </a:lnTo>
                  <a:lnTo>
                    <a:pt x="194" y="68"/>
                  </a:lnTo>
                  <a:lnTo>
                    <a:pt x="192" y="58"/>
                  </a:lnTo>
                  <a:lnTo>
                    <a:pt x="192" y="52"/>
                  </a:lnTo>
                  <a:lnTo>
                    <a:pt x="192" y="48"/>
                  </a:lnTo>
                  <a:lnTo>
                    <a:pt x="192" y="44"/>
                  </a:lnTo>
                  <a:lnTo>
                    <a:pt x="192" y="40"/>
                  </a:lnTo>
                  <a:lnTo>
                    <a:pt x="192" y="32"/>
                  </a:lnTo>
                  <a:lnTo>
                    <a:pt x="192" y="30"/>
                  </a:lnTo>
                  <a:lnTo>
                    <a:pt x="188" y="28"/>
                  </a:lnTo>
                  <a:lnTo>
                    <a:pt x="182" y="26"/>
                  </a:lnTo>
                  <a:lnTo>
                    <a:pt x="166" y="20"/>
                  </a:lnTo>
                  <a:lnTo>
                    <a:pt x="160" y="16"/>
                  </a:lnTo>
                  <a:lnTo>
                    <a:pt x="156" y="12"/>
                  </a:lnTo>
                  <a:lnTo>
                    <a:pt x="156" y="10"/>
                  </a:lnTo>
                  <a:lnTo>
                    <a:pt x="154" y="8"/>
                  </a:lnTo>
                  <a:lnTo>
                    <a:pt x="150" y="8"/>
                  </a:lnTo>
                  <a:lnTo>
                    <a:pt x="144" y="6"/>
                  </a:lnTo>
                  <a:lnTo>
                    <a:pt x="132" y="6"/>
                  </a:lnTo>
                  <a:lnTo>
                    <a:pt x="120" y="0"/>
                  </a:lnTo>
                  <a:lnTo>
                    <a:pt x="106" y="0"/>
                  </a:lnTo>
                  <a:lnTo>
                    <a:pt x="92" y="10"/>
                  </a:lnTo>
                  <a:lnTo>
                    <a:pt x="82" y="18"/>
                  </a:lnTo>
                  <a:lnTo>
                    <a:pt x="68" y="14"/>
                  </a:lnTo>
                  <a:lnTo>
                    <a:pt x="54" y="10"/>
                  </a:lnTo>
                  <a:lnTo>
                    <a:pt x="46" y="6"/>
                  </a:lnTo>
                  <a:lnTo>
                    <a:pt x="20" y="8"/>
                  </a:lnTo>
                  <a:lnTo>
                    <a:pt x="6" y="18"/>
                  </a:lnTo>
                  <a:lnTo>
                    <a:pt x="6" y="22"/>
                  </a:lnTo>
                  <a:lnTo>
                    <a:pt x="0" y="24"/>
                  </a:lnTo>
                  <a:lnTo>
                    <a:pt x="0" y="26"/>
                  </a:lnTo>
                  <a:lnTo>
                    <a:pt x="2" y="32"/>
                  </a:lnTo>
                  <a:lnTo>
                    <a:pt x="4" y="36"/>
                  </a:lnTo>
                  <a:lnTo>
                    <a:pt x="4" y="40"/>
                  </a:lnTo>
                  <a:lnTo>
                    <a:pt x="2" y="44"/>
                  </a:lnTo>
                  <a:lnTo>
                    <a:pt x="4" y="50"/>
                  </a:lnTo>
                  <a:lnTo>
                    <a:pt x="4" y="60"/>
                  </a:lnTo>
                  <a:lnTo>
                    <a:pt x="16" y="66"/>
                  </a:lnTo>
                  <a:lnTo>
                    <a:pt x="22" y="68"/>
                  </a:lnTo>
                  <a:lnTo>
                    <a:pt x="28" y="68"/>
                  </a:lnTo>
                  <a:lnTo>
                    <a:pt x="32" y="66"/>
                  </a:lnTo>
                  <a:lnTo>
                    <a:pt x="36" y="64"/>
                  </a:lnTo>
                  <a:lnTo>
                    <a:pt x="40" y="62"/>
                  </a:lnTo>
                  <a:lnTo>
                    <a:pt x="48" y="62"/>
                  </a:lnTo>
                  <a:lnTo>
                    <a:pt x="56" y="74"/>
                  </a:lnTo>
                  <a:lnTo>
                    <a:pt x="58" y="92"/>
                  </a:lnTo>
                  <a:lnTo>
                    <a:pt x="62" y="98"/>
                  </a:lnTo>
                  <a:lnTo>
                    <a:pt x="64" y="102"/>
                  </a:lnTo>
                  <a:lnTo>
                    <a:pt x="66" y="104"/>
                  </a:lnTo>
                  <a:lnTo>
                    <a:pt x="82" y="106"/>
                  </a:lnTo>
                  <a:lnTo>
                    <a:pt x="90" y="106"/>
                  </a:lnTo>
                  <a:lnTo>
                    <a:pt x="92" y="108"/>
                  </a:lnTo>
                  <a:lnTo>
                    <a:pt x="92" y="114"/>
                  </a:lnTo>
                  <a:lnTo>
                    <a:pt x="92" y="122"/>
                  </a:lnTo>
                  <a:lnTo>
                    <a:pt x="92" y="130"/>
                  </a:lnTo>
                  <a:lnTo>
                    <a:pt x="92" y="136"/>
                  </a:lnTo>
                  <a:lnTo>
                    <a:pt x="90" y="140"/>
                  </a:lnTo>
                  <a:lnTo>
                    <a:pt x="90" y="144"/>
                  </a:lnTo>
                  <a:lnTo>
                    <a:pt x="94" y="148"/>
                  </a:lnTo>
                  <a:lnTo>
                    <a:pt x="102" y="150"/>
                  </a:lnTo>
                  <a:lnTo>
                    <a:pt x="108" y="148"/>
                  </a:lnTo>
                  <a:lnTo>
                    <a:pt x="118" y="146"/>
                  </a:lnTo>
                  <a:lnTo>
                    <a:pt x="140" y="132"/>
                  </a:lnTo>
                  <a:lnTo>
                    <a:pt x="142" y="136"/>
                  </a:lnTo>
                  <a:lnTo>
                    <a:pt x="144" y="138"/>
                  </a:lnTo>
                  <a:lnTo>
                    <a:pt x="144" y="144"/>
                  </a:lnTo>
                  <a:lnTo>
                    <a:pt x="142" y="146"/>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2" name="Netherlands">
              <a:extLst>
                <a:ext uri="{FF2B5EF4-FFF2-40B4-BE49-F238E27FC236}">
                  <a16:creationId xmlns:a16="http://schemas.microsoft.com/office/drawing/2014/main" id="{F452486B-C6EA-1C40-98D0-62D542E66C4F}"/>
                </a:ext>
              </a:extLst>
            </p:cNvPr>
            <p:cNvSpPr>
              <a:spLocks/>
            </p:cNvSpPr>
            <p:nvPr/>
          </p:nvSpPr>
          <p:spPr bwMode="auto">
            <a:xfrm>
              <a:off x="1914525" y="2543175"/>
              <a:ext cx="333375" cy="342900"/>
            </a:xfrm>
            <a:custGeom>
              <a:avLst/>
              <a:gdLst>
                <a:gd name="T0" fmla="*/ 2147483647 w 238"/>
                <a:gd name="T1" fmla="*/ 2147483647 h 248"/>
                <a:gd name="T2" fmla="*/ 2147483647 w 238"/>
                <a:gd name="T3" fmla="*/ 2147483647 h 248"/>
                <a:gd name="T4" fmla="*/ 2147483647 w 238"/>
                <a:gd name="T5" fmla="*/ 2147483647 h 248"/>
                <a:gd name="T6" fmla="*/ 2147483647 w 238"/>
                <a:gd name="T7" fmla="*/ 2147483647 h 248"/>
                <a:gd name="T8" fmla="*/ 2147483647 w 238"/>
                <a:gd name="T9" fmla="*/ 2147483647 h 248"/>
                <a:gd name="T10" fmla="*/ 2147483647 w 238"/>
                <a:gd name="T11" fmla="*/ 2147483647 h 248"/>
                <a:gd name="T12" fmla="*/ 2147483647 w 238"/>
                <a:gd name="T13" fmla="*/ 2147483647 h 248"/>
                <a:gd name="T14" fmla="*/ 2147483647 w 238"/>
                <a:gd name="T15" fmla="*/ 2147483647 h 248"/>
                <a:gd name="T16" fmla="*/ 2147483647 w 238"/>
                <a:gd name="T17" fmla="*/ 2147483647 h 248"/>
                <a:gd name="T18" fmla="*/ 2147483647 w 238"/>
                <a:gd name="T19" fmla="*/ 2147483647 h 248"/>
                <a:gd name="T20" fmla="*/ 2147483647 w 238"/>
                <a:gd name="T21" fmla="*/ 2147483647 h 248"/>
                <a:gd name="T22" fmla="*/ 2147483647 w 238"/>
                <a:gd name="T23" fmla="*/ 2147483647 h 248"/>
                <a:gd name="T24" fmla="*/ 2147483647 w 238"/>
                <a:gd name="T25" fmla="*/ 2147483647 h 248"/>
                <a:gd name="T26" fmla="*/ 2147483647 w 238"/>
                <a:gd name="T27" fmla="*/ 2147483647 h 248"/>
                <a:gd name="T28" fmla="*/ 2147483647 w 238"/>
                <a:gd name="T29" fmla="*/ 2147483647 h 248"/>
                <a:gd name="T30" fmla="*/ 2147483647 w 238"/>
                <a:gd name="T31" fmla="*/ 2147483647 h 248"/>
                <a:gd name="T32" fmla="*/ 2147483647 w 238"/>
                <a:gd name="T33" fmla="*/ 2147483647 h 248"/>
                <a:gd name="T34" fmla="*/ 2147483647 w 238"/>
                <a:gd name="T35" fmla="*/ 2147483647 h 248"/>
                <a:gd name="T36" fmla="*/ 2147483647 w 238"/>
                <a:gd name="T37" fmla="*/ 2147483647 h 248"/>
                <a:gd name="T38" fmla="*/ 2147483647 w 238"/>
                <a:gd name="T39" fmla="*/ 2147483647 h 248"/>
                <a:gd name="T40" fmla="*/ 2147483647 w 238"/>
                <a:gd name="T41" fmla="*/ 2147483647 h 248"/>
                <a:gd name="T42" fmla="*/ 2147483647 w 238"/>
                <a:gd name="T43" fmla="*/ 2147483647 h 248"/>
                <a:gd name="T44" fmla="*/ 2147483647 w 238"/>
                <a:gd name="T45" fmla="*/ 2147483647 h 248"/>
                <a:gd name="T46" fmla="*/ 2147483647 w 238"/>
                <a:gd name="T47" fmla="*/ 2147483647 h 248"/>
                <a:gd name="T48" fmla="*/ 2147483647 w 238"/>
                <a:gd name="T49" fmla="*/ 2147483647 h 248"/>
                <a:gd name="T50" fmla="*/ 2147483647 w 238"/>
                <a:gd name="T51" fmla="*/ 2147483647 h 248"/>
                <a:gd name="T52" fmla="*/ 2147483647 w 238"/>
                <a:gd name="T53" fmla="*/ 2147483647 h 248"/>
                <a:gd name="T54" fmla="*/ 2147483647 w 238"/>
                <a:gd name="T55" fmla="*/ 2147483647 h 248"/>
                <a:gd name="T56" fmla="*/ 2147483647 w 238"/>
                <a:gd name="T57" fmla="*/ 2147483647 h 248"/>
                <a:gd name="T58" fmla="*/ 2147483647 w 238"/>
                <a:gd name="T59" fmla="*/ 2147483647 h 248"/>
                <a:gd name="T60" fmla="*/ 2147483647 w 238"/>
                <a:gd name="T61" fmla="*/ 2147483647 h 248"/>
                <a:gd name="T62" fmla="*/ 2147483647 w 238"/>
                <a:gd name="T63" fmla="*/ 2147483647 h 248"/>
                <a:gd name="T64" fmla="*/ 2147483647 w 238"/>
                <a:gd name="T65" fmla="*/ 2147483647 h 248"/>
                <a:gd name="T66" fmla="*/ 2147483647 w 238"/>
                <a:gd name="T67" fmla="*/ 2147483647 h 248"/>
                <a:gd name="T68" fmla="*/ 2147483647 w 238"/>
                <a:gd name="T69" fmla="*/ 2147483647 h 248"/>
                <a:gd name="T70" fmla="*/ 2147483647 w 238"/>
                <a:gd name="T71" fmla="*/ 2147483647 h 248"/>
                <a:gd name="T72" fmla="*/ 2147483647 w 238"/>
                <a:gd name="T73" fmla="*/ 2147483647 h 248"/>
                <a:gd name="T74" fmla="*/ 2147483647 w 238"/>
                <a:gd name="T75" fmla="*/ 2147483647 h 248"/>
                <a:gd name="T76" fmla="*/ 2147483647 w 238"/>
                <a:gd name="T77" fmla="*/ 2147483647 h 248"/>
                <a:gd name="T78" fmla="*/ 2147483647 w 238"/>
                <a:gd name="T79" fmla="*/ 2147483647 h 248"/>
                <a:gd name="T80" fmla="*/ 2147483647 w 238"/>
                <a:gd name="T81" fmla="*/ 2147483647 h 248"/>
                <a:gd name="T82" fmla="*/ 2147483647 w 238"/>
                <a:gd name="T83" fmla="*/ 2147483647 h 248"/>
                <a:gd name="T84" fmla="*/ 2147483647 w 238"/>
                <a:gd name="T85" fmla="*/ 2147483647 h 248"/>
                <a:gd name="T86" fmla="*/ 2147483647 w 238"/>
                <a:gd name="T87" fmla="*/ 2147483647 h 248"/>
                <a:gd name="T88" fmla="*/ 2147483647 w 238"/>
                <a:gd name="T89" fmla="*/ 2147483647 h 248"/>
                <a:gd name="T90" fmla="*/ 2147483647 w 238"/>
                <a:gd name="T91" fmla="*/ 2147483647 h 248"/>
                <a:gd name="T92" fmla="*/ 2147483647 w 238"/>
                <a:gd name="T93" fmla="*/ 2147483647 h 248"/>
                <a:gd name="T94" fmla="*/ 2147483647 w 238"/>
                <a:gd name="T95" fmla="*/ 2147483647 h 248"/>
                <a:gd name="T96" fmla="*/ 2147483647 w 238"/>
                <a:gd name="T97" fmla="*/ 2147483647 h 248"/>
                <a:gd name="T98" fmla="*/ 2147483647 w 238"/>
                <a:gd name="T99" fmla="*/ 2147483647 h 248"/>
                <a:gd name="T100" fmla="*/ 2147483647 w 238"/>
                <a:gd name="T101" fmla="*/ 2147483647 h 248"/>
                <a:gd name="T102" fmla="*/ 2147483647 w 238"/>
                <a:gd name="T103" fmla="*/ 2147483647 h 248"/>
                <a:gd name="T104" fmla="*/ 2147483647 w 238"/>
                <a:gd name="T105" fmla="*/ 2147483647 h 2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8"/>
                <a:gd name="T160" fmla="*/ 0 h 248"/>
                <a:gd name="T161" fmla="*/ 238 w 238"/>
                <a:gd name="T162" fmla="*/ 248 h 2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8" h="248">
                  <a:moveTo>
                    <a:pt x="148" y="248"/>
                  </a:moveTo>
                  <a:lnTo>
                    <a:pt x="148" y="248"/>
                  </a:lnTo>
                  <a:lnTo>
                    <a:pt x="148" y="244"/>
                  </a:lnTo>
                  <a:lnTo>
                    <a:pt x="148" y="240"/>
                  </a:lnTo>
                  <a:lnTo>
                    <a:pt x="148" y="232"/>
                  </a:lnTo>
                  <a:lnTo>
                    <a:pt x="150" y="224"/>
                  </a:lnTo>
                  <a:lnTo>
                    <a:pt x="148" y="222"/>
                  </a:lnTo>
                  <a:lnTo>
                    <a:pt x="144" y="220"/>
                  </a:lnTo>
                  <a:lnTo>
                    <a:pt x="138" y="218"/>
                  </a:lnTo>
                  <a:lnTo>
                    <a:pt x="122" y="212"/>
                  </a:lnTo>
                  <a:lnTo>
                    <a:pt x="116" y="208"/>
                  </a:lnTo>
                  <a:lnTo>
                    <a:pt x="112" y="204"/>
                  </a:lnTo>
                  <a:lnTo>
                    <a:pt x="112" y="202"/>
                  </a:lnTo>
                  <a:lnTo>
                    <a:pt x="110" y="200"/>
                  </a:lnTo>
                  <a:lnTo>
                    <a:pt x="106" y="200"/>
                  </a:lnTo>
                  <a:lnTo>
                    <a:pt x="100" y="198"/>
                  </a:lnTo>
                  <a:lnTo>
                    <a:pt x="88" y="198"/>
                  </a:lnTo>
                  <a:lnTo>
                    <a:pt x="76" y="192"/>
                  </a:lnTo>
                  <a:lnTo>
                    <a:pt x="64" y="192"/>
                  </a:lnTo>
                  <a:lnTo>
                    <a:pt x="48" y="204"/>
                  </a:lnTo>
                  <a:lnTo>
                    <a:pt x="38" y="210"/>
                  </a:lnTo>
                  <a:lnTo>
                    <a:pt x="24" y="206"/>
                  </a:lnTo>
                  <a:lnTo>
                    <a:pt x="10" y="202"/>
                  </a:lnTo>
                  <a:lnTo>
                    <a:pt x="2" y="198"/>
                  </a:lnTo>
                  <a:lnTo>
                    <a:pt x="0" y="196"/>
                  </a:lnTo>
                  <a:lnTo>
                    <a:pt x="2" y="194"/>
                  </a:lnTo>
                  <a:lnTo>
                    <a:pt x="8" y="190"/>
                  </a:lnTo>
                  <a:lnTo>
                    <a:pt x="14" y="190"/>
                  </a:lnTo>
                  <a:lnTo>
                    <a:pt x="20" y="196"/>
                  </a:lnTo>
                  <a:lnTo>
                    <a:pt x="24" y="200"/>
                  </a:lnTo>
                  <a:lnTo>
                    <a:pt x="26" y="200"/>
                  </a:lnTo>
                  <a:lnTo>
                    <a:pt x="34" y="200"/>
                  </a:lnTo>
                  <a:lnTo>
                    <a:pt x="38" y="198"/>
                  </a:lnTo>
                  <a:lnTo>
                    <a:pt x="40" y="194"/>
                  </a:lnTo>
                  <a:lnTo>
                    <a:pt x="34" y="192"/>
                  </a:lnTo>
                  <a:lnTo>
                    <a:pt x="30" y="190"/>
                  </a:lnTo>
                  <a:lnTo>
                    <a:pt x="24" y="188"/>
                  </a:lnTo>
                  <a:lnTo>
                    <a:pt x="14" y="186"/>
                  </a:lnTo>
                  <a:lnTo>
                    <a:pt x="12" y="180"/>
                  </a:lnTo>
                  <a:lnTo>
                    <a:pt x="18" y="178"/>
                  </a:lnTo>
                  <a:lnTo>
                    <a:pt x="24" y="180"/>
                  </a:lnTo>
                  <a:lnTo>
                    <a:pt x="30" y="184"/>
                  </a:lnTo>
                  <a:lnTo>
                    <a:pt x="34" y="188"/>
                  </a:lnTo>
                  <a:lnTo>
                    <a:pt x="42" y="186"/>
                  </a:lnTo>
                  <a:lnTo>
                    <a:pt x="52" y="184"/>
                  </a:lnTo>
                  <a:lnTo>
                    <a:pt x="52" y="176"/>
                  </a:lnTo>
                  <a:lnTo>
                    <a:pt x="46" y="172"/>
                  </a:lnTo>
                  <a:lnTo>
                    <a:pt x="38" y="172"/>
                  </a:lnTo>
                  <a:lnTo>
                    <a:pt x="28" y="170"/>
                  </a:lnTo>
                  <a:lnTo>
                    <a:pt x="28" y="166"/>
                  </a:lnTo>
                  <a:lnTo>
                    <a:pt x="30" y="158"/>
                  </a:lnTo>
                  <a:lnTo>
                    <a:pt x="38" y="154"/>
                  </a:lnTo>
                  <a:lnTo>
                    <a:pt x="44" y="146"/>
                  </a:lnTo>
                  <a:lnTo>
                    <a:pt x="50" y="134"/>
                  </a:lnTo>
                  <a:lnTo>
                    <a:pt x="62" y="128"/>
                  </a:lnTo>
                  <a:lnTo>
                    <a:pt x="72" y="116"/>
                  </a:lnTo>
                  <a:lnTo>
                    <a:pt x="80" y="96"/>
                  </a:lnTo>
                  <a:lnTo>
                    <a:pt x="90" y="80"/>
                  </a:lnTo>
                  <a:lnTo>
                    <a:pt x="90" y="68"/>
                  </a:lnTo>
                  <a:lnTo>
                    <a:pt x="90" y="64"/>
                  </a:lnTo>
                  <a:lnTo>
                    <a:pt x="94" y="48"/>
                  </a:lnTo>
                  <a:lnTo>
                    <a:pt x="96" y="44"/>
                  </a:lnTo>
                  <a:lnTo>
                    <a:pt x="98" y="36"/>
                  </a:lnTo>
                  <a:lnTo>
                    <a:pt x="100" y="26"/>
                  </a:lnTo>
                  <a:lnTo>
                    <a:pt x="104" y="22"/>
                  </a:lnTo>
                  <a:lnTo>
                    <a:pt x="108" y="16"/>
                  </a:lnTo>
                  <a:lnTo>
                    <a:pt x="110" y="12"/>
                  </a:lnTo>
                  <a:lnTo>
                    <a:pt x="114" y="10"/>
                  </a:lnTo>
                  <a:lnTo>
                    <a:pt x="122" y="6"/>
                  </a:lnTo>
                  <a:lnTo>
                    <a:pt x="130" y="2"/>
                  </a:lnTo>
                  <a:lnTo>
                    <a:pt x="156" y="0"/>
                  </a:lnTo>
                  <a:lnTo>
                    <a:pt x="134" y="4"/>
                  </a:lnTo>
                  <a:lnTo>
                    <a:pt x="126" y="8"/>
                  </a:lnTo>
                  <a:lnTo>
                    <a:pt x="118" y="12"/>
                  </a:lnTo>
                  <a:lnTo>
                    <a:pt x="114" y="18"/>
                  </a:lnTo>
                  <a:lnTo>
                    <a:pt x="108" y="24"/>
                  </a:lnTo>
                  <a:lnTo>
                    <a:pt x="104" y="34"/>
                  </a:lnTo>
                  <a:lnTo>
                    <a:pt x="102" y="38"/>
                  </a:lnTo>
                  <a:lnTo>
                    <a:pt x="100" y="42"/>
                  </a:lnTo>
                  <a:lnTo>
                    <a:pt x="100" y="48"/>
                  </a:lnTo>
                  <a:lnTo>
                    <a:pt x="106" y="56"/>
                  </a:lnTo>
                  <a:lnTo>
                    <a:pt x="106" y="62"/>
                  </a:lnTo>
                  <a:lnTo>
                    <a:pt x="118" y="66"/>
                  </a:lnTo>
                  <a:lnTo>
                    <a:pt x="120" y="72"/>
                  </a:lnTo>
                  <a:lnTo>
                    <a:pt x="120" y="74"/>
                  </a:lnTo>
                  <a:lnTo>
                    <a:pt x="118" y="76"/>
                  </a:lnTo>
                  <a:lnTo>
                    <a:pt x="114" y="78"/>
                  </a:lnTo>
                  <a:lnTo>
                    <a:pt x="112" y="80"/>
                  </a:lnTo>
                  <a:lnTo>
                    <a:pt x="114" y="80"/>
                  </a:lnTo>
                  <a:lnTo>
                    <a:pt x="116" y="82"/>
                  </a:lnTo>
                  <a:lnTo>
                    <a:pt x="114" y="88"/>
                  </a:lnTo>
                  <a:lnTo>
                    <a:pt x="120" y="90"/>
                  </a:lnTo>
                  <a:lnTo>
                    <a:pt x="144" y="86"/>
                  </a:lnTo>
                  <a:lnTo>
                    <a:pt x="152" y="92"/>
                  </a:lnTo>
                  <a:lnTo>
                    <a:pt x="160" y="104"/>
                  </a:lnTo>
                  <a:lnTo>
                    <a:pt x="160" y="94"/>
                  </a:lnTo>
                  <a:lnTo>
                    <a:pt x="156" y="88"/>
                  </a:lnTo>
                  <a:lnTo>
                    <a:pt x="152" y="84"/>
                  </a:lnTo>
                  <a:lnTo>
                    <a:pt x="148" y="82"/>
                  </a:lnTo>
                  <a:lnTo>
                    <a:pt x="146" y="80"/>
                  </a:lnTo>
                  <a:lnTo>
                    <a:pt x="146" y="78"/>
                  </a:lnTo>
                  <a:lnTo>
                    <a:pt x="144" y="74"/>
                  </a:lnTo>
                  <a:lnTo>
                    <a:pt x="148" y="72"/>
                  </a:lnTo>
                  <a:lnTo>
                    <a:pt x="154" y="64"/>
                  </a:lnTo>
                  <a:lnTo>
                    <a:pt x="140" y="60"/>
                  </a:lnTo>
                  <a:lnTo>
                    <a:pt x="132" y="64"/>
                  </a:lnTo>
                  <a:lnTo>
                    <a:pt x="126" y="62"/>
                  </a:lnTo>
                  <a:lnTo>
                    <a:pt x="126" y="52"/>
                  </a:lnTo>
                  <a:lnTo>
                    <a:pt x="126" y="42"/>
                  </a:lnTo>
                  <a:lnTo>
                    <a:pt x="130" y="36"/>
                  </a:lnTo>
                  <a:lnTo>
                    <a:pt x="134" y="32"/>
                  </a:lnTo>
                  <a:lnTo>
                    <a:pt x="136" y="30"/>
                  </a:lnTo>
                  <a:lnTo>
                    <a:pt x="136" y="28"/>
                  </a:lnTo>
                  <a:lnTo>
                    <a:pt x="134" y="26"/>
                  </a:lnTo>
                  <a:lnTo>
                    <a:pt x="140" y="22"/>
                  </a:lnTo>
                  <a:lnTo>
                    <a:pt x="148" y="16"/>
                  </a:lnTo>
                  <a:lnTo>
                    <a:pt x="160" y="12"/>
                  </a:lnTo>
                  <a:lnTo>
                    <a:pt x="172" y="8"/>
                  </a:lnTo>
                  <a:lnTo>
                    <a:pt x="180" y="8"/>
                  </a:lnTo>
                  <a:lnTo>
                    <a:pt x="186" y="10"/>
                  </a:lnTo>
                  <a:lnTo>
                    <a:pt x="196" y="12"/>
                  </a:lnTo>
                  <a:lnTo>
                    <a:pt x="204" y="8"/>
                  </a:lnTo>
                  <a:lnTo>
                    <a:pt x="210" y="8"/>
                  </a:lnTo>
                  <a:lnTo>
                    <a:pt x="224" y="16"/>
                  </a:lnTo>
                  <a:lnTo>
                    <a:pt x="226" y="26"/>
                  </a:lnTo>
                  <a:lnTo>
                    <a:pt x="234" y="34"/>
                  </a:lnTo>
                  <a:lnTo>
                    <a:pt x="238" y="42"/>
                  </a:lnTo>
                  <a:lnTo>
                    <a:pt x="234" y="56"/>
                  </a:lnTo>
                  <a:lnTo>
                    <a:pt x="230" y="62"/>
                  </a:lnTo>
                  <a:lnTo>
                    <a:pt x="228" y="68"/>
                  </a:lnTo>
                  <a:lnTo>
                    <a:pt x="228" y="76"/>
                  </a:lnTo>
                  <a:lnTo>
                    <a:pt x="232" y="90"/>
                  </a:lnTo>
                  <a:lnTo>
                    <a:pt x="232" y="94"/>
                  </a:lnTo>
                  <a:lnTo>
                    <a:pt x="230" y="96"/>
                  </a:lnTo>
                  <a:lnTo>
                    <a:pt x="226" y="98"/>
                  </a:lnTo>
                  <a:lnTo>
                    <a:pt x="222" y="100"/>
                  </a:lnTo>
                  <a:lnTo>
                    <a:pt x="220" y="104"/>
                  </a:lnTo>
                  <a:lnTo>
                    <a:pt x="220" y="108"/>
                  </a:lnTo>
                  <a:lnTo>
                    <a:pt x="218" y="136"/>
                  </a:lnTo>
                  <a:lnTo>
                    <a:pt x="214" y="138"/>
                  </a:lnTo>
                  <a:lnTo>
                    <a:pt x="212" y="140"/>
                  </a:lnTo>
                  <a:lnTo>
                    <a:pt x="212" y="144"/>
                  </a:lnTo>
                  <a:lnTo>
                    <a:pt x="210" y="152"/>
                  </a:lnTo>
                  <a:lnTo>
                    <a:pt x="208" y="156"/>
                  </a:lnTo>
                  <a:lnTo>
                    <a:pt x="204" y="156"/>
                  </a:lnTo>
                  <a:lnTo>
                    <a:pt x="196" y="158"/>
                  </a:lnTo>
                  <a:lnTo>
                    <a:pt x="190" y="160"/>
                  </a:lnTo>
                  <a:lnTo>
                    <a:pt x="178" y="156"/>
                  </a:lnTo>
                  <a:lnTo>
                    <a:pt x="156" y="150"/>
                  </a:lnTo>
                  <a:lnTo>
                    <a:pt x="154" y="146"/>
                  </a:lnTo>
                  <a:lnTo>
                    <a:pt x="152" y="146"/>
                  </a:lnTo>
                  <a:lnTo>
                    <a:pt x="148" y="144"/>
                  </a:lnTo>
                  <a:lnTo>
                    <a:pt x="144" y="146"/>
                  </a:lnTo>
                  <a:lnTo>
                    <a:pt x="142" y="148"/>
                  </a:lnTo>
                  <a:lnTo>
                    <a:pt x="148" y="152"/>
                  </a:lnTo>
                  <a:lnTo>
                    <a:pt x="150" y="158"/>
                  </a:lnTo>
                  <a:lnTo>
                    <a:pt x="164" y="172"/>
                  </a:lnTo>
                  <a:lnTo>
                    <a:pt x="168" y="180"/>
                  </a:lnTo>
                  <a:lnTo>
                    <a:pt x="172" y="188"/>
                  </a:lnTo>
                  <a:lnTo>
                    <a:pt x="174" y="194"/>
                  </a:lnTo>
                  <a:lnTo>
                    <a:pt x="172" y="196"/>
                  </a:lnTo>
                  <a:lnTo>
                    <a:pt x="170" y="198"/>
                  </a:lnTo>
                  <a:lnTo>
                    <a:pt x="166" y="200"/>
                  </a:lnTo>
                  <a:lnTo>
                    <a:pt x="166" y="204"/>
                  </a:lnTo>
                  <a:lnTo>
                    <a:pt x="164" y="210"/>
                  </a:lnTo>
                  <a:lnTo>
                    <a:pt x="160" y="222"/>
                  </a:lnTo>
                  <a:lnTo>
                    <a:pt x="158" y="226"/>
                  </a:lnTo>
                  <a:lnTo>
                    <a:pt x="156" y="232"/>
                  </a:lnTo>
                  <a:lnTo>
                    <a:pt x="156" y="234"/>
                  </a:lnTo>
                  <a:lnTo>
                    <a:pt x="156" y="244"/>
                  </a:lnTo>
                  <a:lnTo>
                    <a:pt x="152" y="248"/>
                  </a:lnTo>
                  <a:lnTo>
                    <a:pt x="150" y="248"/>
                  </a:lnTo>
                  <a:lnTo>
                    <a:pt x="148" y="248"/>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3" name="Germany">
              <a:extLst>
                <a:ext uri="{FF2B5EF4-FFF2-40B4-BE49-F238E27FC236}">
                  <a16:creationId xmlns:a16="http://schemas.microsoft.com/office/drawing/2014/main" id="{3CB531C4-3921-C34C-BB97-8AE4EF2887FB}"/>
                </a:ext>
              </a:extLst>
            </p:cNvPr>
            <p:cNvSpPr>
              <a:spLocks/>
            </p:cNvSpPr>
            <p:nvPr/>
          </p:nvSpPr>
          <p:spPr bwMode="auto">
            <a:xfrm>
              <a:off x="2095500" y="2352675"/>
              <a:ext cx="800100" cy="1019175"/>
            </a:xfrm>
            <a:custGeom>
              <a:avLst/>
              <a:gdLst>
                <a:gd name="T0" fmla="*/ 2147483647 w 574"/>
                <a:gd name="T1" fmla="*/ 2147483647 h 734"/>
                <a:gd name="T2" fmla="*/ 2147483647 w 574"/>
                <a:gd name="T3" fmla="*/ 2147483647 h 734"/>
                <a:gd name="T4" fmla="*/ 2147483647 w 574"/>
                <a:gd name="T5" fmla="*/ 2147483647 h 734"/>
                <a:gd name="T6" fmla="*/ 2147483647 w 574"/>
                <a:gd name="T7" fmla="*/ 2147483647 h 734"/>
                <a:gd name="T8" fmla="*/ 2147483647 w 574"/>
                <a:gd name="T9" fmla="*/ 2147483647 h 734"/>
                <a:gd name="T10" fmla="*/ 2147483647 w 574"/>
                <a:gd name="T11" fmla="*/ 2147483647 h 734"/>
                <a:gd name="T12" fmla="*/ 2147483647 w 574"/>
                <a:gd name="T13" fmla="*/ 2147483647 h 734"/>
                <a:gd name="T14" fmla="*/ 2147483647 w 574"/>
                <a:gd name="T15" fmla="*/ 2147483647 h 734"/>
                <a:gd name="T16" fmla="*/ 2147483647 w 574"/>
                <a:gd name="T17" fmla="*/ 2147483647 h 734"/>
                <a:gd name="T18" fmla="*/ 2147483647 w 574"/>
                <a:gd name="T19" fmla="*/ 2147483647 h 734"/>
                <a:gd name="T20" fmla="*/ 2147483647 w 574"/>
                <a:gd name="T21" fmla="*/ 2147483647 h 734"/>
                <a:gd name="T22" fmla="*/ 2147483647 w 574"/>
                <a:gd name="T23" fmla="*/ 2147483647 h 734"/>
                <a:gd name="T24" fmla="*/ 2147483647 w 574"/>
                <a:gd name="T25" fmla="*/ 2147483647 h 734"/>
                <a:gd name="T26" fmla="*/ 2147483647 w 574"/>
                <a:gd name="T27" fmla="*/ 2147483647 h 734"/>
                <a:gd name="T28" fmla="*/ 2147483647 w 574"/>
                <a:gd name="T29" fmla="*/ 2147483647 h 734"/>
                <a:gd name="T30" fmla="*/ 2147483647 w 574"/>
                <a:gd name="T31" fmla="*/ 2147483647 h 734"/>
                <a:gd name="T32" fmla="*/ 2147483647 w 574"/>
                <a:gd name="T33" fmla="*/ 2147483647 h 734"/>
                <a:gd name="T34" fmla="*/ 2147483647 w 574"/>
                <a:gd name="T35" fmla="*/ 2147483647 h 734"/>
                <a:gd name="T36" fmla="*/ 2147483647 w 574"/>
                <a:gd name="T37" fmla="*/ 2147483647 h 734"/>
                <a:gd name="T38" fmla="*/ 2147483647 w 574"/>
                <a:gd name="T39" fmla="*/ 2147483647 h 734"/>
                <a:gd name="T40" fmla="*/ 2147483647 w 574"/>
                <a:gd name="T41" fmla="*/ 2147483647 h 734"/>
                <a:gd name="T42" fmla="*/ 2147483647 w 574"/>
                <a:gd name="T43" fmla="*/ 2147483647 h 734"/>
                <a:gd name="T44" fmla="*/ 2147483647 w 574"/>
                <a:gd name="T45" fmla="*/ 2147483647 h 734"/>
                <a:gd name="T46" fmla="*/ 2147483647 w 574"/>
                <a:gd name="T47" fmla="*/ 2147483647 h 734"/>
                <a:gd name="T48" fmla="*/ 2147483647 w 574"/>
                <a:gd name="T49" fmla="*/ 2147483647 h 734"/>
                <a:gd name="T50" fmla="*/ 2147483647 w 574"/>
                <a:gd name="T51" fmla="*/ 2147483647 h 734"/>
                <a:gd name="T52" fmla="*/ 2147483647 w 574"/>
                <a:gd name="T53" fmla="*/ 2147483647 h 734"/>
                <a:gd name="T54" fmla="*/ 2147483647 w 574"/>
                <a:gd name="T55" fmla="*/ 2147483647 h 734"/>
                <a:gd name="T56" fmla="*/ 2147483647 w 574"/>
                <a:gd name="T57" fmla="*/ 2147483647 h 734"/>
                <a:gd name="T58" fmla="*/ 2147483647 w 574"/>
                <a:gd name="T59" fmla="*/ 2147483647 h 734"/>
                <a:gd name="T60" fmla="*/ 2147483647 w 574"/>
                <a:gd name="T61" fmla="*/ 2147483647 h 734"/>
                <a:gd name="T62" fmla="*/ 2147483647 w 574"/>
                <a:gd name="T63" fmla="*/ 2147483647 h 734"/>
                <a:gd name="T64" fmla="*/ 2147483647 w 574"/>
                <a:gd name="T65" fmla="*/ 2147483647 h 734"/>
                <a:gd name="T66" fmla="*/ 2147483647 w 574"/>
                <a:gd name="T67" fmla="*/ 2147483647 h 734"/>
                <a:gd name="T68" fmla="*/ 2147483647 w 574"/>
                <a:gd name="T69" fmla="*/ 2147483647 h 734"/>
                <a:gd name="T70" fmla="*/ 2147483647 w 574"/>
                <a:gd name="T71" fmla="*/ 2147483647 h 734"/>
                <a:gd name="T72" fmla="*/ 2147483647 w 574"/>
                <a:gd name="T73" fmla="*/ 2147483647 h 734"/>
                <a:gd name="T74" fmla="*/ 2147483647 w 574"/>
                <a:gd name="T75" fmla="*/ 2147483647 h 734"/>
                <a:gd name="T76" fmla="*/ 2147483647 w 574"/>
                <a:gd name="T77" fmla="*/ 2147483647 h 734"/>
                <a:gd name="T78" fmla="*/ 2147483647 w 574"/>
                <a:gd name="T79" fmla="*/ 2147483647 h 734"/>
                <a:gd name="T80" fmla="*/ 2147483647 w 574"/>
                <a:gd name="T81" fmla="*/ 2147483647 h 734"/>
                <a:gd name="T82" fmla="*/ 2147483647 w 574"/>
                <a:gd name="T83" fmla="*/ 2147483647 h 734"/>
                <a:gd name="T84" fmla="*/ 2147483647 w 574"/>
                <a:gd name="T85" fmla="*/ 2147483647 h 734"/>
                <a:gd name="T86" fmla="*/ 2147483647 w 574"/>
                <a:gd name="T87" fmla="*/ 2147483647 h 734"/>
                <a:gd name="T88" fmla="*/ 2147483647 w 574"/>
                <a:gd name="T89" fmla="*/ 2147483647 h 734"/>
                <a:gd name="T90" fmla="*/ 2147483647 w 574"/>
                <a:gd name="T91" fmla="*/ 2147483647 h 734"/>
                <a:gd name="T92" fmla="*/ 2147483647 w 574"/>
                <a:gd name="T93" fmla="*/ 2147483647 h 734"/>
                <a:gd name="T94" fmla="*/ 2147483647 w 574"/>
                <a:gd name="T95" fmla="*/ 2147483647 h 734"/>
                <a:gd name="T96" fmla="*/ 2147483647 w 574"/>
                <a:gd name="T97" fmla="*/ 2147483647 h 734"/>
                <a:gd name="T98" fmla="*/ 2147483647 w 574"/>
                <a:gd name="T99" fmla="*/ 2147483647 h 734"/>
                <a:gd name="T100" fmla="*/ 2147483647 w 574"/>
                <a:gd name="T101" fmla="*/ 2147483647 h 734"/>
                <a:gd name="T102" fmla="*/ 2147483647 w 574"/>
                <a:gd name="T103" fmla="*/ 2147483647 h 734"/>
                <a:gd name="T104" fmla="*/ 2147483647 w 574"/>
                <a:gd name="T105" fmla="*/ 2147483647 h 734"/>
                <a:gd name="T106" fmla="*/ 2147483647 w 574"/>
                <a:gd name="T107" fmla="*/ 2147483647 h 734"/>
                <a:gd name="T108" fmla="*/ 2147483647 w 574"/>
                <a:gd name="T109" fmla="*/ 2147483647 h 734"/>
                <a:gd name="T110" fmla="*/ 2147483647 w 574"/>
                <a:gd name="T111" fmla="*/ 2147483647 h 734"/>
                <a:gd name="T112" fmla="*/ 2147483647 w 574"/>
                <a:gd name="T113" fmla="*/ 2147483647 h 734"/>
                <a:gd name="T114" fmla="*/ 2147483647 w 574"/>
                <a:gd name="T115" fmla="*/ 2147483647 h 734"/>
                <a:gd name="T116" fmla="*/ 2147483647 w 574"/>
                <a:gd name="T117" fmla="*/ 2147483647 h 734"/>
                <a:gd name="T118" fmla="*/ 2147483647 w 574"/>
                <a:gd name="T119" fmla="*/ 2147483647 h 734"/>
                <a:gd name="T120" fmla="*/ 2147483647 w 574"/>
                <a:gd name="T121" fmla="*/ 2147483647 h 734"/>
                <a:gd name="T122" fmla="*/ 2147483647 w 574"/>
                <a:gd name="T123" fmla="*/ 2147483647 h 7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4"/>
                <a:gd name="T187" fmla="*/ 0 h 734"/>
                <a:gd name="T188" fmla="*/ 574 w 574"/>
                <a:gd name="T189" fmla="*/ 734 h 7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4" h="734">
                  <a:moveTo>
                    <a:pt x="20" y="502"/>
                  </a:moveTo>
                  <a:lnTo>
                    <a:pt x="20" y="502"/>
                  </a:lnTo>
                  <a:lnTo>
                    <a:pt x="26" y="496"/>
                  </a:lnTo>
                  <a:lnTo>
                    <a:pt x="32" y="494"/>
                  </a:lnTo>
                  <a:lnTo>
                    <a:pt x="36" y="494"/>
                  </a:lnTo>
                  <a:lnTo>
                    <a:pt x="42" y="490"/>
                  </a:lnTo>
                  <a:lnTo>
                    <a:pt x="44" y="490"/>
                  </a:lnTo>
                  <a:lnTo>
                    <a:pt x="46" y="492"/>
                  </a:lnTo>
                  <a:lnTo>
                    <a:pt x="48" y="496"/>
                  </a:lnTo>
                  <a:lnTo>
                    <a:pt x="54" y="524"/>
                  </a:lnTo>
                  <a:lnTo>
                    <a:pt x="62" y="534"/>
                  </a:lnTo>
                  <a:lnTo>
                    <a:pt x="70" y="542"/>
                  </a:lnTo>
                  <a:lnTo>
                    <a:pt x="70" y="544"/>
                  </a:lnTo>
                  <a:lnTo>
                    <a:pt x="72" y="548"/>
                  </a:lnTo>
                  <a:lnTo>
                    <a:pt x="78" y="548"/>
                  </a:lnTo>
                  <a:lnTo>
                    <a:pt x="86" y="548"/>
                  </a:lnTo>
                  <a:lnTo>
                    <a:pt x="96" y="550"/>
                  </a:lnTo>
                  <a:lnTo>
                    <a:pt x="104" y="554"/>
                  </a:lnTo>
                  <a:lnTo>
                    <a:pt x="114" y="556"/>
                  </a:lnTo>
                  <a:lnTo>
                    <a:pt x="126" y="556"/>
                  </a:lnTo>
                  <a:lnTo>
                    <a:pt x="132" y="556"/>
                  </a:lnTo>
                  <a:lnTo>
                    <a:pt x="136" y="558"/>
                  </a:lnTo>
                  <a:lnTo>
                    <a:pt x="146" y="562"/>
                  </a:lnTo>
                  <a:lnTo>
                    <a:pt x="148" y="564"/>
                  </a:lnTo>
                  <a:lnTo>
                    <a:pt x="150" y="566"/>
                  </a:lnTo>
                  <a:lnTo>
                    <a:pt x="150" y="568"/>
                  </a:lnTo>
                  <a:lnTo>
                    <a:pt x="152" y="568"/>
                  </a:lnTo>
                  <a:lnTo>
                    <a:pt x="152" y="572"/>
                  </a:lnTo>
                  <a:lnTo>
                    <a:pt x="152" y="578"/>
                  </a:lnTo>
                  <a:lnTo>
                    <a:pt x="152" y="580"/>
                  </a:lnTo>
                  <a:lnTo>
                    <a:pt x="150" y="584"/>
                  </a:lnTo>
                  <a:lnTo>
                    <a:pt x="148" y="586"/>
                  </a:lnTo>
                  <a:lnTo>
                    <a:pt x="144" y="586"/>
                  </a:lnTo>
                  <a:lnTo>
                    <a:pt x="142" y="590"/>
                  </a:lnTo>
                  <a:lnTo>
                    <a:pt x="138" y="600"/>
                  </a:lnTo>
                  <a:lnTo>
                    <a:pt x="134" y="604"/>
                  </a:lnTo>
                  <a:lnTo>
                    <a:pt x="134" y="608"/>
                  </a:lnTo>
                  <a:lnTo>
                    <a:pt x="134" y="612"/>
                  </a:lnTo>
                  <a:lnTo>
                    <a:pt x="132" y="614"/>
                  </a:lnTo>
                  <a:lnTo>
                    <a:pt x="130" y="616"/>
                  </a:lnTo>
                  <a:lnTo>
                    <a:pt x="130" y="618"/>
                  </a:lnTo>
                  <a:lnTo>
                    <a:pt x="126" y="624"/>
                  </a:lnTo>
                  <a:lnTo>
                    <a:pt x="124" y="626"/>
                  </a:lnTo>
                  <a:lnTo>
                    <a:pt x="124" y="630"/>
                  </a:lnTo>
                  <a:lnTo>
                    <a:pt x="122" y="636"/>
                  </a:lnTo>
                  <a:lnTo>
                    <a:pt x="118" y="642"/>
                  </a:lnTo>
                  <a:lnTo>
                    <a:pt x="114" y="650"/>
                  </a:lnTo>
                  <a:lnTo>
                    <a:pt x="116" y="656"/>
                  </a:lnTo>
                  <a:lnTo>
                    <a:pt x="118" y="662"/>
                  </a:lnTo>
                  <a:lnTo>
                    <a:pt x="118" y="668"/>
                  </a:lnTo>
                  <a:lnTo>
                    <a:pt x="116" y="672"/>
                  </a:lnTo>
                  <a:lnTo>
                    <a:pt x="114" y="686"/>
                  </a:lnTo>
                  <a:lnTo>
                    <a:pt x="114" y="700"/>
                  </a:lnTo>
                  <a:lnTo>
                    <a:pt x="126" y="704"/>
                  </a:lnTo>
                  <a:lnTo>
                    <a:pt x="136" y="706"/>
                  </a:lnTo>
                  <a:lnTo>
                    <a:pt x="148" y="704"/>
                  </a:lnTo>
                  <a:lnTo>
                    <a:pt x="154" y="702"/>
                  </a:lnTo>
                  <a:lnTo>
                    <a:pt x="158" y="698"/>
                  </a:lnTo>
                  <a:lnTo>
                    <a:pt x="160" y="688"/>
                  </a:lnTo>
                  <a:lnTo>
                    <a:pt x="162" y="684"/>
                  </a:lnTo>
                  <a:lnTo>
                    <a:pt x="168" y="682"/>
                  </a:lnTo>
                  <a:lnTo>
                    <a:pt x="172" y="682"/>
                  </a:lnTo>
                  <a:lnTo>
                    <a:pt x="174" y="682"/>
                  </a:lnTo>
                  <a:lnTo>
                    <a:pt x="176" y="686"/>
                  </a:lnTo>
                  <a:lnTo>
                    <a:pt x="180" y="688"/>
                  </a:lnTo>
                  <a:lnTo>
                    <a:pt x="188" y="692"/>
                  </a:lnTo>
                  <a:lnTo>
                    <a:pt x="192" y="694"/>
                  </a:lnTo>
                  <a:lnTo>
                    <a:pt x="196" y="694"/>
                  </a:lnTo>
                  <a:lnTo>
                    <a:pt x="210" y="696"/>
                  </a:lnTo>
                  <a:lnTo>
                    <a:pt x="224" y="702"/>
                  </a:lnTo>
                  <a:lnTo>
                    <a:pt x="234" y="708"/>
                  </a:lnTo>
                  <a:lnTo>
                    <a:pt x="236" y="712"/>
                  </a:lnTo>
                  <a:lnTo>
                    <a:pt x="238" y="718"/>
                  </a:lnTo>
                  <a:lnTo>
                    <a:pt x="238" y="726"/>
                  </a:lnTo>
                  <a:lnTo>
                    <a:pt x="234" y="734"/>
                  </a:lnTo>
                  <a:lnTo>
                    <a:pt x="242" y="722"/>
                  </a:lnTo>
                  <a:lnTo>
                    <a:pt x="248" y="712"/>
                  </a:lnTo>
                  <a:lnTo>
                    <a:pt x="264" y="706"/>
                  </a:lnTo>
                  <a:lnTo>
                    <a:pt x="276" y="708"/>
                  </a:lnTo>
                  <a:lnTo>
                    <a:pt x="282" y="726"/>
                  </a:lnTo>
                  <a:lnTo>
                    <a:pt x="286" y="730"/>
                  </a:lnTo>
                  <a:lnTo>
                    <a:pt x="296" y="730"/>
                  </a:lnTo>
                  <a:lnTo>
                    <a:pt x="298" y="726"/>
                  </a:lnTo>
                  <a:lnTo>
                    <a:pt x="300" y="720"/>
                  </a:lnTo>
                  <a:lnTo>
                    <a:pt x="300" y="716"/>
                  </a:lnTo>
                  <a:lnTo>
                    <a:pt x="298" y="708"/>
                  </a:lnTo>
                  <a:lnTo>
                    <a:pt x="298" y="702"/>
                  </a:lnTo>
                  <a:lnTo>
                    <a:pt x="314" y="698"/>
                  </a:lnTo>
                  <a:lnTo>
                    <a:pt x="316" y="704"/>
                  </a:lnTo>
                  <a:lnTo>
                    <a:pt x="330" y="710"/>
                  </a:lnTo>
                  <a:lnTo>
                    <a:pt x="348" y="724"/>
                  </a:lnTo>
                  <a:lnTo>
                    <a:pt x="362" y="720"/>
                  </a:lnTo>
                  <a:lnTo>
                    <a:pt x="372" y="708"/>
                  </a:lnTo>
                  <a:lnTo>
                    <a:pt x="380" y="702"/>
                  </a:lnTo>
                  <a:lnTo>
                    <a:pt x="394" y="702"/>
                  </a:lnTo>
                  <a:lnTo>
                    <a:pt x="426" y="694"/>
                  </a:lnTo>
                  <a:lnTo>
                    <a:pt x="436" y="690"/>
                  </a:lnTo>
                  <a:lnTo>
                    <a:pt x="440" y="692"/>
                  </a:lnTo>
                  <a:lnTo>
                    <a:pt x="442" y="696"/>
                  </a:lnTo>
                  <a:lnTo>
                    <a:pt x="444" y="698"/>
                  </a:lnTo>
                  <a:lnTo>
                    <a:pt x="446" y="702"/>
                  </a:lnTo>
                  <a:lnTo>
                    <a:pt x="448" y="704"/>
                  </a:lnTo>
                  <a:lnTo>
                    <a:pt x="456" y="704"/>
                  </a:lnTo>
                  <a:lnTo>
                    <a:pt x="462" y="704"/>
                  </a:lnTo>
                  <a:lnTo>
                    <a:pt x="470" y="700"/>
                  </a:lnTo>
                  <a:lnTo>
                    <a:pt x="478" y="696"/>
                  </a:lnTo>
                  <a:lnTo>
                    <a:pt x="480" y="692"/>
                  </a:lnTo>
                  <a:lnTo>
                    <a:pt x="482" y="688"/>
                  </a:lnTo>
                  <a:lnTo>
                    <a:pt x="478" y="684"/>
                  </a:lnTo>
                  <a:lnTo>
                    <a:pt x="468" y="676"/>
                  </a:lnTo>
                  <a:lnTo>
                    <a:pt x="462" y="670"/>
                  </a:lnTo>
                  <a:lnTo>
                    <a:pt x="458" y="668"/>
                  </a:lnTo>
                  <a:lnTo>
                    <a:pt x="456" y="664"/>
                  </a:lnTo>
                  <a:lnTo>
                    <a:pt x="454" y="660"/>
                  </a:lnTo>
                  <a:lnTo>
                    <a:pt x="458" y="650"/>
                  </a:lnTo>
                  <a:lnTo>
                    <a:pt x="466" y="636"/>
                  </a:lnTo>
                  <a:lnTo>
                    <a:pt x="476" y="622"/>
                  </a:lnTo>
                  <a:lnTo>
                    <a:pt x="492" y="622"/>
                  </a:lnTo>
                  <a:lnTo>
                    <a:pt x="504" y="610"/>
                  </a:lnTo>
                  <a:lnTo>
                    <a:pt x="518" y="616"/>
                  </a:lnTo>
                  <a:lnTo>
                    <a:pt x="528" y="608"/>
                  </a:lnTo>
                  <a:lnTo>
                    <a:pt x="528" y="602"/>
                  </a:lnTo>
                  <a:lnTo>
                    <a:pt x="528" y="598"/>
                  </a:lnTo>
                  <a:lnTo>
                    <a:pt x="524" y="594"/>
                  </a:lnTo>
                  <a:lnTo>
                    <a:pt x="520" y="592"/>
                  </a:lnTo>
                  <a:lnTo>
                    <a:pt x="514" y="584"/>
                  </a:lnTo>
                  <a:lnTo>
                    <a:pt x="506" y="574"/>
                  </a:lnTo>
                  <a:lnTo>
                    <a:pt x="496" y="560"/>
                  </a:lnTo>
                  <a:lnTo>
                    <a:pt x="484" y="560"/>
                  </a:lnTo>
                  <a:lnTo>
                    <a:pt x="466" y="548"/>
                  </a:lnTo>
                  <a:lnTo>
                    <a:pt x="460" y="536"/>
                  </a:lnTo>
                  <a:lnTo>
                    <a:pt x="456" y="528"/>
                  </a:lnTo>
                  <a:lnTo>
                    <a:pt x="452" y="524"/>
                  </a:lnTo>
                  <a:lnTo>
                    <a:pt x="440" y="516"/>
                  </a:lnTo>
                  <a:lnTo>
                    <a:pt x="430" y="510"/>
                  </a:lnTo>
                  <a:lnTo>
                    <a:pt x="430" y="500"/>
                  </a:lnTo>
                  <a:lnTo>
                    <a:pt x="422" y="478"/>
                  </a:lnTo>
                  <a:lnTo>
                    <a:pt x="404" y="460"/>
                  </a:lnTo>
                  <a:lnTo>
                    <a:pt x="408" y="446"/>
                  </a:lnTo>
                  <a:lnTo>
                    <a:pt x="422" y="442"/>
                  </a:lnTo>
                  <a:lnTo>
                    <a:pt x="432" y="442"/>
                  </a:lnTo>
                  <a:lnTo>
                    <a:pt x="438" y="428"/>
                  </a:lnTo>
                  <a:lnTo>
                    <a:pt x="456" y="426"/>
                  </a:lnTo>
                  <a:lnTo>
                    <a:pt x="462" y="426"/>
                  </a:lnTo>
                  <a:lnTo>
                    <a:pt x="468" y="424"/>
                  </a:lnTo>
                  <a:lnTo>
                    <a:pt x="470" y="422"/>
                  </a:lnTo>
                  <a:lnTo>
                    <a:pt x="472" y="412"/>
                  </a:lnTo>
                  <a:lnTo>
                    <a:pt x="476" y="406"/>
                  </a:lnTo>
                  <a:lnTo>
                    <a:pt x="502" y="390"/>
                  </a:lnTo>
                  <a:lnTo>
                    <a:pt x="512" y="384"/>
                  </a:lnTo>
                  <a:lnTo>
                    <a:pt x="520" y="378"/>
                  </a:lnTo>
                  <a:lnTo>
                    <a:pt x="524" y="374"/>
                  </a:lnTo>
                  <a:lnTo>
                    <a:pt x="524" y="366"/>
                  </a:lnTo>
                  <a:lnTo>
                    <a:pt x="526" y="360"/>
                  </a:lnTo>
                  <a:lnTo>
                    <a:pt x="540" y="368"/>
                  </a:lnTo>
                  <a:lnTo>
                    <a:pt x="544" y="378"/>
                  </a:lnTo>
                  <a:lnTo>
                    <a:pt x="560" y="378"/>
                  </a:lnTo>
                  <a:lnTo>
                    <a:pt x="558" y="374"/>
                  </a:lnTo>
                  <a:lnTo>
                    <a:pt x="558" y="372"/>
                  </a:lnTo>
                  <a:lnTo>
                    <a:pt x="560" y="370"/>
                  </a:lnTo>
                  <a:lnTo>
                    <a:pt x="566" y="368"/>
                  </a:lnTo>
                  <a:lnTo>
                    <a:pt x="570" y="364"/>
                  </a:lnTo>
                  <a:lnTo>
                    <a:pt x="574" y="360"/>
                  </a:lnTo>
                  <a:lnTo>
                    <a:pt x="572" y="352"/>
                  </a:lnTo>
                  <a:lnTo>
                    <a:pt x="570" y="344"/>
                  </a:lnTo>
                  <a:lnTo>
                    <a:pt x="568" y="338"/>
                  </a:lnTo>
                  <a:lnTo>
                    <a:pt x="564" y="328"/>
                  </a:lnTo>
                  <a:lnTo>
                    <a:pt x="560" y="314"/>
                  </a:lnTo>
                  <a:lnTo>
                    <a:pt x="558" y="296"/>
                  </a:lnTo>
                  <a:lnTo>
                    <a:pt x="554" y="284"/>
                  </a:lnTo>
                  <a:lnTo>
                    <a:pt x="554" y="274"/>
                  </a:lnTo>
                  <a:lnTo>
                    <a:pt x="552" y="258"/>
                  </a:lnTo>
                  <a:lnTo>
                    <a:pt x="546" y="246"/>
                  </a:lnTo>
                  <a:lnTo>
                    <a:pt x="540" y="238"/>
                  </a:lnTo>
                  <a:lnTo>
                    <a:pt x="538" y="230"/>
                  </a:lnTo>
                  <a:lnTo>
                    <a:pt x="536" y="218"/>
                  </a:lnTo>
                  <a:lnTo>
                    <a:pt x="536" y="210"/>
                  </a:lnTo>
                  <a:lnTo>
                    <a:pt x="536" y="208"/>
                  </a:lnTo>
                  <a:lnTo>
                    <a:pt x="532" y="202"/>
                  </a:lnTo>
                  <a:lnTo>
                    <a:pt x="514" y="188"/>
                  </a:lnTo>
                  <a:lnTo>
                    <a:pt x="514" y="180"/>
                  </a:lnTo>
                  <a:lnTo>
                    <a:pt x="514" y="170"/>
                  </a:lnTo>
                  <a:lnTo>
                    <a:pt x="518" y="160"/>
                  </a:lnTo>
                  <a:lnTo>
                    <a:pt x="522" y="148"/>
                  </a:lnTo>
                  <a:lnTo>
                    <a:pt x="522" y="128"/>
                  </a:lnTo>
                  <a:lnTo>
                    <a:pt x="512" y="112"/>
                  </a:lnTo>
                  <a:lnTo>
                    <a:pt x="502" y="102"/>
                  </a:lnTo>
                  <a:lnTo>
                    <a:pt x="496" y="98"/>
                  </a:lnTo>
                  <a:lnTo>
                    <a:pt x="488" y="98"/>
                  </a:lnTo>
                  <a:lnTo>
                    <a:pt x="486" y="86"/>
                  </a:lnTo>
                  <a:lnTo>
                    <a:pt x="472" y="74"/>
                  </a:lnTo>
                  <a:lnTo>
                    <a:pt x="464" y="72"/>
                  </a:lnTo>
                  <a:lnTo>
                    <a:pt x="464" y="66"/>
                  </a:lnTo>
                  <a:lnTo>
                    <a:pt x="448" y="60"/>
                  </a:lnTo>
                  <a:lnTo>
                    <a:pt x="454" y="54"/>
                  </a:lnTo>
                  <a:lnTo>
                    <a:pt x="468" y="56"/>
                  </a:lnTo>
                  <a:lnTo>
                    <a:pt x="478" y="54"/>
                  </a:lnTo>
                  <a:lnTo>
                    <a:pt x="474" y="38"/>
                  </a:lnTo>
                  <a:lnTo>
                    <a:pt x="466" y="26"/>
                  </a:lnTo>
                  <a:lnTo>
                    <a:pt x="454" y="30"/>
                  </a:lnTo>
                  <a:lnTo>
                    <a:pt x="450" y="40"/>
                  </a:lnTo>
                  <a:lnTo>
                    <a:pt x="444" y="48"/>
                  </a:lnTo>
                  <a:lnTo>
                    <a:pt x="444" y="56"/>
                  </a:lnTo>
                  <a:lnTo>
                    <a:pt x="430" y="52"/>
                  </a:lnTo>
                  <a:lnTo>
                    <a:pt x="430" y="48"/>
                  </a:lnTo>
                  <a:lnTo>
                    <a:pt x="428" y="44"/>
                  </a:lnTo>
                  <a:lnTo>
                    <a:pt x="424" y="44"/>
                  </a:lnTo>
                  <a:lnTo>
                    <a:pt x="414" y="44"/>
                  </a:lnTo>
                  <a:lnTo>
                    <a:pt x="408" y="46"/>
                  </a:lnTo>
                  <a:lnTo>
                    <a:pt x="404" y="60"/>
                  </a:lnTo>
                  <a:lnTo>
                    <a:pt x="398" y="70"/>
                  </a:lnTo>
                  <a:lnTo>
                    <a:pt x="392" y="68"/>
                  </a:lnTo>
                  <a:lnTo>
                    <a:pt x="386" y="66"/>
                  </a:lnTo>
                  <a:lnTo>
                    <a:pt x="380" y="66"/>
                  </a:lnTo>
                  <a:lnTo>
                    <a:pt x="374" y="70"/>
                  </a:lnTo>
                  <a:lnTo>
                    <a:pt x="366" y="76"/>
                  </a:lnTo>
                  <a:lnTo>
                    <a:pt x="358" y="84"/>
                  </a:lnTo>
                  <a:lnTo>
                    <a:pt x="356" y="96"/>
                  </a:lnTo>
                  <a:lnTo>
                    <a:pt x="336" y="100"/>
                  </a:lnTo>
                  <a:lnTo>
                    <a:pt x="320" y="94"/>
                  </a:lnTo>
                  <a:lnTo>
                    <a:pt x="318" y="92"/>
                  </a:lnTo>
                  <a:lnTo>
                    <a:pt x="314" y="88"/>
                  </a:lnTo>
                  <a:lnTo>
                    <a:pt x="312" y="84"/>
                  </a:lnTo>
                  <a:lnTo>
                    <a:pt x="324" y="74"/>
                  </a:lnTo>
                  <a:lnTo>
                    <a:pt x="328" y="72"/>
                  </a:lnTo>
                  <a:lnTo>
                    <a:pt x="330" y="70"/>
                  </a:lnTo>
                  <a:lnTo>
                    <a:pt x="330" y="66"/>
                  </a:lnTo>
                  <a:lnTo>
                    <a:pt x="330" y="62"/>
                  </a:lnTo>
                  <a:lnTo>
                    <a:pt x="340" y="48"/>
                  </a:lnTo>
                  <a:lnTo>
                    <a:pt x="336" y="46"/>
                  </a:lnTo>
                  <a:lnTo>
                    <a:pt x="330" y="44"/>
                  </a:lnTo>
                  <a:lnTo>
                    <a:pt x="322" y="48"/>
                  </a:lnTo>
                  <a:lnTo>
                    <a:pt x="314" y="50"/>
                  </a:lnTo>
                  <a:lnTo>
                    <a:pt x="314" y="52"/>
                  </a:lnTo>
                  <a:lnTo>
                    <a:pt x="310" y="52"/>
                  </a:lnTo>
                  <a:lnTo>
                    <a:pt x="308" y="52"/>
                  </a:lnTo>
                  <a:lnTo>
                    <a:pt x="294" y="48"/>
                  </a:lnTo>
                  <a:lnTo>
                    <a:pt x="282" y="50"/>
                  </a:lnTo>
                  <a:lnTo>
                    <a:pt x="272" y="46"/>
                  </a:lnTo>
                  <a:lnTo>
                    <a:pt x="262" y="36"/>
                  </a:lnTo>
                  <a:lnTo>
                    <a:pt x="268" y="26"/>
                  </a:lnTo>
                  <a:lnTo>
                    <a:pt x="264" y="16"/>
                  </a:lnTo>
                  <a:lnTo>
                    <a:pt x="262" y="16"/>
                  </a:lnTo>
                  <a:lnTo>
                    <a:pt x="258" y="14"/>
                  </a:lnTo>
                  <a:lnTo>
                    <a:pt x="256" y="14"/>
                  </a:lnTo>
                  <a:lnTo>
                    <a:pt x="254" y="14"/>
                  </a:lnTo>
                  <a:lnTo>
                    <a:pt x="254" y="12"/>
                  </a:lnTo>
                  <a:lnTo>
                    <a:pt x="254" y="10"/>
                  </a:lnTo>
                  <a:lnTo>
                    <a:pt x="246" y="8"/>
                  </a:lnTo>
                  <a:lnTo>
                    <a:pt x="236" y="10"/>
                  </a:lnTo>
                  <a:lnTo>
                    <a:pt x="212" y="8"/>
                  </a:lnTo>
                  <a:lnTo>
                    <a:pt x="200" y="0"/>
                  </a:lnTo>
                  <a:lnTo>
                    <a:pt x="188" y="4"/>
                  </a:lnTo>
                  <a:lnTo>
                    <a:pt x="192" y="12"/>
                  </a:lnTo>
                  <a:lnTo>
                    <a:pt x="200" y="18"/>
                  </a:lnTo>
                  <a:lnTo>
                    <a:pt x="208" y="32"/>
                  </a:lnTo>
                  <a:lnTo>
                    <a:pt x="212" y="42"/>
                  </a:lnTo>
                  <a:lnTo>
                    <a:pt x="200" y="48"/>
                  </a:lnTo>
                  <a:lnTo>
                    <a:pt x="206" y="56"/>
                  </a:lnTo>
                  <a:lnTo>
                    <a:pt x="210" y="58"/>
                  </a:lnTo>
                  <a:lnTo>
                    <a:pt x="214" y="60"/>
                  </a:lnTo>
                  <a:lnTo>
                    <a:pt x="216" y="62"/>
                  </a:lnTo>
                  <a:lnTo>
                    <a:pt x="210" y="70"/>
                  </a:lnTo>
                  <a:lnTo>
                    <a:pt x="206" y="74"/>
                  </a:lnTo>
                  <a:lnTo>
                    <a:pt x="210" y="80"/>
                  </a:lnTo>
                  <a:lnTo>
                    <a:pt x="216" y="94"/>
                  </a:lnTo>
                  <a:lnTo>
                    <a:pt x="214" y="96"/>
                  </a:lnTo>
                  <a:lnTo>
                    <a:pt x="214" y="98"/>
                  </a:lnTo>
                  <a:lnTo>
                    <a:pt x="216" y="98"/>
                  </a:lnTo>
                  <a:lnTo>
                    <a:pt x="232" y="100"/>
                  </a:lnTo>
                  <a:lnTo>
                    <a:pt x="244" y="108"/>
                  </a:lnTo>
                  <a:lnTo>
                    <a:pt x="240" y="108"/>
                  </a:lnTo>
                  <a:lnTo>
                    <a:pt x="240" y="112"/>
                  </a:lnTo>
                  <a:lnTo>
                    <a:pt x="246" y="118"/>
                  </a:lnTo>
                  <a:lnTo>
                    <a:pt x="260" y="126"/>
                  </a:lnTo>
                  <a:lnTo>
                    <a:pt x="264" y="128"/>
                  </a:lnTo>
                  <a:lnTo>
                    <a:pt x="266" y="134"/>
                  </a:lnTo>
                  <a:lnTo>
                    <a:pt x="268" y="144"/>
                  </a:lnTo>
                  <a:lnTo>
                    <a:pt x="254" y="136"/>
                  </a:lnTo>
                  <a:lnTo>
                    <a:pt x="250" y="132"/>
                  </a:lnTo>
                  <a:lnTo>
                    <a:pt x="234" y="118"/>
                  </a:lnTo>
                  <a:lnTo>
                    <a:pt x="228" y="112"/>
                  </a:lnTo>
                  <a:lnTo>
                    <a:pt x="218" y="106"/>
                  </a:lnTo>
                  <a:lnTo>
                    <a:pt x="206" y="102"/>
                  </a:lnTo>
                  <a:lnTo>
                    <a:pt x="194" y="102"/>
                  </a:lnTo>
                  <a:lnTo>
                    <a:pt x="194" y="112"/>
                  </a:lnTo>
                  <a:lnTo>
                    <a:pt x="196" y="116"/>
                  </a:lnTo>
                  <a:lnTo>
                    <a:pt x="196" y="120"/>
                  </a:lnTo>
                  <a:lnTo>
                    <a:pt x="196" y="124"/>
                  </a:lnTo>
                  <a:lnTo>
                    <a:pt x="194" y="142"/>
                  </a:lnTo>
                  <a:lnTo>
                    <a:pt x="184" y="146"/>
                  </a:lnTo>
                  <a:lnTo>
                    <a:pt x="172" y="138"/>
                  </a:lnTo>
                  <a:lnTo>
                    <a:pt x="166" y="132"/>
                  </a:lnTo>
                  <a:lnTo>
                    <a:pt x="164" y="122"/>
                  </a:lnTo>
                  <a:lnTo>
                    <a:pt x="162" y="118"/>
                  </a:lnTo>
                  <a:lnTo>
                    <a:pt x="148" y="112"/>
                  </a:lnTo>
                  <a:lnTo>
                    <a:pt x="130" y="112"/>
                  </a:lnTo>
                  <a:lnTo>
                    <a:pt x="118" y="112"/>
                  </a:lnTo>
                  <a:lnTo>
                    <a:pt x="112" y="112"/>
                  </a:lnTo>
                  <a:lnTo>
                    <a:pt x="108" y="114"/>
                  </a:lnTo>
                  <a:lnTo>
                    <a:pt x="106" y="118"/>
                  </a:lnTo>
                  <a:lnTo>
                    <a:pt x="106" y="130"/>
                  </a:lnTo>
                  <a:lnTo>
                    <a:pt x="108" y="134"/>
                  </a:lnTo>
                  <a:lnTo>
                    <a:pt x="110" y="138"/>
                  </a:lnTo>
                  <a:lnTo>
                    <a:pt x="110" y="140"/>
                  </a:lnTo>
                  <a:lnTo>
                    <a:pt x="108" y="144"/>
                  </a:lnTo>
                  <a:lnTo>
                    <a:pt x="98" y="148"/>
                  </a:lnTo>
                  <a:lnTo>
                    <a:pt x="96" y="150"/>
                  </a:lnTo>
                  <a:lnTo>
                    <a:pt x="94" y="150"/>
                  </a:lnTo>
                  <a:lnTo>
                    <a:pt x="96" y="160"/>
                  </a:lnTo>
                  <a:lnTo>
                    <a:pt x="104" y="168"/>
                  </a:lnTo>
                  <a:lnTo>
                    <a:pt x="108" y="176"/>
                  </a:lnTo>
                  <a:lnTo>
                    <a:pt x="104" y="190"/>
                  </a:lnTo>
                  <a:lnTo>
                    <a:pt x="100" y="196"/>
                  </a:lnTo>
                  <a:lnTo>
                    <a:pt x="98" y="202"/>
                  </a:lnTo>
                  <a:lnTo>
                    <a:pt x="98" y="210"/>
                  </a:lnTo>
                  <a:lnTo>
                    <a:pt x="102" y="224"/>
                  </a:lnTo>
                  <a:lnTo>
                    <a:pt x="102" y="228"/>
                  </a:lnTo>
                  <a:lnTo>
                    <a:pt x="100" y="230"/>
                  </a:lnTo>
                  <a:lnTo>
                    <a:pt x="96" y="232"/>
                  </a:lnTo>
                  <a:lnTo>
                    <a:pt x="92" y="234"/>
                  </a:lnTo>
                  <a:lnTo>
                    <a:pt x="90" y="238"/>
                  </a:lnTo>
                  <a:lnTo>
                    <a:pt x="90" y="242"/>
                  </a:lnTo>
                  <a:lnTo>
                    <a:pt x="88" y="270"/>
                  </a:lnTo>
                  <a:lnTo>
                    <a:pt x="84" y="272"/>
                  </a:lnTo>
                  <a:lnTo>
                    <a:pt x="82" y="274"/>
                  </a:lnTo>
                  <a:lnTo>
                    <a:pt x="82" y="278"/>
                  </a:lnTo>
                  <a:lnTo>
                    <a:pt x="80" y="286"/>
                  </a:lnTo>
                  <a:lnTo>
                    <a:pt x="78" y="290"/>
                  </a:lnTo>
                  <a:lnTo>
                    <a:pt x="74" y="290"/>
                  </a:lnTo>
                  <a:lnTo>
                    <a:pt x="66" y="292"/>
                  </a:lnTo>
                  <a:lnTo>
                    <a:pt x="62" y="294"/>
                  </a:lnTo>
                  <a:lnTo>
                    <a:pt x="48" y="290"/>
                  </a:lnTo>
                  <a:lnTo>
                    <a:pt x="26" y="284"/>
                  </a:lnTo>
                  <a:lnTo>
                    <a:pt x="24" y="280"/>
                  </a:lnTo>
                  <a:lnTo>
                    <a:pt x="22" y="280"/>
                  </a:lnTo>
                  <a:lnTo>
                    <a:pt x="18" y="278"/>
                  </a:lnTo>
                  <a:lnTo>
                    <a:pt x="14" y="280"/>
                  </a:lnTo>
                  <a:lnTo>
                    <a:pt x="12" y="282"/>
                  </a:lnTo>
                  <a:lnTo>
                    <a:pt x="18" y="286"/>
                  </a:lnTo>
                  <a:lnTo>
                    <a:pt x="20" y="292"/>
                  </a:lnTo>
                  <a:lnTo>
                    <a:pt x="34" y="306"/>
                  </a:lnTo>
                  <a:lnTo>
                    <a:pt x="38" y="314"/>
                  </a:lnTo>
                  <a:lnTo>
                    <a:pt x="42" y="322"/>
                  </a:lnTo>
                  <a:lnTo>
                    <a:pt x="44" y="328"/>
                  </a:lnTo>
                  <a:lnTo>
                    <a:pt x="42" y="330"/>
                  </a:lnTo>
                  <a:lnTo>
                    <a:pt x="40" y="332"/>
                  </a:lnTo>
                  <a:lnTo>
                    <a:pt x="38" y="334"/>
                  </a:lnTo>
                  <a:lnTo>
                    <a:pt x="36" y="334"/>
                  </a:lnTo>
                  <a:lnTo>
                    <a:pt x="36" y="338"/>
                  </a:lnTo>
                  <a:lnTo>
                    <a:pt x="36" y="344"/>
                  </a:lnTo>
                  <a:lnTo>
                    <a:pt x="30" y="356"/>
                  </a:lnTo>
                  <a:lnTo>
                    <a:pt x="28" y="360"/>
                  </a:lnTo>
                  <a:lnTo>
                    <a:pt x="26" y="366"/>
                  </a:lnTo>
                  <a:lnTo>
                    <a:pt x="26" y="368"/>
                  </a:lnTo>
                  <a:lnTo>
                    <a:pt x="26" y="378"/>
                  </a:lnTo>
                  <a:lnTo>
                    <a:pt x="22" y="382"/>
                  </a:lnTo>
                  <a:lnTo>
                    <a:pt x="20" y="382"/>
                  </a:lnTo>
                  <a:lnTo>
                    <a:pt x="18" y="382"/>
                  </a:lnTo>
                  <a:lnTo>
                    <a:pt x="18" y="380"/>
                  </a:lnTo>
                  <a:lnTo>
                    <a:pt x="20" y="394"/>
                  </a:lnTo>
                  <a:lnTo>
                    <a:pt x="22" y="396"/>
                  </a:lnTo>
                  <a:lnTo>
                    <a:pt x="24" y="400"/>
                  </a:lnTo>
                  <a:lnTo>
                    <a:pt x="32" y="404"/>
                  </a:lnTo>
                  <a:lnTo>
                    <a:pt x="38" y="408"/>
                  </a:lnTo>
                  <a:lnTo>
                    <a:pt x="42" y="410"/>
                  </a:lnTo>
                  <a:lnTo>
                    <a:pt x="42" y="412"/>
                  </a:lnTo>
                  <a:lnTo>
                    <a:pt x="38" y="414"/>
                  </a:lnTo>
                  <a:lnTo>
                    <a:pt x="36" y="416"/>
                  </a:lnTo>
                  <a:lnTo>
                    <a:pt x="36" y="420"/>
                  </a:lnTo>
                  <a:lnTo>
                    <a:pt x="36" y="426"/>
                  </a:lnTo>
                  <a:lnTo>
                    <a:pt x="36" y="432"/>
                  </a:lnTo>
                  <a:lnTo>
                    <a:pt x="30" y="438"/>
                  </a:lnTo>
                  <a:lnTo>
                    <a:pt x="26" y="442"/>
                  </a:lnTo>
                  <a:lnTo>
                    <a:pt x="22" y="444"/>
                  </a:lnTo>
                  <a:lnTo>
                    <a:pt x="18" y="444"/>
                  </a:lnTo>
                  <a:lnTo>
                    <a:pt x="18" y="446"/>
                  </a:lnTo>
                  <a:lnTo>
                    <a:pt x="14" y="452"/>
                  </a:lnTo>
                  <a:lnTo>
                    <a:pt x="14" y="456"/>
                  </a:lnTo>
                  <a:lnTo>
                    <a:pt x="16" y="460"/>
                  </a:lnTo>
                  <a:lnTo>
                    <a:pt x="14" y="462"/>
                  </a:lnTo>
                  <a:lnTo>
                    <a:pt x="10" y="464"/>
                  </a:lnTo>
                  <a:lnTo>
                    <a:pt x="2" y="464"/>
                  </a:lnTo>
                  <a:lnTo>
                    <a:pt x="0" y="466"/>
                  </a:lnTo>
                  <a:lnTo>
                    <a:pt x="2" y="474"/>
                  </a:lnTo>
                  <a:lnTo>
                    <a:pt x="8" y="486"/>
                  </a:lnTo>
                  <a:lnTo>
                    <a:pt x="18" y="504"/>
                  </a:lnTo>
                  <a:lnTo>
                    <a:pt x="20" y="502"/>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nvGrpSpPr>
            <p:cNvPr id="14" name="Denmark">
              <a:extLst>
                <a:ext uri="{FF2B5EF4-FFF2-40B4-BE49-F238E27FC236}">
                  <a16:creationId xmlns:a16="http://schemas.microsoft.com/office/drawing/2014/main" id="{504C6C3D-DEFE-DA4B-B144-3F781415CA0C}"/>
                </a:ext>
              </a:extLst>
            </p:cNvPr>
            <p:cNvGrpSpPr>
              <a:grpSpLocks/>
            </p:cNvGrpSpPr>
            <p:nvPr/>
          </p:nvGrpSpPr>
          <p:grpSpPr bwMode="auto">
            <a:xfrm>
              <a:off x="2333625" y="1981200"/>
              <a:ext cx="333375" cy="419100"/>
              <a:chOff x="2333625" y="1981200"/>
              <a:chExt cx="35" cy="44"/>
            </a:xfrm>
          </p:grpSpPr>
          <p:sp>
            <p:nvSpPr>
              <p:cNvPr id="127" name="Freeform 126">
                <a:extLst>
                  <a:ext uri="{FF2B5EF4-FFF2-40B4-BE49-F238E27FC236}">
                    <a16:creationId xmlns:a16="http://schemas.microsoft.com/office/drawing/2014/main" id="{7948B200-BEBD-3243-98DE-BEA3F40D2A48}"/>
                  </a:ext>
                </a:extLst>
              </p:cNvPr>
              <p:cNvSpPr>
                <a:spLocks/>
              </p:cNvSpPr>
              <p:nvPr/>
            </p:nvSpPr>
            <p:spPr bwMode="auto">
              <a:xfrm>
                <a:off x="2333625" y="1981200"/>
                <a:ext cx="21" cy="41"/>
              </a:xfrm>
              <a:custGeom>
                <a:avLst/>
                <a:gdLst>
                  <a:gd name="T0" fmla="*/ 0 w 146"/>
                  <a:gd name="T1" fmla="*/ 0 h 278"/>
                  <a:gd name="T2" fmla="*/ 0 w 146"/>
                  <a:gd name="T3" fmla="*/ 0 h 278"/>
                  <a:gd name="T4" fmla="*/ 0 w 146"/>
                  <a:gd name="T5" fmla="*/ 0 h 278"/>
                  <a:gd name="T6" fmla="*/ 0 w 146"/>
                  <a:gd name="T7" fmla="*/ 0 h 278"/>
                  <a:gd name="T8" fmla="*/ 0 w 146"/>
                  <a:gd name="T9" fmla="*/ 0 h 278"/>
                  <a:gd name="T10" fmla="*/ 0 w 146"/>
                  <a:gd name="T11" fmla="*/ 0 h 278"/>
                  <a:gd name="T12" fmla="*/ 0 w 146"/>
                  <a:gd name="T13" fmla="*/ 0 h 278"/>
                  <a:gd name="T14" fmla="*/ 0 w 146"/>
                  <a:gd name="T15" fmla="*/ 0 h 278"/>
                  <a:gd name="T16" fmla="*/ 0 w 146"/>
                  <a:gd name="T17" fmla="*/ 0 h 278"/>
                  <a:gd name="T18" fmla="*/ 0 w 146"/>
                  <a:gd name="T19" fmla="*/ 0 h 278"/>
                  <a:gd name="T20" fmla="*/ 0 w 146"/>
                  <a:gd name="T21" fmla="*/ 0 h 278"/>
                  <a:gd name="T22" fmla="*/ 0 w 146"/>
                  <a:gd name="T23" fmla="*/ 0 h 278"/>
                  <a:gd name="T24" fmla="*/ 0 w 146"/>
                  <a:gd name="T25" fmla="*/ 0 h 278"/>
                  <a:gd name="T26" fmla="*/ 0 w 146"/>
                  <a:gd name="T27" fmla="*/ 0 h 278"/>
                  <a:gd name="T28" fmla="*/ 0 w 146"/>
                  <a:gd name="T29" fmla="*/ 0 h 278"/>
                  <a:gd name="T30" fmla="*/ 0 w 146"/>
                  <a:gd name="T31" fmla="*/ 0 h 278"/>
                  <a:gd name="T32" fmla="*/ 0 w 146"/>
                  <a:gd name="T33" fmla="*/ 0 h 278"/>
                  <a:gd name="T34" fmla="*/ 0 w 146"/>
                  <a:gd name="T35" fmla="*/ 0 h 278"/>
                  <a:gd name="T36" fmla="*/ 0 w 146"/>
                  <a:gd name="T37" fmla="*/ 0 h 278"/>
                  <a:gd name="T38" fmla="*/ 0 w 146"/>
                  <a:gd name="T39" fmla="*/ 0 h 278"/>
                  <a:gd name="T40" fmla="*/ 0 w 146"/>
                  <a:gd name="T41" fmla="*/ 0 h 278"/>
                  <a:gd name="T42" fmla="*/ 0 w 146"/>
                  <a:gd name="T43" fmla="*/ 0 h 278"/>
                  <a:gd name="T44" fmla="*/ 0 w 146"/>
                  <a:gd name="T45" fmla="*/ 0 h 278"/>
                  <a:gd name="T46" fmla="*/ 0 w 146"/>
                  <a:gd name="T47" fmla="*/ 0 h 278"/>
                  <a:gd name="T48" fmla="*/ 0 w 146"/>
                  <a:gd name="T49" fmla="*/ 0 h 278"/>
                  <a:gd name="T50" fmla="*/ 0 w 146"/>
                  <a:gd name="T51" fmla="*/ 0 h 278"/>
                  <a:gd name="T52" fmla="*/ 0 w 146"/>
                  <a:gd name="T53" fmla="*/ 0 h 278"/>
                  <a:gd name="T54" fmla="*/ 0 w 146"/>
                  <a:gd name="T55" fmla="*/ 0 h 278"/>
                  <a:gd name="T56" fmla="*/ 0 w 146"/>
                  <a:gd name="T57" fmla="*/ 0 h 278"/>
                  <a:gd name="T58" fmla="*/ 0 w 146"/>
                  <a:gd name="T59" fmla="*/ 0 h 278"/>
                  <a:gd name="T60" fmla="*/ 0 w 146"/>
                  <a:gd name="T61" fmla="*/ 0 h 278"/>
                  <a:gd name="T62" fmla="*/ 0 w 146"/>
                  <a:gd name="T63" fmla="*/ 0 h 278"/>
                  <a:gd name="T64" fmla="*/ 0 w 146"/>
                  <a:gd name="T65" fmla="*/ 0 h 278"/>
                  <a:gd name="T66" fmla="*/ 0 w 146"/>
                  <a:gd name="T67" fmla="*/ 0 h 278"/>
                  <a:gd name="T68" fmla="*/ 0 w 146"/>
                  <a:gd name="T69" fmla="*/ 0 h 278"/>
                  <a:gd name="T70" fmla="*/ 0 w 146"/>
                  <a:gd name="T71" fmla="*/ 0 h 278"/>
                  <a:gd name="T72" fmla="*/ 0 w 146"/>
                  <a:gd name="T73" fmla="*/ 0 h 278"/>
                  <a:gd name="T74" fmla="*/ 0 w 146"/>
                  <a:gd name="T75" fmla="*/ 0 h 278"/>
                  <a:gd name="T76" fmla="*/ 0 w 146"/>
                  <a:gd name="T77" fmla="*/ 0 h 278"/>
                  <a:gd name="T78" fmla="*/ 0 w 146"/>
                  <a:gd name="T79" fmla="*/ 0 h 278"/>
                  <a:gd name="T80" fmla="*/ 0 w 146"/>
                  <a:gd name="T81" fmla="*/ 0 h 278"/>
                  <a:gd name="T82" fmla="*/ 0 w 146"/>
                  <a:gd name="T83" fmla="*/ 0 h 278"/>
                  <a:gd name="T84" fmla="*/ 0 w 146"/>
                  <a:gd name="T85" fmla="*/ 0 h 278"/>
                  <a:gd name="T86" fmla="*/ 0 w 146"/>
                  <a:gd name="T87" fmla="*/ 0 h 278"/>
                  <a:gd name="T88" fmla="*/ 0 w 146"/>
                  <a:gd name="T89" fmla="*/ 0 h 278"/>
                  <a:gd name="T90" fmla="*/ 0 w 146"/>
                  <a:gd name="T91" fmla="*/ 0 h 278"/>
                  <a:gd name="T92" fmla="*/ 0 w 146"/>
                  <a:gd name="T93" fmla="*/ 0 h 278"/>
                  <a:gd name="T94" fmla="*/ 0 w 146"/>
                  <a:gd name="T95" fmla="*/ 0 h 278"/>
                  <a:gd name="T96" fmla="*/ 0 w 146"/>
                  <a:gd name="T97" fmla="*/ 0 h 278"/>
                  <a:gd name="T98" fmla="*/ 0 w 146"/>
                  <a:gd name="T99" fmla="*/ 0 h 278"/>
                  <a:gd name="T100" fmla="*/ 0 w 146"/>
                  <a:gd name="T101" fmla="*/ 0 h 278"/>
                  <a:gd name="T102" fmla="*/ 0 w 146"/>
                  <a:gd name="T103" fmla="*/ 0 h 278"/>
                  <a:gd name="T104" fmla="*/ 0 w 146"/>
                  <a:gd name="T105" fmla="*/ 0 h 278"/>
                  <a:gd name="T106" fmla="*/ 0 w 146"/>
                  <a:gd name="T107" fmla="*/ 0 h 278"/>
                  <a:gd name="T108" fmla="*/ 0 w 146"/>
                  <a:gd name="T109" fmla="*/ 0 h 278"/>
                  <a:gd name="T110" fmla="*/ 0 w 146"/>
                  <a:gd name="T111" fmla="*/ 0 h 278"/>
                  <a:gd name="T112" fmla="*/ 0 w 146"/>
                  <a:gd name="T113" fmla="*/ 0 h 278"/>
                  <a:gd name="T114" fmla="*/ 0 w 146"/>
                  <a:gd name="T115" fmla="*/ 0 h 278"/>
                  <a:gd name="T116" fmla="*/ 0 w 146"/>
                  <a:gd name="T117" fmla="*/ 0 h 278"/>
                  <a:gd name="T118" fmla="*/ 0 w 146"/>
                  <a:gd name="T119" fmla="*/ 0 h 2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6"/>
                  <a:gd name="T181" fmla="*/ 0 h 278"/>
                  <a:gd name="T182" fmla="*/ 146 w 146"/>
                  <a:gd name="T183" fmla="*/ 278 h 2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6" h="278">
                    <a:moveTo>
                      <a:pt x="30" y="268"/>
                    </a:moveTo>
                    <a:lnTo>
                      <a:pt x="26" y="246"/>
                    </a:lnTo>
                    <a:lnTo>
                      <a:pt x="30" y="236"/>
                    </a:lnTo>
                    <a:lnTo>
                      <a:pt x="24" y="220"/>
                    </a:lnTo>
                    <a:lnTo>
                      <a:pt x="10" y="214"/>
                    </a:lnTo>
                    <a:lnTo>
                      <a:pt x="2" y="204"/>
                    </a:lnTo>
                    <a:lnTo>
                      <a:pt x="8" y="188"/>
                    </a:lnTo>
                    <a:lnTo>
                      <a:pt x="14" y="182"/>
                    </a:lnTo>
                    <a:lnTo>
                      <a:pt x="14" y="172"/>
                    </a:lnTo>
                    <a:lnTo>
                      <a:pt x="6" y="160"/>
                    </a:lnTo>
                    <a:lnTo>
                      <a:pt x="8" y="154"/>
                    </a:lnTo>
                    <a:lnTo>
                      <a:pt x="8" y="144"/>
                    </a:lnTo>
                    <a:lnTo>
                      <a:pt x="4" y="132"/>
                    </a:lnTo>
                    <a:lnTo>
                      <a:pt x="0" y="124"/>
                    </a:lnTo>
                    <a:lnTo>
                      <a:pt x="4" y="110"/>
                    </a:lnTo>
                    <a:lnTo>
                      <a:pt x="6" y="106"/>
                    </a:lnTo>
                    <a:lnTo>
                      <a:pt x="8" y="104"/>
                    </a:lnTo>
                    <a:lnTo>
                      <a:pt x="10" y="106"/>
                    </a:lnTo>
                    <a:lnTo>
                      <a:pt x="14" y="82"/>
                    </a:lnTo>
                    <a:lnTo>
                      <a:pt x="26" y="68"/>
                    </a:lnTo>
                    <a:lnTo>
                      <a:pt x="30" y="70"/>
                    </a:lnTo>
                    <a:lnTo>
                      <a:pt x="38" y="70"/>
                    </a:lnTo>
                    <a:lnTo>
                      <a:pt x="60" y="60"/>
                    </a:lnTo>
                    <a:lnTo>
                      <a:pt x="60" y="62"/>
                    </a:lnTo>
                    <a:lnTo>
                      <a:pt x="62" y="62"/>
                    </a:lnTo>
                    <a:lnTo>
                      <a:pt x="66" y="60"/>
                    </a:lnTo>
                    <a:lnTo>
                      <a:pt x="74" y="56"/>
                    </a:lnTo>
                    <a:lnTo>
                      <a:pt x="76" y="54"/>
                    </a:lnTo>
                    <a:lnTo>
                      <a:pt x="78" y="52"/>
                    </a:lnTo>
                    <a:lnTo>
                      <a:pt x="84" y="42"/>
                    </a:lnTo>
                    <a:lnTo>
                      <a:pt x="90" y="36"/>
                    </a:lnTo>
                    <a:lnTo>
                      <a:pt x="96" y="16"/>
                    </a:lnTo>
                    <a:lnTo>
                      <a:pt x="100" y="8"/>
                    </a:lnTo>
                    <a:lnTo>
                      <a:pt x="126" y="0"/>
                    </a:lnTo>
                    <a:lnTo>
                      <a:pt x="128" y="0"/>
                    </a:lnTo>
                    <a:lnTo>
                      <a:pt x="128" y="2"/>
                    </a:lnTo>
                    <a:lnTo>
                      <a:pt x="124" y="10"/>
                    </a:lnTo>
                    <a:lnTo>
                      <a:pt x="120" y="22"/>
                    </a:lnTo>
                    <a:lnTo>
                      <a:pt x="124" y="24"/>
                    </a:lnTo>
                    <a:lnTo>
                      <a:pt x="128" y="24"/>
                    </a:lnTo>
                    <a:lnTo>
                      <a:pt x="130" y="26"/>
                    </a:lnTo>
                    <a:lnTo>
                      <a:pt x="130" y="34"/>
                    </a:lnTo>
                    <a:lnTo>
                      <a:pt x="130" y="38"/>
                    </a:lnTo>
                    <a:lnTo>
                      <a:pt x="128" y="40"/>
                    </a:lnTo>
                    <a:lnTo>
                      <a:pt x="116" y="46"/>
                    </a:lnTo>
                    <a:lnTo>
                      <a:pt x="112" y="50"/>
                    </a:lnTo>
                    <a:lnTo>
                      <a:pt x="112" y="56"/>
                    </a:lnTo>
                    <a:lnTo>
                      <a:pt x="112" y="62"/>
                    </a:lnTo>
                    <a:lnTo>
                      <a:pt x="116" y="68"/>
                    </a:lnTo>
                    <a:lnTo>
                      <a:pt x="120" y="74"/>
                    </a:lnTo>
                    <a:lnTo>
                      <a:pt x="120" y="78"/>
                    </a:lnTo>
                    <a:lnTo>
                      <a:pt x="116" y="82"/>
                    </a:lnTo>
                    <a:lnTo>
                      <a:pt x="110" y="86"/>
                    </a:lnTo>
                    <a:lnTo>
                      <a:pt x="106" y="90"/>
                    </a:lnTo>
                    <a:lnTo>
                      <a:pt x="106" y="96"/>
                    </a:lnTo>
                    <a:lnTo>
                      <a:pt x="108" y="102"/>
                    </a:lnTo>
                    <a:lnTo>
                      <a:pt x="100" y="116"/>
                    </a:lnTo>
                    <a:lnTo>
                      <a:pt x="114" y="126"/>
                    </a:lnTo>
                    <a:lnTo>
                      <a:pt x="118" y="118"/>
                    </a:lnTo>
                    <a:lnTo>
                      <a:pt x="124" y="116"/>
                    </a:lnTo>
                    <a:lnTo>
                      <a:pt x="126" y="114"/>
                    </a:lnTo>
                    <a:lnTo>
                      <a:pt x="128" y="116"/>
                    </a:lnTo>
                    <a:lnTo>
                      <a:pt x="132" y="118"/>
                    </a:lnTo>
                    <a:lnTo>
                      <a:pt x="134" y="128"/>
                    </a:lnTo>
                    <a:lnTo>
                      <a:pt x="136" y="136"/>
                    </a:lnTo>
                    <a:lnTo>
                      <a:pt x="134" y="138"/>
                    </a:lnTo>
                    <a:lnTo>
                      <a:pt x="136" y="142"/>
                    </a:lnTo>
                    <a:lnTo>
                      <a:pt x="134" y="144"/>
                    </a:lnTo>
                    <a:lnTo>
                      <a:pt x="132" y="146"/>
                    </a:lnTo>
                    <a:lnTo>
                      <a:pt x="130" y="146"/>
                    </a:lnTo>
                    <a:lnTo>
                      <a:pt x="126" y="148"/>
                    </a:lnTo>
                    <a:lnTo>
                      <a:pt x="122" y="156"/>
                    </a:lnTo>
                    <a:lnTo>
                      <a:pt x="118" y="162"/>
                    </a:lnTo>
                    <a:lnTo>
                      <a:pt x="114" y="166"/>
                    </a:lnTo>
                    <a:lnTo>
                      <a:pt x="112" y="164"/>
                    </a:lnTo>
                    <a:lnTo>
                      <a:pt x="108" y="162"/>
                    </a:lnTo>
                    <a:lnTo>
                      <a:pt x="104" y="160"/>
                    </a:lnTo>
                    <a:lnTo>
                      <a:pt x="102" y="158"/>
                    </a:lnTo>
                    <a:lnTo>
                      <a:pt x="100" y="162"/>
                    </a:lnTo>
                    <a:lnTo>
                      <a:pt x="102" y="168"/>
                    </a:lnTo>
                    <a:lnTo>
                      <a:pt x="102" y="174"/>
                    </a:lnTo>
                    <a:lnTo>
                      <a:pt x="102" y="178"/>
                    </a:lnTo>
                    <a:lnTo>
                      <a:pt x="98" y="182"/>
                    </a:lnTo>
                    <a:lnTo>
                      <a:pt x="94" y="188"/>
                    </a:lnTo>
                    <a:lnTo>
                      <a:pt x="90" y="198"/>
                    </a:lnTo>
                    <a:lnTo>
                      <a:pt x="90" y="200"/>
                    </a:lnTo>
                    <a:lnTo>
                      <a:pt x="90" y="202"/>
                    </a:lnTo>
                    <a:lnTo>
                      <a:pt x="86" y="202"/>
                    </a:lnTo>
                    <a:lnTo>
                      <a:pt x="76" y="200"/>
                    </a:lnTo>
                    <a:lnTo>
                      <a:pt x="70" y="200"/>
                    </a:lnTo>
                    <a:lnTo>
                      <a:pt x="72" y="208"/>
                    </a:lnTo>
                    <a:lnTo>
                      <a:pt x="78" y="216"/>
                    </a:lnTo>
                    <a:lnTo>
                      <a:pt x="80" y="216"/>
                    </a:lnTo>
                    <a:lnTo>
                      <a:pt x="84" y="216"/>
                    </a:lnTo>
                    <a:lnTo>
                      <a:pt x="84" y="218"/>
                    </a:lnTo>
                    <a:lnTo>
                      <a:pt x="86" y="222"/>
                    </a:lnTo>
                    <a:lnTo>
                      <a:pt x="86" y="224"/>
                    </a:lnTo>
                    <a:lnTo>
                      <a:pt x="86" y="226"/>
                    </a:lnTo>
                    <a:lnTo>
                      <a:pt x="84" y="228"/>
                    </a:lnTo>
                    <a:lnTo>
                      <a:pt x="82" y="230"/>
                    </a:lnTo>
                    <a:lnTo>
                      <a:pt x="82" y="232"/>
                    </a:lnTo>
                    <a:lnTo>
                      <a:pt x="80" y="236"/>
                    </a:lnTo>
                    <a:lnTo>
                      <a:pt x="82" y="244"/>
                    </a:lnTo>
                    <a:lnTo>
                      <a:pt x="94" y="246"/>
                    </a:lnTo>
                    <a:lnTo>
                      <a:pt x="96" y="244"/>
                    </a:lnTo>
                    <a:lnTo>
                      <a:pt x="100" y="240"/>
                    </a:lnTo>
                    <a:lnTo>
                      <a:pt x="108" y="234"/>
                    </a:lnTo>
                    <a:lnTo>
                      <a:pt x="112" y="218"/>
                    </a:lnTo>
                    <a:lnTo>
                      <a:pt x="118" y="212"/>
                    </a:lnTo>
                    <a:lnTo>
                      <a:pt x="128" y="216"/>
                    </a:lnTo>
                    <a:lnTo>
                      <a:pt x="130" y="220"/>
                    </a:lnTo>
                    <a:lnTo>
                      <a:pt x="132" y="226"/>
                    </a:lnTo>
                    <a:lnTo>
                      <a:pt x="134" y="232"/>
                    </a:lnTo>
                    <a:lnTo>
                      <a:pt x="134" y="234"/>
                    </a:lnTo>
                    <a:lnTo>
                      <a:pt x="130" y="234"/>
                    </a:lnTo>
                    <a:lnTo>
                      <a:pt x="130" y="236"/>
                    </a:lnTo>
                    <a:lnTo>
                      <a:pt x="134" y="238"/>
                    </a:lnTo>
                    <a:lnTo>
                      <a:pt x="140" y="240"/>
                    </a:lnTo>
                    <a:lnTo>
                      <a:pt x="142" y="242"/>
                    </a:lnTo>
                    <a:lnTo>
                      <a:pt x="140" y="254"/>
                    </a:lnTo>
                    <a:lnTo>
                      <a:pt x="142" y="256"/>
                    </a:lnTo>
                    <a:lnTo>
                      <a:pt x="138" y="264"/>
                    </a:lnTo>
                    <a:lnTo>
                      <a:pt x="146" y="264"/>
                    </a:lnTo>
                    <a:lnTo>
                      <a:pt x="142" y="268"/>
                    </a:lnTo>
                    <a:lnTo>
                      <a:pt x="134" y="276"/>
                    </a:lnTo>
                    <a:lnTo>
                      <a:pt x="130" y="278"/>
                    </a:lnTo>
                    <a:lnTo>
                      <a:pt x="130" y="276"/>
                    </a:lnTo>
                    <a:lnTo>
                      <a:pt x="126" y="274"/>
                    </a:lnTo>
                    <a:lnTo>
                      <a:pt x="114" y="264"/>
                    </a:lnTo>
                    <a:lnTo>
                      <a:pt x="104" y="256"/>
                    </a:lnTo>
                    <a:lnTo>
                      <a:pt x="104" y="252"/>
                    </a:lnTo>
                    <a:lnTo>
                      <a:pt x="94" y="252"/>
                    </a:lnTo>
                    <a:lnTo>
                      <a:pt x="92" y="254"/>
                    </a:lnTo>
                    <a:lnTo>
                      <a:pt x="86" y="256"/>
                    </a:lnTo>
                    <a:lnTo>
                      <a:pt x="84" y="264"/>
                    </a:lnTo>
                    <a:lnTo>
                      <a:pt x="80" y="264"/>
                    </a:lnTo>
                    <a:lnTo>
                      <a:pt x="86" y="270"/>
                    </a:lnTo>
                    <a:lnTo>
                      <a:pt x="86" y="274"/>
                    </a:lnTo>
                    <a:lnTo>
                      <a:pt x="86" y="276"/>
                    </a:lnTo>
                    <a:lnTo>
                      <a:pt x="84" y="276"/>
                    </a:lnTo>
                    <a:lnTo>
                      <a:pt x="76" y="276"/>
                    </a:lnTo>
                    <a:lnTo>
                      <a:pt x="66" y="278"/>
                    </a:lnTo>
                    <a:lnTo>
                      <a:pt x="42" y="276"/>
                    </a:lnTo>
                    <a:lnTo>
                      <a:pt x="30" y="268"/>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28" name="Freeform 127">
                <a:extLst>
                  <a:ext uri="{FF2B5EF4-FFF2-40B4-BE49-F238E27FC236}">
                    <a16:creationId xmlns:a16="http://schemas.microsoft.com/office/drawing/2014/main" id="{E504CE24-D5E2-0843-904B-93DF145B7955}"/>
                  </a:ext>
                </a:extLst>
              </p:cNvPr>
              <p:cNvSpPr>
                <a:spLocks/>
              </p:cNvSpPr>
              <p:nvPr/>
            </p:nvSpPr>
            <p:spPr bwMode="auto">
              <a:xfrm>
                <a:off x="2333647" y="1981222"/>
                <a:ext cx="13" cy="22"/>
              </a:xfrm>
              <a:custGeom>
                <a:avLst/>
                <a:gdLst>
                  <a:gd name="T0" fmla="*/ 0 w 84"/>
                  <a:gd name="T1" fmla="*/ 0 h 148"/>
                  <a:gd name="T2" fmla="*/ 0 w 84"/>
                  <a:gd name="T3" fmla="*/ 0 h 148"/>
                  <a:gd name="T4" fmla="*/ 0 w 84"/>
                  <a:gd name="T5" fmla="*/ 0 h 148"/>
                  <a:gd name="T6" fmla="*/ 0 w 84"/>
                  <a:gd name="T7" fmla="*/ 0 h 148"/>
                  <a:gd name="T8" fmla="*/ 0 w 84"/>
                  <a:gd name="T9" fmla="*/ 0 h 148"/>
                  <a:gd name="T10" fmla="*/ 0 w 84"/>
                  <a:gd name="T11" fmla="*/ 0 h 148"/>
                  <a:gd name="T12" fmla="*/ 0 w 84"/>
                  <a:gd name="T13" fmla="*/ 0 h 148"/>
                  <a:gd name="T14" fmla="*/ 0 w 84"/>
                  <a:gd name="T15" fmla="*/ 0 h 148"/>
                  <a:gd name="T16" fmla="*/ 0 w 84"/>
                  <a:gd name="T17" fmla="*/ 0 h 148"/>
                  <a:gd name="T18" fmla="*/ 0 w 84"/>
                  <a:gd name="T19" fmla="*/ 0 h 148"/>
                  <a:gd name="T20" fmla="*/ 0 w 84"/>
                  <a:gd name="T21" fmla="*/ 0 h 148"/>
                  <a:gd name="T22" fmla="*/ 0 w 84"/>
                  <a:gd name="T23" fmla="*/ 0 h 148"/>
                  <a:gd name="T24" fmla="*/ 0 w 84"/>
                  <a:gd name="T25" fmla="*/ 0 h 148"/>
                  <a:gd name="T26" fmla="*/ 0 w 84"/>
                  <a:gd name="T27" fmla="*/ 0 h 148"/>
                  <a:gd name="T28" fmla="*/ 0 w 84"/>
                  <a:gd name="T29" fmla="*/ 0 h 148"/>
                  <a:gd name="T30" fmla="*/ 0 w 84"/>
                  <a:gd name="T31" fmla="*/ 0 h 148"/>
                  <a:gd name="T32" fmla="*/ 0 w 84"/>
                  <a:gd name="T33" fmla="*/ 0 h 148"/>
                  <a:gd name="T34" fmla="*/ 0 w 84"/>
                  <a:gd name="T35" fmla="*/ 0 h 148"/>
                  <a:gd name="T36" fmla="*/ 0 w 84"/>
                  <a:gd name="T37" fmla="*/ 0 h 148"/>
                  <a:gd name="T38" fmla="*/ 0 w 84"/>
                  <a:gd name="T39" fmla="*/ 0 h 148"/>
                  <a:gd name="T40" fmla="*/ 0 w 84"/>
                  <a:gd name="T41" fmla="*/ 0 h 148"/>
                  <a:gd name="T42" fmla="*/ 0 w 84"/>
                  <a:gd name="T43" fmla="*/ 0 h 148"/>
                  <a:gd name="T44" fmla="*/ 0 w 84"/>
                  <a:gd name="T45" fmla="*/ 0 h 148"/>
                  <a:gd name="T46" fmla="*/ 0 w 84"/>
                  <a:gd name="T47" fmla="*/ 0 h 148"/>
                  <a:gd name="T48" fmla="*/ 0 w 84"/>
                  <a:gd name="T49" fmla="*/ 0 h 148"/>
                  <a:gd name="T50" fmla="*/ 0 w 84"/>
                  <a:gd name="T51" fmla="*/ 0 h 148"/>
                  <a:gd name="T52" fmla="*/ 0 w 84"/>
                  <a:gd name="T53" fmla="*/ 0 h 148"/>
                  <a:gd name="T54" fmla="*/ 0 w 84"/>
                  <a:gd name="T55" fmla="*/ 0 h 148"/>
                  <a:gd name="T56" fmla="*/ 0 w 84"/>
                  <a:gd name="T57" fmla="*/ 0 h 148"/>
                  <a:gd name="T58" fmla="*/ 0 w 84"/>
                  <a:gd name="T59" fmla="*/ 0 h 148"/>
                  <a:gd name="T60" fmla="*/ 0 w 84"/>
                  <a:gd name="T61" fmla="*/ 0 h 148"/>
                  <a:gd name="T62" fmla="*/ 0 w 84"/>
                  <a:gd name="T63" fmla="*/ 0 h 148"/>
                  <a:gd name="T64" fmla="*/ 0 w 84"/>
                  <a:gd name="T65" fmla="*/ 0 h 148"/>
                  <a:gd name="T66" fmla="*/ 0 w 84"/>
                  <a:gd name="T67" fmla="*/ 0 h 148"/>
                  <a:gd name="T68" fmla="*/ 0 w 84"/>
                  <a:gd name="T69" fmla="*/ 0 h 148"/>
                  <a:gd name="T70" fmla="*/ 0 w 84"/>
                  <a:gd name="T71" fmla="*/ 0 h 148"/>
                  <a:gd name="T72" fmla="*/ 0 w 84"/>
                  <a:gd name="T73" fmla="*/ 0 h 148"/>
                  <a:gd name="T74" fmla="*/ 0 w 84"/>
                  <a:gd name="T75" fmla="*/ 0 h 148"/>
                  <a:gd name="T76" fmla="*/ 0 w 84"/>
                  <a:gd name="T77" fmla="*/ 0 h 148"/>
                  <a:gd name="T78" fmla="*/ 0 w 84"/>
                  <a:gd name="T79" fmla="*/ 0 h 148"/>
                  <a:gd name="T80" fmla="*/ 0 w 84"/>
                  <a:gd name="T81" fmla="*/ 0 h 148"/>
                  <a:gd name="T82" fmla="*/ 0 w 84"/>
                  <a:gd name="T83" fmla="*/ 0 h 148"/>
                  <a:gd name="T84" fmla="*/ 0 w 84"/>
                  <a:gd name="T85" fmla="*/ 0 h 148"/>
                  <a:gd name="T86" fmla="*/ 0 w 84"/>
                  <a:gd name="T87" fmla="*/ 0 h 148"/>
                  <a:gd name="T88" fmla="*/ 0 w 84"/>
                  <a:gd name="T89" fmla="*/ 0 h 148"/>
                  <a:gd name="T90" fmla="*/ 0 w 84"/>
                  <a:gd name="T91" fmla="*/ 0 h 148"/>
                  <a:gd name="T92" fmla="*/ 0 w 84"/>
                  <a:gd name="T93" fmla="*/ 0 h 148"/>
                  <a:gd name="T94" fmla="*/ 0 w 84"/>
                  <a:gd name="T95" fmla="*/ 0 h 1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
                  <a:gd name="T145" fmla="*/ 0 h 148"/>
                  <a:gd name="T146" fmla="*/ 84 w 84"/>
                  <a:gd name="T147" fmla="*/ 148 h 1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 h="148">
                    <a:moveTo>
                      <a:pt x="36" y="130"/>
                    </a:moveTo>
                    <a:lnTo>
                      <a:pt x="26" y="128"/>
                    </a:lnTo>
                    <a:lnTo>
                      <a:pt x="26" y="120"/>
                    </a:lnTo>
                    <a:lnTo>
                      <a:pt x="20" y="116"/>
                    </a:lnTo>
                    <a:lnTo>
                      <a:pt x="10" y="116"/>
                    </a:lnTo>
                    <a:lnTo>
                      <a:pt x="4" y="118"/>
                    </a:lnTo>
                    <a:lnTo>
                      <a:pt x="0" y="124"/>
                    </a:lnTo>
                    <a:lnTo>
                      <a:pt x="8" y="132"/>
                    </a:lnTo>
                    <a:lnTo>
                      <a:pt x="16" y="132"/>
                    </a:lnTo>
                    <a:lnTo>
                      <a:pt x="16" y="136"/>
                    </a:lnTo>
                    <a:lnTo>
                      <a:pt x="18" y="142"/>
                    </a:lnTo>
                    <a:lnTo>
                      <a:pt x="22" y="144"/>
                    </a:lnTo>
                    <a:lnTo>
                      <a:pt x="22" y="146"/>
                    </a:lnTo>
                    <a:lnTo>
                      <a:pt x="22" y="148"/>
                    </a:lnTo>
                    <a:lnTo>
                      <a:pt x="24" y="148"/>
                    </a:lnTo>
                    <a:lnTo>
                      <a:pt x="40" y="146"/>
                    </a:lnTo>
                    <a:lnTo>
                      <a:pt x="42" y="142"/>
                    </a:lnTo>
                    <a:lnTo>
                      <a:pt x="50" y="144"/>
                    </a:lnTo>
                    <a:lnTo>
                      <a:pt x="54" y="136"/>
                    </a:lnTo>
                    <a:lnTo>
                      <a:pt x="56" y="132"/>
                    </a:lnTo>
                    <a:lnTo>
                      <a:pt x="48" y="128"/>
                    </a:lnTo>
                    <a:lnTo>
                      <a:pt x="52" y="122"/>
                    </a:lnTo>
                    <a:lnTo>
                      <a:pt x="54" y="120"/>
                    </a:lnTo>
                    <a:lnTo>
                      <a:pt x="58" y="118"/>
                    </a:lnTo>
                    <a:lnTo>
                      <a:pt x="62" y="110"/>
                    </a:lnTo>
                    <a:lnTo>
                      <a:pt x="56" y="104"/>
                    </a:lnTo>
                    <a:lnTo>
                      <a:pt x="62" y="98"/>
                    </a:lnTo>
                    <a:lnTo>
                      <a:pt x="70" y="94"/>
                    </a:lnTo>
                    <a:lnTo>
                      <a:pt x="78" y="82"/>
                    </a:lnTo>
                    <a:lnTo>
                      <a:pt x="68" y="70"/>
                    </a:lnTo>
                    <a:lnTo>
                      <a:pt x="56" y="64"/>
                    </a:lnTo>
                    <a:lnTo>
                      <a:pt x="56" y="58"/>
                    </a:lnTo>
                    <a:lnTo>
                      <a:pt x="68" y="50"/>
                    </a:lnTo>
                    <a:lnTo>
                      <a:pt x="70" y="52"/>
                    </a:lnTo>
                    <a:lnTo>
                      <a:pt x="72" y="52"/>
                    </a:lnTo>
                    <a:lnTo>
                      <a:pt x="74" y="50"/>
                    </a:lnTo>
                    <a:lnTo>
                      <a:pt x="72" y="42"/>
                    </a:lnTo>
                    <a:lnTo>
                      <a:pt x="72" y="36"/>
                    </a:lnTo>
                    <a:lnTo>
                      <a:pt x="78" y="26"/>
                    </a:lnTo>
                    <a:lnTo>
                      <a:pt x="78" y="20"/>
                    </a:lnTo>
                    <a:lnTo>
                      <a:pt x="82" y="16"/>
                    </a:lnTo>
                    <a:lnTo>
                      <a:pt x="84" y="12"/>
                    </a:lnTo>
                    <a:lnTo>
                      <a:pt x="80" y="8"/>
                    </a:lnTo>
                    <a:lnTo>
                      <a:pt x="74" y="2"/>
                    </a:lnTo>
                    <a:lnTo>
                      <a:pt x="72" y="0"/>
                    </a:lnTo>
                    <a:lnTo>
                      <a:pt x="70" y="0"/>
                    </a:lnTo>
                    <a:lnTo>
                      <a:pt x="66" y="0"/>
                    </a:lnTo>
                    <a:lnTo>
                      <a:pt x="62" y="4"/>
                    </a:lnTo>
                    <a:lnTo>
                      <a:pt x="56" y="8"/>
                    </a:lnTo>
                    <a:lnTo>
                      <a:pt x="54" y="16"/>
                    </a:lnTo>
                    <a:lnTo>
                      <a:pt x="44" y="18"/>
                    </a:lnTo>
                    <a:lnTo>
                      <a:pt x="44" y="24"/>
                    </a:lnTo>
                    <a:lnTo>
                      <a:pt x="40" y="26"/>
                    </a:lnTo>
                    <a:lnTo>
                      <a:pt x="36" y="26"/>
                    </a:lnTo>
                    <a:lnTo>
                      <a:pt x="34" y="28"/>
                    </a:lnTo>
                    <a:lnTo>
                      <a:pt x="36" y="32"/>
                    </a:lnTo>
                    <a:lnTo>
                      <a:pt x="40" y="34"/>
                    </a:lnTo>
                    <a:lnTo>
                      <a:pt x="36" y="38"/>
                    </a:lnTo>
                    <a:lnTo>
                      <a:pt x="28" y="38"/>
                    </a:lnTo>
                    <a:lnTo>
                      <a:pt x="20" y="36"/>
                    </a:lnTo>
                    <a:lnTo>
                      <a:pt x="10" y="46"/>
                    </a:lnTo>
                    <a:lnTo>
                      <a:pt x="2" y="54"/>
                    </a:lnTo>
                    <a:lnTo>
                      <a:pt x="4" y="60"/>
                    </a:lnTo>
                    <a:lnTo>
                      <a:pt x="12" y="70"/>
                    </a:lnTo>
                    <a:lnTo>
                      <a:pt x="16" y="84"/>
                    </a:lnTo>
                    <a:lnTo>
                      <a:pt x="18" y="94"/>
                    </a:lnTo>
                    <a:lnTo>
                      <a:pt x="22" y="98"/>
                    </a:lnTo>
                    <a:lnTo>
                      <a:pt x="38" y="100"/>
                    </a:lnTo>
                    <a:lnTo>
                      <a:pt x="48" y="102"/>
                    </a:lnTo>
                    <a:lnTo>
                      <a:pt x="54" y="102"/>
                    </a:lnTo>
                    <a:lnTo>
                      <a:pt x="52" y="106"/>
                    </a:lnTo>
                    <a:lnTo>
                      <a:pt x="58" y="118"/>
                    </a:lnTo>
                    <a:lnTo>
                      <a:pt x="50" y="124"/>
                    </a:lnTo>
                    <a:lnTo>
                      <a:pt x="44" y="120"/>
                    </a:lnTo>
                    <a:lnTo>
                      <a:pt x="38" y="118"/>
                    </a:lnTo>
                    <a:lnTo>
                      <a:pt x="36" y="120"/>
                    </a:lnTo>
                    <a:lnTo>
                      <a:pt x="38" y="122"/>
                    </a:lnTo>
                    <a:lnTo>
                      <a:pt x="36" y="128"/>
                    </a:lnTo>
                    <a:lnTo>
                      <a:pt x="36" y="13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sp>
          <p:nvSpPr>
            <p:cNvPr id="15" name="Austria">
              <a:extLst>
                <a:ext uri="{FF2B5EF4-FFF2-40B4-BE49-F238E27FC236}">
                  <a16:creationId xmlns:a16="http://schemas.microsoft.com/office/drawing/2014/main" id="{89C85424-D7A3-DD47-90EA-522CF5436BFF}"/>
                </a:ext>
              </a:extLst>
            </p:cNvPr>
            <p:cNvSpPr>
              <a:spLocks/>
            </p:cNvSpPr>
            <p:nvPr/>
          </p:nvSpPr>
          <p:spPr bwMode="auto">
            <a:xfrm>
              <a:off x="2419350" y="3105150"/>
              <a:ext cx="676275" cy="352425"/>
            </a:xfrm>
            <a:custGeom>
              <a:avLst/>
              <a:gdLst>
                <a:gd name="T0" fmla="*/ 2147483647 w 494"/>
                <a:gd name="T1" fmla="*/ 2147483647 h 256"/>
                <a:gd name="T2" fmla="*/ 2147483647 w 494"/>
                <a:gd name="T3" fmla="*/ 2147483647 h 256"/>
                <a:gd name="T4" fmla="*/ 2147483647 w 494"/>
                <a:gd name="T5" fmla="*/ 2147483647 h 256"/>
                <a:gd name="T6" fmla="*/ 2147483647 w 494"/>
                <a:gd name="T7" fmla="*/ 2147483647 h 256"/>
                <a:gd name="T8" fmla="*/ 2147483647 w 494"/>
                <a:gd name="T9" fmla="*/ 2147483647 h 256"/>
                <a:gd name="T10" fmla="*/ 2147483647 w 494"/>
                <a:gd name="T11" fmla="*/ 2147483647 h 256"/>
                <a:gd name="T12" fmla="*/ 2147483647 w 494"/>
                <a:gd name="T13" fmla="*/ 2147483647 h 256"/>
                <a:gd name="T14" fmla="*/ 2147483647 w 494"/>
                <a:gd name="T15" fmla="*/ 2147483647 h 256"/>
                <a:gd name="T16" fmla="*/ 2147483647 w 494"/>
                <a:gd name="T17" fmla="*/ 2147483647 h 256"/>
                <a:gd name="T18" fmla="*/ 2147483647 w 494"/>
                <a:gd name="T19" fmla="*/ 2147483647 h 256"/>
                <a:gd name="T20" fmla="*/ 2147483647 w 494"/>
                <a:gd name="T21" fmla="*/ 2147483647 h 256"/>
                <a:gd name="T22" fmla="*/ 2147483647 w 494"/>
                <a:gd name="T23" fmla="*/ 2147483647 h 256"/>
                <a:gd name="T24" fmla="*/ 2147483647 w 494"/>
                <a:gd name="T25" fmla="*/ 2147483647 h 256"/>
                <a:gd name="T26" fmla="*/ 2147483647 w 494"/>
                <a:gd name="T27" fmla="*/ 2147483647 h 256"/>
                <a:gd name="T28" fmla="*/ 2147483647 w 494"/>
                <a:gd name="T29" fmla="*/ 2147483647 h 256"/>
                <a:gd name="T30" fmla="*/ 2147483647 w 494"/>
                <a:gd name="T31" fmla="*/ 2147483647 h 256"/>
                <a:gd name="T32" fmla="*/ 2147483647 w 494"/>
                <a:gd name="T33" fmla="*/ 2147483647 h 256"/>
                <a:gd name="T34" fmla="*/ 2147483647 w 494"/>
                <a:gd name="T35" fmla="*/ 2147483647 h 256"/>
                <a:gd name="T36" fmla="*/ 2147483647 w 494"/>
                <a:gd name="T37" fmla="*/ 2147483647 h 256"/>
                <a:gd name="T38" fmla="*/ 2147483647 w 494"/>
                <a:gd name="T39" fmla="*/ 2147483647 h 256"/>
                <a:gd name="T40" fmla="*/ 2147483647 w 494"/>
                <a:gd name="T41" fmla="*/ 2147483647 h 256"/>
                <a:gd name="T42" fmla="*/ 2147483647 w 494"/>
                <a:gd name="T43" fmla="*/ 2147483647 h 256"/>
                <a:gd name="T44" fmla="*/ 2147483647 w 494"/>
                <a:gd name="T45" fmla="*/ 2147483647 h 256"/>
                <a:gd name="T46" fmla="*/ 2147483647 w 494"/>
                <a:gd name="T47" fmla="*/ 2147483647 h 256"/>
                <a:gd name="T48" fmla="*/ 2147483647 w 494"/>
                <a:gd name="T49" fmla="*/ 2147483647 h 256"/>
                <a:gd name="T50" fmla="*/ 2147483647 w 494"/>
                <a:gd name="T51" fmla="*/ 2147483647 h 256"/>
                <a:gd name="T52" fmla="*/ 2147483647 w 494"/>
                <a:gd name="T53" fmla="*/ 2147483647 h 256"/>
                <a:gd name="T54" fmla="*/ 2147483647 w 494"/>
                <a:gd name="T55" fmla="*/ 2147483647 h 256"/>
                <a:gd name="T56" fmla="*/ 2147483647 w 494"/>
                <a:gd name="T57" fmla="*/ 2147483647 h 256"/>
                <a:gd name="T58" fmla="*/ 2147483647 w 494"/>
                <a:gd name="T59" fmla="*/ 2147483647 h 256"/>
                <a:gd name="T60" fmla="*/ 2147483647 w 494"/>
                <a:gd name="T61" fmla="*/ 2147483647 h 256"/>
                <a:gd name="T62" fmla="*/ 2147483647 w 494"/>
                <a:gd name="T63" fmla="*/ 2147483647 h 256"/>
                <a:gd name="T64" fmla="*/ 2147483647 w 494"/>
                <a:gd name="T65" fmla="*/ 2147483647 h 256"/>
                <a:gd name="T66" fmla="*/ 2147483647 w 494"/>
                <a:gd name="T67" fmla="*/ 2147483647 h 256"/>
                <a:gd name="T68" fmla="*/ 2147483647 w 494"/>
                <a:gd name="T69" fmla="*/ 2147483647 h 256"/>
                <a:gd name="T70" fmla="*/ 2147483647 w 494"/>
                <a:gd name="T71" fmla="*/ 2147483647 h 256"/>
                <a:gd name="T72" fmla="*/ 2147483647 w 494"/>
                <a:gd name="T73" fmla="*/ 2147483647 h 256"/>
                <a:gd name="T74" fmla="*/ 2147483647 w 494"/>
                <a:gd name="T75" fmla="*/ 2147483647 h 256"/>
                <a:gd name="T76" fmla="*/ 2147483647 w 494"/>
                <a:gd name="T77" fmla="*/ 2147483647 h 256"/>
                <a:gd name="T78" fmla="*/ 2147483647 w 494"/>
                <a:gd name="T79" fmla="*/ 2147483647 h 256"/>
                <a:gd name="T80" fmla="*/ 2147483647 w 494"/>
                <a:gd name="T81" fmla="*/ 2147483647 h 256"/>
                <a:gd name="T82" fmla="*/ 2147483647 w 494"/>
                <a:gd name="T83" fmla="*/ 2147483647 h 256"/>
                <a:gd name="T84" fmla="*/ 2147483647 w 494"/>
                <a:gd name="T85" fmla="*/ 2147483647 h 256"/>
                <a:gd name="T86" fmla="*/ 2147483647 w 494"/>
                <a:gd name="T87" fmla="*/ 2147483647 h 256"/>
                <a:gd name="T88" fmla="*/ 2147483647 w 494"/>
                <a:gd name="T89" fmla="*/ 2147483647 h 256"/>
                <a:gd name="T90" fmla="*/ 2147483647 w 494"/>
                <a:gd name="T91" fmla="*/ 2147483647 h 256"/>
                <a:gd name="T92" fmla="*/ 2147483647 w 494"/>
                <a:gd name="T93" fmla="*/ 2147483647 h 256"/>
                <a:gd name="T94" fmla="*/ 2147483647 w 494"/>
                <a:gd name="T95" fmla="*/ 2147483647 h 256"/>
                <a:gd name="T96" fmla="*/ 2147483647 w 494"/>
                <a:gd name="T97" fmla="*/ 2147483647 h 256"/>
                <a:gd name="T98" fmla="*/ 0 w 494"/>
                <a:gd name="T99" fmla="*/ 2147483647 h 2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4"/>
                <a:gd name="T151" fmla="*/ 0 h 256"/>
                <a:gd name="T152" fmla="*/ 494 w 494"/>
                <a:gd name="T153" fmla="*/ 256 h 2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4" h="256">
                  <a:moveTo>
                    <a:pt x="2" y="194"/>
                  </a:moveTo>
                  <a:lnTo>
                    <a:pt x="10" y="182"/>
                  </a:lnTo>
                  <a:lnTo>
                    <a:pt x="16" y="172"/>
                  </a:lnTo>
                  <a:lnTo>
                    <a:pt x="32" y="166"/>
                  </a:lnTo>
                  <a:lnTo>
                    <a:pt x="44" y="168"/>
                  </a:lnTo>
                  <a:lnTo>
                    <a:pt x="50" y="186"/>
                  </a:lnTo>
                  <a:lnTo>
                    <a:pt x="54" y="190"/>
                  </a:lnTo>
                  <a:lnTo>
                    <a:pt x="64" y="190"/>
                  </a:lnTo>
                  <a:lnTo>
                    <a:pt x="66" y="186"/>
                  </a:lnTo>
                  <a:lnTo>
                    <a:pt x="68" y="180"/>
                  </a:lnTo>
                  <a:lnTo>
                    <a:pt x="68" y="176"/>
                  </a:lnTo>
                  <a:lnTo>
                    <a:pt x="66" y="166"/>
                  </a:lnTo>
                  <a:lnTo>
                    <a:pt x="66" y="162"/>
                  </a:lnTo>
                  <a:lnTo>
                    <a:pt x="82" y="158"/>
                  </a:lnTo>
                  <a:lnTo>
                    <a:pt x="84" y="164"/>
                  </a:lnTo>
                  <a:lnTo>
                    <a:pt x="100" y="170"/>
                  </a:lnTo>
                  <a:lnTo>
                    <a:pt x="116" y="184"/>
                  </a:lnTo>
                  <a:lnTo>
                    <a:pt x="130" y="178"/>
                  </a:lnTo>
                  <a:lnTo>
                    <a:pt x="140" y="168"/>
                  </a:lnTo>
                  <a:lnTo>
                    <a:pt x="148" y="162"/>
                  </a:lnTo>
                  <a:lnTo>
                    <a:pt x="162" y="162"/>
                  </a:lnTo>
                  <a:lnTo>
                    <a:pt x="194" y="154"/>
                  </a:lnTo>
                  <a:lnTo>
                    <a:pt x="204" y="150"/>
                  </a:lnTo>
                  <a:lnTo>
                    <a:pt x="208" y="152"/>
                  </a:lnTo>
                  <a:lnTo>
                    <a:pt x="210" y="154"/>
                  </a:lnTo>
                  <a:lnTo>
                    <a:pt x="212" y="158"/>
                  </a:lnTo>
                  <a:lnTo>
                    <a:pt x="214" y="162"/>
                  </a:lnTo>
                  <a:lnTo>
                    <a:pt x="216" y="162"/>
                  </a:lnTo>
                  <a:lnTo>
                    <a:pt x="224" y="164"/>
                  </a:lnTo>
                  <a:lnTo>
                    <a:pt x="232" y="162"/>
                  </a:lnTo>
                  <a:lnTo>
                    <a:pt x="238" y="160"/>
                  </a:lnTo>
                  <a:lnTo>
                    <a:pt x="246" y="156"/>
                  </a:lnTo>
                  <a:lnTo>
                    <a:pt x="248" y="152"/>
                  </a:lnTo>
                  <a:lnTo>
                    <a:pt x="250" y="148"/>
                  </a:lnTo>
                  <a:lnTo>
                    <a:pt x="246" y="144"/>
                  </a:lnTo>
                  <a:lnTo>
                    <a:pt x="236" y="136"/>
                  </a:lnTo>
                  <a:lnTo>
                    <a:pt x="230" y="130"/>
                  </a:lnTo>
                  <a:lnTo>
                    <a:pt x="226" y="128"/>
                  </a:lnTo>
                  <a:lnTo>
                    <a:pt x="224" y="124"/>
                  </a:lnTo>
                  <a:lnTo>
                    <a:pt x="222" y="120"/>
                  </a:lnTo>
                  <a:lnTo>
                    <a:pt x="226" y="110"/>
                  </a:lnTo>
                  <a:lnTo>
                    <a:pt x="236" y="96"/>
                  </a:lnTo>
                  <a:lnTo>
                    <a:pt x="244" y="82"/>
                  </a:lnTo>
                  <a:lnTo>
                    <a:pt x="260" y="82"/>
                  </a:lnTo>
                  <a:lnTo>
                    <a:pt x="272" y="70"/>
                  </a:lnTo>
                  <a:lnTo>
                    <a:pt x="286" y="76"/>
                  </a:lnTo>
                  <a:lnTo>
                    <a:pt x="296" y="68"/>
                  </a:lnTo>
                  <a:lnTo>
                    <a:pt x="296" y="62"/>
                  </a:lnTo>
                  <a:lnTo>
                    <a:pt x="296" y="58"/>
                  </a:lnTo>
                  <a:lnTo>
                    <a:pt x="292" y="54"/>
                  </a:lnTo>
                  <a:lnTo>
                    <a:pt x="300" y="54"/>
                  </a:lnTo>
                  <a:lnTo>
                    <a:pt x="322" y="40"/>
                  </a:lnTo>
                  <a:lnTo>
                    <a:pt x="338" y="38"/>
                  </a:lnTo>
                  <a:lnTo>
                    <a:pt x="338" y="28"/>
                  </a:lnTo>
                  <a:lnTo>
                    <a:pt x="346" y="16"/>
                  </a:lnTo>
                  <a:lnTo>
                    <a:pt x="350" y="0"/>
                  </a:lnTo>
                  <a:lnTo>
                    <a:pt x="364" y="0"/>
                  </a:lnTo>
                  <a:lnTo>
                    <a:pt x="378" y="2"/>
                  </a:lnTo>
                  <a:lnTo>
                    <a:pt x="408" y="12"/>
                  </a:lnTo>
                  <a:lnTo>
                    <a:pt x="450" y="16"/>
                  </a:lnTo>
                  <a:lnTo>
                    <a:pt x="474" y="22"/>
                  </a:lnTo>
                  <a:lnTo>
                    <a:pt x="474" y="40"/>
                  </a:lnTo>
                  <a:lnTo>
                    <a:pt x="476" y="60"/>
                  </a:lnTo>
                  <a:lnTo>
                    <a:pt x="478" y="64"/>
                  </a:lnTo>
                  <a:lnTo>
                    <a:pt x="482" y="68"/>
                  </a:lnTo>
                  <a:lnTo>
                    <a:pt x="488" y="72"/>
                  </a:lnTo>
                  <a:lnTo>
                    <a:pt x="492" y="78"/>
                  </a:lnTo>
                  <a:lnTo>
                    <a:pt x="492" y="98"/>
                  </a:lnTo>
                  <a:lnTo>
                    <a:pt x="494" y="116"/>
                  </a:lnTo>
                  <a:lnTo>
                    <a:pt x="482" y="116"/>
                  </a:lnTo>
                  <a:lnTo>
                    <a:pt x="466" y="116"/>
                  </a:lnTo>
                  <a:lnTo>
                    <a:pt x="454" y="116"/>
                  </a:lnTo>
                  <a:lnTo>
                    <a:pt x="454" y="124"/>
                  </a:lnTo>
                  <a:lnTo>
                    <a:pt x="464" y="124"/>
                  </a:lnTo>
                  <a:lnTo>
                    <a:pt x="466" y="138"/>
                  </a:lnTo>
                  <a:lnTo>
                    <a:pt x="460" y="150"/>
                  </a:lnTo>
                  <a:lnTo>
                    <a:pt x="448" y="154"/>
                  </a:lnTo>
                  <a:lnTo>
                    <a:pt x="454" y="162"/>
                  </a:lnTo>
                  <a:lnTo>
                    <a:pt x="464" y="172"/>
                  </a:lnTo>
                  <a:lnTo>
                    <a:pt x="464" y="180"/>
                  </a:lnTo>
                  <a:lnTo>
                    <a:pt x="462" y="182"/>
                  </a:lnTo>
                  <a:lnTo>
                    <a:pt x="460" y="184"/>
                  </a:lnTo>
                  <a:lnTo>
                    <a:pt x="458" y="184"/>
                  </a:lnTo>
                  <a:lnTo>
                    <a:pt x="454" y="186"/>
                  </a:lnTo>
                  <a:lnTo>
                    <a:pt x="450" y="190"/>
                  </a:lnTo>
                  <a:lnTo>
                    <a:pt x="444" y="196"/>
                  </a:lnTo>
                  <a:lnTo>
                    <a:pt x="442" y="204"/>
                  </a:lnTo>
                  <a:lnTo>
                    <a:pt x="438" y="210"/>
                  </a:lnTo>
                  <a:lnTo>
                    <a:pt x="436" y="212"/>
                  </a:lnTo>
                  <a:lnTo>
                    <a:pt x="424" y="212"/>
                  </a:lnTo>
                  <a:lnTo>
                    <a:pt x="426" y="216"/>
                  </a:lnTo>
                  <a:lnTo>
                    <a:pt x="426" y="220"/>
                  </a:lnTo>
                  <a:lnTo>
                    <a:pt x="424" y="222"/>
                  </a:lnTo>
                  <a:lnTo>
                    <a:pt x="414" y="222"/>
                  </a:lnTo>
                  <a:lnTo>
                    <a:pt x="408" y="222"/>
                  </a:lnTo>
                  <a:lnTo>
                    <a:pt x="396" y="222"/>
                  </a:lnTo>
                  <a:lnTo>
                    <a:pt x="394" y="228"/>
                  </a:lnTo>
                  <a:lnTo>
                    <a:pt x="390" y="232"/>
                  </a:lnTo>
                  <a:lnTo>
                    <a:pt x="386" y="234"/>
                  </a:lnTo>
                  <a:lnTo>
                    <a:pt x="370" y="242"/>
                  </a:lnTo>
                  <a:lnTo>
                    <a:pt x="356" y="246"/>
                  </a:lnTo>
                  <a:lnTo>
                    <a:pt x="340" y="250"/>
                  </a:lnTo>
                  <a:lnTo>
                    <a:pt x="332" y="246"/>
                  </a:lnTo>
                  <a:lnTo>
                    <a:pt x="318" y="246"/>
                  </a:lnTo>
                  <a:lnTo>
                    <a:pt x="308" y="252"/>
                  </a:lnTo>
                  <a:lnTo>
                    <a:pt x="294" y="252"/>
                  </a:lnTo>
                  <a:lnTo>
                    <a:pt x="280" y="256"/>
                  </a:lnTo>
                  <a:lnTo>
                    <a:pt x="278" y="256"/>
                  </a:lnTo>
                  <a:lnTo>
                    <a:pt x="274" y="256"/>
                  </a:lnTo>
                  <a:lnTo>
                    <a:pt x="268" y="254"/>
                  </a:lnTo>
                  <a:lnTo>
                    <a:pt x="256" y="252"/>
                  </a:lnTo>
                  <a:lnTo>
                    <a:pt x="244" y="246"/>
                  </a:lnTo>
                  <a:lnTo>
                    <a:pt x="240" y="246"/>
                  </a:lnTo>
                  <a:lnTo>
                    <a:pt x="236" y="244"/>
                  </a:lnTo>
                  <a:lnTo>
                    <a:pt x="228" y="244"/>
                  </a:lnTo>
                  <a:lnTo>
                    <a:pt x="214" y="244"/>
                  </a:lnTo>
                  <a:lnTo>
                    <a:pt x="202" y="242"/>
                  </a:lnTo>
                  <a:lnTo>
                    <a:pt x="194" y="240"/>
                  </a:lnTo>
                  <a:lnTo>
                    <a:pt x="190" y="238"/>
                  </a:lnTo>
                  <a:lnTo>
                    <a:pt x="184" y="234"/>
                  </a:lnTo>
                  <a:lnTo>
                    <a:pt x="174" y="228"/>
                  </a:lnTo>
                  <a:lnTo>
                    <a:pt x="170" y="224"/>
                  </a:lnTo>
                  <a:lnTo>
                    <a:pt x="170" y="218"/>
                  </a:lnTo>
                  <a:lnTo>
                    <a:pt x="172" y="214"/>
                  </a:lnTo>
                  <a:lnTo>
                    <a:pt x="174" y="210"/>
                  </a:lnTo>
                  <a:lnTo>
                    <a:pt x="172" y="208"/>
                  </a:lnTo>
                  <a:lnTo>
                    <a:pt x="170" y="208"/>
                  </a:lnTo>
                  <a:lnTo>
                    <a:pt x="160" y="208"/>
                  </a:lnTo>
                  <a:lnTo>
                    <a:pt x="140" y="210"/>
                  </a:lnTo>
                  <a:lnTo>
                    <a:pt x="126" y="208"/>
                  </a:lnTo>
                  <a:lnTo>
                    <a:pt x="114" y="208"/>
                  </a:lnTo>
                  <a:lnTo>
                    <a:pt x="108" y="210"/>
                  </a:lnTo>
                  <a:lnTo>
                    <a:pt x="106" y="212"/>
                  </a:lnTo>
                  <a:lnTo>
                    <a:pt x="106" y="220"/>
                  </a:lnTo>
                  <a:lnTo>
                    <a:pt x="102" y="228"/>
                  </a:lnTo>
                  <a:lnTo>
                    <a:pt x="100" y="232"/>
                  </a:lnTo>
                  <a:lnTo>
                    <a:pt x="96" y="236"/>
                  </a:lnTo>
                  <a:lnTo>
                    <a:pt x="90" y="236"/>
                  </a:lnTo>
                  <a:lnTo>
                    <a:pt x="84" y="236"/>
                  </a:lnTo>
                  <a:lnTo>
                    <a:pt x="80" y="234"/>
                  </a:lnTo>
                  <a:lnTo>
                    <a:pt x="78" y="232"/>
                  </a:lnTo>
                  <a:lnTo>
                    <a:pt x="76" y="228"/>
                  </a:lnTo>
                  <a:lnTo>
                    <a:pt x="72" y="224"/>
                  </a:lnTo>
                  <a:lnTo>
                    <a:pt x="68" y="222"/>
                  </a:lnTo>
                  <a:lnTo>
                    <a:pt x="62" y="224"/>
                  </a:lnTo>
                  <a:lnTo>
                    <a:pt x="62" y="222"/>
                  </a:lnTo>
                  <a:lnTo>
                    <a:pt x="64" y="220"/>
                  </a:lnTo>
                  <a:lnTo>
                    <a:pt x="62" y="218"/>
                  </a:lnTo>
                  <a:lnTo>
                    <a:pt x="60" y="216"/>
                  </a:lnTo>
                  <a:lnTo>
                    <a:pt x="54" y="218"/>
                  </a:lnTo>
                  <a:lnTo>
                    <a:pt x="52" y="220"/>
                  </a:lnTo>
                  <a:lnTo>
                    <a:pt x="48" y="222"/>
                  </a:lnTo>
                  <a:lnTo>
                    <a:pt x="46" y="224"/>
                  </a:lnTo>
                  <a:lnTo>
                    <a:pt x="40" y="226"/>
                  </a:lnTo>
                  <a:lnTo>
                    <a:pt x="36" y="226"/>
                  </a:lnTo>
                  <a:lnTo>
                    <a:pt x="30" y="226"/>
                  </a:lnTo>
                  <a:lnTo>
                    <a:pt x="24" y="220"/>
                  </a:lnTo>
                  <a:lnTo>
                    <a:pt x="16" y="214"/>
                  </a:lnTo>
                  <a:lnTo>
                    <a:pt x="6" y="212"/>
                  </a:lnTo>
                  <a:lnTo>
                    <a:pt x="2" y="210"/>
                  </a:lnTo>
                  <a:lnTo>
                    <a:pt x="0" y="206"/>
                  </a:lnTo>
                  <a:lnTo>
                    <a:pt x="0" y="202"/>
                  </a:lnTo>
                  <a:lnTo>
                    <a:pt x="2" y="194"/>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6" name="Czech_Republic">
              <a:extLst>
                <a:ext uri="{FF2B5EF4-FFF2-40B4-BE49-F238E27FC236}">
                  <a16:creationId xmlns:a16="http://schemas.microsoft.com/office/drawing/2014/main" id="{A9973AAC-EE5D-AB4F-A024-081185A40940}"/>
                </a:ext>
              </a:extLst>
            </p:cNvPr>
            <p:cNvSpPr>
              <a:spLocks/>
            </p:cNvSpPr>
            <p:nvPr/>
          </p:nvSpPr>
          <p:spPr bwMode="auto">
            <a:xfrm>
              <a:off x="2657475" y="2847975"/>
              <a:ext cx="571500" cy="323850"/>
            </a:xfrm>
            <a:custGeom>
              <a:avLst/>
              <a:gdLst>
                <a:gd name="T0" fmla="*/ 2147483647 w 412"/>
                <a:gd name="T1" fmla="*/ 2147483647 h 240"/>
                <a:gd name="T2" fmla="*/ 2147483647 w 412"/>
                <a:gd name="T3" fmla="*/ 2147483647 h 240"/>
                <a:gd name="T4" fmla="*/ 2147483647 w 412"/>
                <a:gd name="T5" fmla="*/ 2147483647 h 240"/>
                <a:gd name="T6" fmla="*/ 2147483647 w 412"/>
                <a:gd name="T7" fmla="*/ 2147483647 h 240"/>
                <a:gd name="T8" fmla="*/ 2147483647 w 412"/>
                <a:gd name="T9" fmla="*/ 2147483647 h 240"/>
                <a:gd name="T10" fmla="*/ 2147483647 w 412"/>
                <a:gd name="T11" fmla="*/ 2147483647 h 240"/>
                <a:gd name="T12" fmla="*/ 2147483647 w 412"/>
                <a:gd name="T13" fmla="*/ 2147483647 h 240"/>
                <a:gd name="T14" fmla="*/ 2147483647 w 412"/>
                <a:gd name="T15" fmla="*/ 2147483647 h 240"/>
                <a:gd name="T16" fmla="*/ 2147483647 w 412"/>
                <a:gd name="T17" fmla="*/ 2147483647 h 240"/>
                <a:gd name="T18" fmla="*/ 2147483647 w 412"/>
                <a:gd name="T19" fmla="*/ 2147483647 h 240"/>
                <a:gd name="T20" fmla="*/ 2147483647 w 412"/>
                <a:gd name="T21" fmla="*/ 2147483647 h 240"/>
                <a:gd name="T22" fmla="*/ 2147483647 w 412"/>
                <a:gd name="T23" fmla="*/ 2147483647 h 240"/>
                <a:gd name="T24" fmla="*/ 2147483647 w 412"/>
                <a:gd name="T25" fmla="*/ 2147483647 h 240"/>
                <a:gd name="T26" fmla="*/ 2147483647 w 412"/>
                <a:gd name="T27" fmla="*/ 2147483647 h 240"/>
                <a:gd name="T28" fmla="*/ 2147483647 w 412"/>
                <a:gd name="T29" fmla="*/ 2147483647 h 240"/>
                <a:gd name="T30" fmla="*/ 2147483647 w 412"/>
                <a:gd name="T31" fmla="*/ 2147483647 h 240"/>
                <a:gd name="T32" fmla="*/ 2147483647 w 412"/>
                <a:gd name="T33" fmla="*/ 2147483647 h 240"/>
                <a:gd name="T34" fmla="*/ 2147483647 w 412"/>
                <a:gd name="T35" fmla="*/ 2147483647 h 240"/>
                <a:gd name="T36" fmla="*/ 2147483647 w 412"/>
                <a:gd name="T37" fmla="*/ 2147483647 h 240"/>
                <a:gd name="T38" fmla="*/ 2147483647 w 412"/>
                <a:gd name="T39" fmla="*/ 2147483647 h 240"/>
                <a:gd name="T40" fmla="*/ 2147483647 w 412"/>
                <a:gd name="T41" fmla="*/ 2147483647 h 240"/>
                <a:gd name="T42" fmla="*/ 2147483647 w 412"/>
                <a:gd name="T43" fmla="*/ 2147483647 h 240"/>
                <a:gd name="T44" fmla="*/ 2147483647 w 412"/>
                <a:gd name="T45" fmla="*/ 2147483647 h 240"/>
                <a:gd name="T46" fmla="*/ 2147483647 w 412"/>
                <a:gd name="T47" fmla="*/ 2147483647 h 240"/>
                <a:gd name="T48" fmla="*/ 2147483647 w 412"/>
                <a:gd name="T49" fmla="*/ 2147483647 h 240"/>
                <a:gd name="T50" fmla="*/ 2147483647 w 412"/>
                <a:gd name="T51" fmla="*/ 2147483647 h 240"/>
                <a:gd name="T52" fmla="*/ 2147483647 w 412"/>
                <a:gd name="T53" fmla="*/ 2147483647 h 240"/>
                <a:gd name="T54" fmla="*/ 2147483647 w 412"/>
                <a:gd name="T55" fmla="*/ 2147483647 h 240"/>
                <a:gd name="T56" fmla="*/ 2147483647 w 412"/>
                <a:gd name="T57" fmla="*/ 2147483647 h 240"/>
                <a:gd name="T58" fmla="*/ 2147483647 w 412"/>
                <a:gd name="T59" fmla="*/ 2147483647 h 240"/>
                <a:gd name="T60" fmla="*/ 2147483647 w 412"/>
                <a:gd name="T61" fmla="*/ 2147483647 h 240"/>
                <a:gd name="T62" fmla="*/ 2147483647 w 412"/>
                <a:gd name="T63" fmla="*/ 2147483647 h 240"/>
                <a:gd name="T64" fmla="*/ 2147483647 w 412"/>
                <a:gd name="T65" fmla="*/ 2147483647 h 240"/>
                <a:gd name="T66" fmla="*/ 2147483647 w 412"/>
                <a:gd name="T67" fmla="*/ 2147483647 h 240"/>
                <a:gd name="T68" fmla="*/ 2147483647 w 412"/>
                <a:gd name="T69" fmla="*/ 2147483647 h 240"/>
                <a:gd name="T70" fmla="*/ 2147483647 w 412"/>
                <a:gd name="T71" fmla="*/ 2147483647 h 240"/>
                <a:gd name="T72" fmla="*/ 2147483647 w 412"/>
                <a:gd name="T73" fmla="*/ 2147483647 h 240"/>
                <a:gd name="T74" fmla="*/ 2147483647 w 412"/>
                <a:gd name="T75" fmla="*/ 2147483647 h 240"/>
                <a:gd name="T76" fmla="*/ 2147483647 w 412"/>
                <a:gd name="T77" fmla="*/ 2147483647 h 240"/>
                <a:gd name="T78" fmla="*/ 2147483647 w 412"/>
                <a:gd name="T79" fmla="*/ 2147483647 h 240"/>
                <a:gd name="T80" fmla="*/ 2147483647 w 412"/>
                <a:gd name="T81" fmla="*/ 2147483647 h 240"/>
                <a:gd name="T82" fmla="*/ 2147483647 w 412"/>
                <a:gd name="T83" fmla="*/ 2147483647 h 240"/>
                <a:gd name="T84" fmla="*/ 2147483647 w 412"/>
                <a:gd name="T85" fmla="*/ 2147483647 h 240"/>
                <a:gd name="T86" fmla="*/ 2147483647 w 412"/>
                <a:gd name="T87" fmla="*/ 2147483647 h 240"/>
                <a:gd name="T88" fmla="*/ 2147483647 w 412"/>
                <a:gd name="T89" fmla="*/ 2147483647 h 240"/>
                <a:gd name="T90" fmla="*/ 2147483647 w 412"/>
                <a:gd name="T91" fmla="*/ 2147483647 h 240"/>
                <a:gd name="T92" fmla="*/ 2147483647 w 412"/>
                <a:gd name="T93" fmla="*/ 2147483647 h 240"/>
                <a:gd name="T94" fmla="*/ 2147483647 w 412"/>
                <a:gd name="T95" fmla="*/ 2147483647 h 240"/>
                <a:gd name="T96" fmla="*/ 2147483647 w 412"/>
                <a:gd name="T97" fmla="*/ 2147483647 h 240"/>
                <a:gd name="T98" fmla="*/ 2147483647 w 412"/>
                <a:gd name="T99" fmla="*/ 2147483647 h 240"/>
                <a:gd name="T100" fmla="*/ 2147483647 w 412"/>
                <a:gd name="T101" fmla="*/ 2147483647 h 240"/>
                <a:gd name="T102" fmla="*/ 2147483647 w 412"/>
                <a:gd name="T103" fmla="*/ 0 h 2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2"/>
                <a:gd name="T157" fmla="*/ 0 h 240"/>
                <a:gd name="T158" fmla="*/ 412 w 412"/>
                <a:gd name="T159" fmla="*/ 240 h 2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2" h="240">
                  <a:moveTo>
                    <a:pt x="172" y="0"/>
                  </a:moveTo>
                  <a:lnTo>
                    <a:pt x="178" y="0"/>
                  </a:lnTo>
                  <a:lnTo>
                    <a:pt x="182" y="8"/>
                  </a:lnTo>
                  <a:lnTo>
                    <a:pt x="192" y="14"/>
                  </a:lnTo>
                  <a:lnTo>
                    <a:pt x="206" y="14"/>
                  </a:lnTo>
                  <a:lnTo>
                    <a:pt x="210" y="16"/>
                  </a:lnTo>
                  <a:lnTo>
                    <a:pt x="222" y="18"/>
                  </a:lnTo>
                  <a:lnTo>
                    <a:pt x="224" y="24"/>
                  </a:lnTo>
                  <a:lnTo>
                    <a:pt x="232" y="20"/>
                  </a:lnTo>
                  <a:lnTo>
                    <a:pt x="244" y="20"/>
                  </a:lnTo>
                  <a:lnTo>
                    <a:pt x="248" y="26"/>
                  </a:lnTo>
                  <a:lnTo>
                    <a:pt x="252" y="30"/>
                  </a:lnTo>
                  <a:lnTo>
                    <a:pt x="250" y="32"/>
                  </a:lnTo>
                  <a:lnTo>
                    <a:pt x="240" y="42"/>
                  </a:lnTo>
                  <a:lnTo>
                    <a:pt x="248" y="46"/>
                  </a:lnTo>
                  <a:lnTo>
                    <a:pt x="256" y="58"/>
                  </a:lnTo>
                  <a:lnTo>
                    <a:pt x="266" y="68"/>
                  </a:lnTo>
                  <a:lnTo>
                    <a:pt x="284" y="56"/>
                  </a:lnTo>
                  <a:lnTo>
                    <a:pt x="276" y="42"/>
                  </a:lnTo>
                  <a:lnTo>
                    <a:pt x="276" y="40"/>
                  </a:lnTo>
                  <a:lnTo>
                    <a:pt x="276" y="38"/>
                  </a:lnTo>
                  <a:lnTo>
                    <a:pt x="276" y="36"/>
                  </a:lnTo>
                  <a:lnTo>
                    <a:pt x="278" y="34"/>
                  </a:lnTo>
                  <a:lnTo>
                    <a:pt x="288" y="36"/>
                  </a:lnTo>
                  <a:lnTo>
                    <a:pt x="302" y="40"/>
                  </a:lnTo>
                  <a:lnTo>
                    <a:pt x="310" y="46"/>
                  </a:lnTo>
                  <a:lnTo>
                    <a:pt x="320" y="50"/>
                  </a:lnTo>
                  <a:lnTo>
                    <a:pt x="324" y="48"/>
                  </a:lnTo>
                  <a:lnTo>
                    <a:pt x="328" y="44"/>
                  </a:lnTo>
                  <a:lnTo>
                    <a:pt x="332" y="42"/>
                  </a:lnTo>
                  <a:lnTo>
                    <a:pt x="334" y="44"/>
                  </a:lnTo>
                  <a:lnTo>
                    <a:pt x="336" y="48"/>
                  </a:lnTo>
                  <a:lnTo>
                    <a:pt x="336" y="54"/>
                  </a:lnTo>
                  <a:lnTo>
                    <a:pt x="334" y="56"/>
                  </a:lnTo>
                  <a:lnTo>
                    <a:pt x="330" y="56"/>
                  </a:lnTo>
                  <a:lnTo>
                    <a:pt x="328" y="60"/>
                  </a:lnTo>
                  <a:lnTo>
                    <a:pt x="332" y="62"/>
                  </a:lnTo>
                  <a:lnTo>
                    <a:pt x="336" y="64"/>
                  </a:lnTo>
                  <a:lnTo>
                    <a:pt x="336" y="68"/>
                  </a:lnTo>
                  <a:lnTo>
                    <a:pt x="340" y="72"/>
                  </a:lnTo>
                  <a:lnTo>
                    <a:pt x="342" y="74"/>
                  </a:lnTo>
                  <a:lnTo>
                    <a:pt x="346" y="76"/>
                  </a:lnTo>
                  <a:lnTo>
                    <a:pt x="348" y="76"/>
                  </a:lnTo>
                  <a:lnTo>
                    <a:pt x="350" y="74"/>
                  </a:lnTo>
                  <a:lnTo>
                    <a:pt x="352" y="68"/>
                  </a:lnTo>
                  <a:lnTo>
                    <a:pt x="354" y="64"/>
                  </a:lnTo>
                  <a:lnTo>
                    <a:pt x="356" y="64"/>
                  </a:lnTo>
                  <a:lnTo>
                    <a:pt x="362" y="66"/>
                  </a:lnTo>
                  <a:lnTo>
                    <a:pt x="364" y="66"/>
                  </a:lnTo>
                  <a:lnTo>
                    <a:pt x="366" y="68"/>
                  </a:lnTo>
                  <a:lnTo>
                    <a:pt x="368" y="72"/>
                  </a:lnTo>
                  <a:lnTo>
                    <a:pt x="372" y="74"/>
                  </a:lnTo>
                  <a:lnTo>
                    <a:pt x="378" y="74"/>
                  </a:lnTo>
                  <a:lnTo>
                    <a:pt x="384" y="74"/>
                  </a:lnTo>
                  <a:lnTo>
                    <a:pt x="392" y="76"/>
                  </a:lnTo>
                  <a:lnTo>
                    <a:pt x="394" y="78"/>
                  </a:lnTo>
                  <a:lnTo>
                    <a:pt x="390" y="80"/>
                  </a:lnTo>
                  <a:lnTo>
                    <a:pt x="390" y="82"/>
                  </a:lnTo>
                  <a:lnTo>
                    <a:pt x="392" y="84"/>
                  </a:lnTo>
                  <a:lnTo>
                    <a:pt x="396" y="90"/>
                  </a:lnTo>
                  <a:lnTo>
                    <a:pt x="396" y="94"/>
                  </a:lnTo>
                  <a:lnTo>
                    <a:pt x="402" y="96"/>
                  </a:lnTo>
                  <a:lnTo>
                    <a:pt x="404" y="98"/>
                  </a:lnTo>
                  <a:lnTo>
                    <a:pt x="406" y="98"/>
                  </a:lnTo>
                  <a:lnTo>
                    <a:pt x="408" y="98"/>
                  </a:lnTo>
                  <a:lnTo>
                    <a:pt x="408" y="102"/>
                  </a:lnTo>
                  <a:lnTo>
                    <a:pt x="412" y="108"/>
                  </a:lnTo>
                  <a:lnTo>
                    <a:pt x="412" y="112"/>
                  </a:lnTo>
                  <a:lnTo>
                    <a:pt x="404" y="112"/>
                  </a:lnTo>
                  <a:lnTo>
                    <a:pt x="396" y="112"/>
                  </a:lnTo>
                  <a:lnTo>
                    <a:pt x="394" y="114"/>
                  </a:lnTo>
                  <a:lnTo>
                    <a:pt x="386" y="130"/>
                  </a:lnTo>
                  <a:lnTo>
                    <a:pt x="382" y="134"/>
                  </a:lnTo>
                  <a:lnTo>
                    <a:pt x="376" y="138"/>
                  </a:lnTo>
                  <a:lnTo>
                    <a:pt x="370" y="140"/>
                  </a:lnTo>
                  <a:lnTo>
                    <a:pt x="370" y="142"/>
                  </a:lnTo>
                  <a:lnTo>
                    <a:pt x="368" y="144"/>
                  </a:lnTo>
                  <a:lnTo>
                    <a:pt x="370" y="152"/>
                  </a:lnTo>
                  <a:lnTo>
                    <a:pt x="368" y="160"/>
                  </a:lnTo>
                  <a:lnTo>
                    <a:pt x="368" y="162"/>
                  </a:lnTo>
                  <a:lnTo>
                    <a:pt x="364" y="164"/>
                  </a:lnTo>
                  <a:lnTo>
                    <a:pt x="360" y="164"/>
                  </a:lnTo>
                  <a:lnTo>
                    <a:pt x="358" y="168"/>
                  </a:lnTo>
                  <a:lnTo>
                    <a:pt x="358" y="174"/>
                  </a:lnTo>
                  <a:lnTo>
                    <a:pt x="356" y="178"/>
                  </a:lnTo>
                  <a:lnTo>
                    <a:pt x="356" y="180"/>
                  </a:lnTo>
                  <a:lnTo>
                    <a:pt x="352" y="180"/>
                  </a:lnTo>
                  <a:lnTo>
                    <a:pt x="346" y="180"/>
                  </a:lnTo>
                  <a:lnTo>
                    <a:pt x="342" y="182"/>
                  </a:lnTo>
                  <a:lnTo>
                    <a:pt x="340" y="186"/>
                  </a:lnTo>
                  <a:lnTo>
                    <a:pt x="338" y="188"/>
                  </a:lnTo>
                  <a:lnTo>
                    <a:pt x="334" y="190"/>
                  </a:lnTo>
                  <a:lnTo>
                    <a:pt x="328" y="188"/>
                  </a:lnTo>
                  <a:lnTo>
                    <a:pt x="324" y="188"/>
                  </a:lnTo>
                  <a:lnTo>
                    <a:pt x="318" y="188"/>
                  </a:lnTo>
                  <a:lnTo>
                    <a:pt x="314" y="188"/>
                  </a:lnTo>
                  <a:lnTo>
                    <a:pt x="312" y="192"/>
                  </a:lnTo>
                  <a:lnTo>
                    <a:pt x="310" y="196"/>
                  </a:lnTo>
                  <a:lnTo>
                    <a:pt x="310" y="202"/>
                  </a:lnTo>
                  <a:lnTo>
                    <a:pt x="308" y="204"/>
                  </a:lnTo>
                  <a:lnTo>
                    <a:pt x="302" y="206"/>
                  </a:lnTo>
                  <a:lnTo>
                    <a:pt x="302" y="208"/>
                  </a:lnTo>
                  <a:lnTo>
                    <a:pt x="278" y="202"/>
                  </a:lnTo>
                  <a:lnTo>
                    <a:pt x="236" y="198"/>
                  </a:lnTo>
                  <a:lnTo>
                    <a:pt x="206" y="188"/>
                  </a:lnTo>
                  <a:lnTo>
                    <a:pt x="192" y="184"/>
                  </a:lnTo>
                  <a:lnTo>
                    <a:pt x="178" y="186"/>
                  </a:lnTo>
                  <a:lnTo>
                    <a:pt x="172" y="202"/>
                  </a:lnTo>
                  <a:lnTo>
                    <a:pt x="166" y="214"/>
                  </a:lnTo>
                  <a:lnTo>
                    <a:pt x="166" y="224"/>
                  </a:lnTo>
                  <a:lnTo>
                    <a:pt x="150" y="224"/>
                  </a:lnTo>
                  <a:lnTo>
                    <a:pt x="126" y="240"/>
                  </a:lnTo>
                  <a:lnTo>
                    <a:pt x="122" y="240"/>
                  </a:lnTo>
                  <a:lnTo>
                    <a:pt x="120" y="240"/>
                  </a:lnTo>
                  <a:lnTo>
                    <a:pt x="114" y="236"/>
                  </a:lnTo>
                  <a:lnTo>
                    <a:pt x="110" y="230"/>
                  </a:lnTo>
                  <a:lnTo>
                    <a:pt x="102" y="220"/>
                  </a:lnTo>
                  <a:lnTo>
                    <a:pt x="92" y="206"/>
                  </a:lnTo>
                  <a:lnTo>
                    <a:pt x="80" y="206"/>
                  </a:lnTo>
                  <a:lnTo>
                    <a:pt x="62" y="194"/>
                  </a:lnTo>
                  <a:lnTo>
                    <a:pt x="56" y="182"/>
                  </a:lnTo>
                  <a:lnTo>
                    <a:pt x="52" y="174"/>
                  </a:lnTo>
                  <a:lnTo>
                    <a:pt x="48" y="170"/>
                  </a:lnTo>
                  <a:lnTo>
                    <a:pt x="36" y="162"/>
                  </a:lnTo>
                  <a:lnTo>
                    <a:pt x="26" y="156"/>
                  </a:lnTo>
                  <a:lnTo>
                    <a:pt x="26" y="146"/>
                  </a:lnTo>
                  <a:lnTo>
                    <a:pt x="18" y="124"/>
                  </a:lnTo>
                  <a:lnTo>
                    <a:pt x="0" y="106"/>
                  </a:lnTo>
                  <a:lnTo>
                    <a:pt x="4" y="92"/>
                  </a:lnTo>
                  <a:lnTo>
                    <a:pt x="18" y="88"/>
                  </a:lnTo>
                  <a:lnTo>
                    <a:pt x="28" y="88"/>
                  </a:lnTo>
                  <a:lnTo>
                    <a:pt x="34" y="74"/>
                  </a:lnTo>
                  <a:lnTo>
                    <a:pt x="52" y="72"/>
                  </a:lnTo>
                  <a:lnTo>
                    <a:pt x="58" y="72"/>
                  </a:lnTo>
                  <a:lnTo>
                    <a:pt x="64" y="70"/>
                  </a:lnTo>
                  <a:lnTo>
                    <a:pt x="66" y="68"/>
                  </a:lnTo>
                  <a:lnTo>
                    <a:pt x="68" y="58"/>
                  </a:lnTo>
                  <a:lnTo>
                    <a:pt x="72" y="52"/>
                  </a:lnTo>
                  <a:lnTo>
                    <a:pt x="96" y="36"/>
                  </a:lnTo>
                  <a:lnTo>
                    <a:pt x="108" y="30"/>
                  </a:lnTo>
                  <a:lnTo>
                    <a:pt x="116" y="24"/>
                  </a:lnTo>
                  <a:lnTo>
                    <a:pt x="120" y="20"/>
                  </a:lnTo>
                  <a:lnTo>
                    <a:pt x="120" y="12"/>
                  </a:lnTo>
                  <a:lnTo>
                    <a:pt x="122" y="6"/>
                  </a:lnTo>
                  <a:lnTo>
                    <a:pt x="136" y="12"/>
                  </a:lnTo>
                  <a:lnTo>
                    <a:pt x="140" y="24"/>
                  </a:lnTo>
                  <a:lnTo>
                    <a:pt x="156" y="24"/>
                  </a:lnTo>
                  <a:lnTo>
                    <a:pt x="154" y="20"/>
                  </a:lnTo>
                  <a:lnTo>
                    <a:pt x="152" y="18"/>
                  </a:lnTo>
                  <a:lnTo>
                    <a:pt x="156" y="16"/>
                  </a:lnTo>
                  <a:lnTo>
                    <a:pt x="162" y="14"/>
                  </a:lnTo>
                  <a:lnTo>
                    <a:pt x="166" y="10"/>
                  </a:lnTo>
                  <a:lnTo>
                    <a:pt x="170" y="6"/>
                  </a:lnTo>
                  <a:lnTo>
                    <a:pt x="168" y="0"/>
                  </a:lnTo>
                  <a:lnTo>
                    <a:pt x="172"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7" name="Freeform 16">
              <a:extLst>
                <a:ext uri="{FF2B5EF4-FFF2-40B4-BE49-F238E27FC236}">
                  <a16:creationId xmlns:a16="http://schemas.microsoft.com/office/drawing/2014/main" id="{54A5BF97-1B4B-7140-B65E-6264F0533420}"/>
                </a:ext>
              </a:extLst>
            </p:cNvPr>
            <p:cNvSpPr>
              <a:spLocks/>
            </p:cNvSpPr>
            <p:nvPr/>
          </p:nvSpPr>
          <p:spPr bwMode="auto">
            <a:xfrm>
              <a:off x="2781300" y="3381375"/>
              <a:ext cx="285750" cy="200025"/>
            </a:xfrm>
            <a:custGeom>
              <a:avLst/>
              <a:gdLst>
                <a:gd name="T0" fmla="*/ 2147483647 w 206"/>
                <a:gd name="T1" fmla="*/ 2147483647 h 144"/>
                <a:gd name="T2" fmla="*/ 2147483647 w 206"/>
                <a:gd name="T3" fmla="*/ 2147483647 h 144"/>
                <a:gd name="T4" fmla="*/ 0 w 206"/>
                <a:gd name="T5" fmla="*/ 2147483647 h 144"/>
                <a:gd name="T6" fmla="*/ 2147483647 w 206"/>
                <a:gd name="T7" fmla="*/ 2147483647 h 144"/>
                <a:gd name="T8" fmla="*/ 2147483647 w 206"/>
                <a:gd name="T9" fmla="*/ 2147483647 h 144"/>
                <a:gd name="T10" fmla="*/ 2147483647 w 206"/>
                <a:gd name="T11" fmla="*/ 2147483647 h 144"/>
                <a:gd name="T12" fmla="*/ 2147483647 w 206"/>
                <a:gd name="T13" fmla="*/ 2147483647 h 144"/>
                <a:gd name="T14" fmla="*/ 2147483647 w 206"/>
                <a:gd name="T15" fmla="*/ 2147483647 h 144"/>
                <a:gd name="T16" fmla="*/ 2147483647 w 206"/>
                <a:gd name="T17" fmla="*/ 2147483647 h 144"/>
                <a:gd name="T18" fmla="*/ 2147483647 w 206"/>
                <a:gd name="T19" fmla="*/ 2147483647 h 144"/>
                <a:gd name="T20" fmla="*/ 2147483647 w 206"/>
                <a:gd name="T21" fmla="*/ 2147483647 h 144"/>
                <a:gd name="T22" fmla="*/ 2147483647 w 206"/>
                <a:gd name="T23" fmla="*/ 2147483647 h 144"/>
                <a:gd name="T24" fmla="*/ 2147483647 w 206"/>
                <a:gd name="T25" fmla="*/ 2147483647 h 144"/>
                <a:gd name="T26" fmla="*/ 2147483647 w 206"/>
                <a:gd name="T27" fmla="*/ 2147483647 h 144"/>
                <a:gd name="T28" fmla="*/ 2147483647 w 206"/>
                <a:gd name="T29" fmla="*/ 2147483647 h 144"/>
                <a:gd name="T30" fmla="*/ 2147483647 w 206"/>
                <a:gd name="T31" fmla="*/ 2147483647 h 144"/>
                <a:gd name="T32" fmla="*/ 2147483647 w 206"/>
                <a:gd name="T33" fmla="*/ 2147483647 h 144"/>
                <a:gd name="T34" fmla="*/ 2147483647 w 206"/>
                <a:gd name="T35" fmla="*/ 2147483647 h 144"/>
                <a:gd name="T36" fmla="*/ 2147483647 w 206"/>
                <a:gd name="T37" fmla="*/ 2147483647 h 144"/>
                <a:gd name="T38" fmla="*/ 2147483647 w 206"/>
                <a:gd name="T39" fmla="*/ 2147483647 h 144"/>
                <a:gd name="T40" fmla="*/ 2147483647 w 206"/>
                <a:gd name="T41" fmla="*/ 2147483647 h 144"/>
                <a:gd name="T42" fmla="*/ 2147483647 w 206"/>
                <a:gd name="T43" fmla="*/ 2147483647 h 144"/>
                <a:gd name="T44" fmla="*/ 2147483647 w 206"/>
                <a:gd name="T45" fmla="*/ 2147483647 h 144"/>
                <a:gd name="T46" fmla="*/ 2147483647 w 206"/>
                <a:gd name="T47" fmla="*/ 2147483647 h 144"/>
                <a:gd name="T48" fmla="*/ 2147483647 w 206"/>
                <a:gd name="T49" fmla="*/ 2147483647 h 144"/>
                <a:gd name="T50" fmla="*/ 2147483647 w 206"/>
                <a:gd name="T51" fmla="*/ 2147483647 h 144"/>
                <a:gd name="T52" fmla="*/ 2147483647 w 206"/>
                <a:gd name="T53" fmla="*/ 2147483647 h 144"/>
                <a:gd name="T54" fmla="*/ 2147483647 w 206"/>
                <a:gd name="T55" fmla="*/ 2147483647 h 144"/>
                <a:gd name="T56" fmla="*/ 2147483647 w 206"/>
                <a:gd name="T57" fmla="*/ 2147483647 h 144"/>
                <a:gd name="T58" fmla="*/ 2147483647 w 206"/>
                <a:gd name="T59" fmla="*/ 2147483647 h 144"/>
                <a:gd name="T60" fmla="*/ 2147483647 w 206"/>
                <a:gd name="T61" fmla="*/ 2147483647 h 144"/>
                <a:gd name="T62" fmla="*/ 2147483647 w 206"/>
                <a:gd name="T63" fmla="*/ 2147483647 h 144"/>
                <a:gd name="T64" fmla="*/ 2147483647 w 206"/>
                <a:gd name="T65" fmla="*/ 2147483647 h 144"/>
                <a:gd name="T66" fmla="*/ 2147483647 w 206"/>
                <a:gd name="T67" fmla="*/ 2147483647 h 144"/>
                <a:gd name="T68" fmla="*/ 2147483647 w 206"/>
                <a:gd name="T69" fmla="*/ 2147483647 h 144"/>
                <a:gd name="T70" fmla="*/ 2147483647 w 206"/>
                <a:gd name="T71" fmla="*/ 2147483647 h 144"/>
                <a:gd name="T72" fmla="*/ 2147483647 w 206"/>
                <a:gd name="T73" fmla="*/ 2147483647 h 144"/>
                <a:gd name="T74" fmla="*/ 2147483647 w 206"/>
                <a:gd name="T75" fmla="*/ 2147483647 h 144"/>
                <a:gd name="T76" fmla="*/ 2147483647 w 206"/>
                <a:gd name="T77" fmla="*/ 0 h 144"/>
                <a:gd name="T78" fmla="*/ 2147483647 w 206"/>
                <a:gd name="T79" fmla="*/ 2147483647 h 144"/>
                <a:gd name="T80" fmla="*/ 2147483647 w 206"/>
                <a:gd name="T81" fmla="*/ 2147483647 h 144"/>
                <a:gd name="T82" fmla="*/ 2147483647 w 206"/>
                <a:gd name="T83" fmla="*/ 2147483647 h 144"/>
                <a:gd name="T84" fmla="*/ 2147483647 w 206"/>
                <a:gd name="T85" fmla="*/ 2147483647 h 144"/>
                <a:gd name="T86" fmla="*/ 2147483647 w 206"/>
                <a:gd name="T87" fmla="*/ 2147483647 h 144"/>
                <a:gd name="T88" fmla="*/ 2147483647 w 206"/>
                <a:gd name="T89" fmla="*/ 2147483647 h 144"/>
                <a:gd name="T90" fmla="*/ 2147483647 w 206"/>
                <a:gd name="T91" fmla="*/ 2147483647 h 144"/>
                <a:gd name="T92" fmla="*/ 2147483647 w 206"/>
                <a:gd name="T93" fmla="*/ 2147483647 h 144"/>
                <a:gd name="T94" fmla="*/ 2147483647 w 206"/>
                <a:gd name="T95" fmla="*/ 2147483647 h 1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6"/>
                <a:gd name="T145" fmla="*/ 0 h 144"/>
                <a:gd name="T146" fmla="*/ 206 w 206"/>
                <a:gd name="T147" fmla="*/ 144 h 1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6" h="144">
                  <a:moveTo>
                    <a:pt x="18" y="52"/>
                  </a:moveTo>
                  <a:lnTo>
                    <a:pt x="20" y="56"/>
                  </a:lnTo>
                  <a:lnTo>
                    <a:pt x="16" y="64"/>
                  </a:lnTo>
                  <a:lnTo>
                    <a:pt x="12" y="64"/>
                  </a:lnTo>
                  <a:lnTo>
                    <a:pt x="8" y="64"/>
                  </a:lnTo>
                  <a:lnTo>
                    <a:pt x="4" y="68"/>
                  </a:lnTo>
                  <a:lnTo>
                    <a:pt x="0" y="72"/>
                  </a:lnTo>
                  <a:lnTo>
                    <a:pt x="0" y="74"/>
                  </a:lnTo>
                  <a:lnTo>
                    <a:pt x="2" y="76"/>
                  </a:lnTo>
                  <a:lnTo>
                    <a:pt x="4" y="78"/>
                  </a:lnTo>
                  <a:lnTo>
                    <a:pt x="12" y="82"/>
                  </a:lnTo>
                  <a:lnTo>
                    <a:pt x="16" y="84"/>
                  </a:lnTo>
                  <a:lnTo>
                    <a:pt x="14" y="90"/>
                  </a:lnTo>
                  <a:lnTo>
                    <a:pt x="14" y="98"/>
                  </a:lnTo>
                  <a:lnTo>
                    <a:pt x="16" y="112"/>
                  </a:lnTo>
                  <a:lnTo>
                    <a:pt x="24" y="114"/>
                  </a:lnTo>
                  <a:lnTo>
                    <a:pt x="30" y="116"/>
                  </a:lnTo>
                  <a:lnTo>
                    <a:pt x="36" y="122"/>
                  </a:lnTo>
                  <a:lnTo>
                    <a:pt x="34" y="130"/>
                  </a:lnTo>
                  <a:lnTo>
                    <a:pt x="32" y="132"/>
                  </a:lnTo>
                  <a:lnTo>
                    <a:pt x="28" y="132"/>
                  </a:lnTo>
                  <a:lnTo>
                    <a:pt x="26" y="132"/>
                  </a:lnTo>
                  <a:lnTo>
                    <a:pt x="26" y="134"/>
                  </a:lnTo>
                  <a:lnTo>
                    <a:pt x="24" y="136"/>
                  </a:lnTo>
                  <a:lnTo>
                    <a:pt x="22" y="140"/>
                  </a:lnTo>
                  <a:lnTo>
                    <a:pt x="16" y="140"/>
                  </a:lnTo>
                  <a:lnTo>
                    <a:pt x="12" y="144"/>
                  </a:lnTo>
                  <a:lnTo>
                    <a:pt x="22" y="144"/>
                  </a:lnTo>
                  <a:lnTo>
                    <a:pt x="28" y="144"/>
                  </a:lnTo>
                  <a:lnTo>
                    <a:pt x="38" y="144"/>
                  </a:lnTo>
                  <a:lnTo>
                    <a:pt x="50" y="140"/>
                  </a:lnTo>
                  <a:lnTo>
                    <a:pt x="60" y="140"/>
                  </a:lnTo>
                  <a:lnTo>
                    <a:pt x="72" y="138"/>
                  </a:lnTo>
                  <a:lnTo>
                    <a:pt x="76" y="132"/>
                  </a:lnTo>
                  <a:lnTo>
                    <a:pt x="76" y="128"/>
                  </a:lnTo>
                  <a:lnTo>
                    <a:pt x="82" y="122"/>
                  </a:lnTo>
                  <a:lnTo>
                    <a:pt x="90" y="128"/>
                  </a:lnTo>
                  <a:lnTo>
                    <a:pt x="100" y="136"/>
                  </a:lnTo>
                  <a:lnTo>
                    <a:pt x="102" y="134"/>
                  </a:lnTo>
                  <a:lnTo>
                    <a:pt x="104" y="132"/>
                  </a:lnTo>
                  <a:lnTo>
                    <a:pt x="108" y="132"/>
                  </a:lnTo>
                  <a:lnTo>
                    <a:pt x="118" y="138"/>
                  </a:lnTo>
                  <a:lnTo>
                    <a:pt x="126" y="140"/>
                  </a:lnTo>
                  <a:lnTo>
                    <a:pt x="128" y="142"/>
                  </a:lnTo>
                  <a:lnTo>
                    <a:pt x="132" y="140"/>
                  </a:lnTo>
                  <a:lnTo>
                    <a:pt x="138" y="132"/>
                  </a:lnTo>
                  <a:lnTo>
                    <a:pt x="138" y="130"/>
                  </a:lnTo>
                  <a:lnTo>
                    <a:pt x="136" y="126"/>
                  </a:lnTo>
                  <a:lnTo>
                    <a:pt x="132" y="124"/>
                  </a:lnTo>
                  <a:lnTo>
                    <a:pt x="130" y="122"/>
                  </a:lnTo>
                  <a:lnTo>
                    <a:pt x="132" y="118"/>
                  </a:lnTo>
                  <a:lnTo>
                    <a:pt x="136" y="114"/>
                  </a:lnTo>
                  <a:lnTo>
                    <a:pt x="136" y="112"/>
                  </a:lnTo>
                  <a:lnTo>
                    <a:pt x="136" y="110"/>
                  </a:lnTo>
                  <a:lnTo>
                    <a:pt x="134" y="108"/>
                  </a:lnTo>
                  <a:lnTo>
                    <a:pt x="134" y="106"/>
                  </a:lnTo>
                  <a:lnTo>
                    <a:pt x="134" y="104"/>
                  </a:lnTo>
                  <a:lnTo>
                    <a:pt x="146" y="100"/>
                  </a:lnTo>
                  <a:lnTo>
                    <a:pt x="152" y="96"/>
                  </a:lnTo>
                  <a:lnTo>
                    <a:pt x="156" y="92"/>
                  </a:lnTo>
                  <a:lnTo>
                    <a:pt x="158" y="86"/>
                  </a:lnTo>
                  <a:lnTo>
                    <a:pt x="154" y="78"/>
                  </a:lnTo>
                  <a:lnTo>
                    <a:pt x="150" y="74"/>
                  </a:lnTo>
                  <a:lnTo>
                    <a:pt x="148" y="72"/>
                  </a:lnTo>
                  <a:lnTo>
                    <a:pt x="148" y="68"/>
                  </a:lnTo>
                  <a:lnTo>
                    <a:pt x="150" y="64"/>
                  </a:lnTo>
                  <a:lnTo>
                    <a:pt x="150" y="62"/>
                  </a:lnTo>
                  <a:lnTo>
                    <a:pt x="152" y="60"/>
                  </a:lnTo>
                  <a:lnTo>
                    <a:pt x="158" y="60"/>
                  </a:lnTo>
                  <a:lnTo>
                    <a:pt x="162" y="56"/>
                  </a:lnTo>
                  <a:lnTo>
                    <a:pt x="166" y="52"/>
                  </a:lnTo>
                  <a:lnTo>
                    <a:pt x="172" y="48"/>
                  </a:lnTo>
                  <a:lnTo>
                    <a:pt x="178" y="44"/>
                  </a:lnTo>
                  <a:lnTo>
                    <a:pt x="180" y="42"/>
                  </a:lnTo>
                  <a:lnTo>
                    <a:pt x="182" y="42"/>
                  </a:lnTo>
                  <a:lnTo>
                    <a:pt x="194" y="42"/>
                  </a:lnTo>
                  <a:lnTo>
                    <a:pt x="196" y="34"/>
                  </a:lnTo>
                  <a:lnTo>
                    <a:pt x="196" y="30"/>
                  </a:lnTo>
                  <a:lnTo>
                    <a:pt x="196" y="28"/>
                  </a:lnTo>
                  <a:lnTo>
                    <a:pt x="198" y="28"/>
                  </a:lnTo>
                  <a:lnTo>
                    <a:pt x="206" y="28"/>
                  </a:lnTo>
                  <a:lnTo>
                    <a:pt x="206" y="24"/>
                  </a:lnTo>
                  <a:lnTo>
                    <a:pt x="206" y="22"/>
                  </a:lnTo>
                  <a:lnTo>
                    <a:pt x="202" y="16"/>
                  </a:lnTo>
                  <a:lnTo>
                    <a:pt x="198" y="10"/>
                  </a:lnTo>
                  <a:lnTo>
                    <a:pt x="196" y="0"/>
                  </a:lnTo>
                  <a:lnTo>
                    <a:pt x="184" y="0"/>
                  </a:lnTo>
                  <a:lnTo>
                    <a:pt x="182" y="4"/>
                  </a:lnTo>
                  <a:lnTo>
                    <a:pt x="178" y="6"/>
                  </a:lnTo>
                  <a:lnTo>
                    <a:pt x="176" y="8"/>
                  </a:lnTo>
                  <a:lnTo>
                    <a:pt x="164" y="8"/>
                  </a:lnTo>
                  <a:lnTo>
                    <a:pt x="166" y="12"/>
                  </a:lnTo>
                  <a:lnTo>
                    <a:pt x="166" y="16"/>
                  </a:lnTo>
                  <a:lnTo>
                    <a:pt x="164" y="18"/>
                  </a:lnTo>
                  <a:lnTo>
                    <a:pt x="154" y="18"/>
                  </a:lnTo>
                  <a:lnTo>
                    <a:pt x="148" y="18"/>
                  </a:lnTo>
                  <a:lnTo>
                    <a:pt x="136" y="18"/>
                  </a:lnTo>
                  <a:lnTo>
                    <a:pt x="134" y="24"/>
                  </a:lnTo>
                  <a:lnTo>
                    <a:pt x="130" y="28"/>
                  </a:lnTo>
                  <a:lnTo>
                    <a:pt x="126" y="30"/>
                  </a:lnTo>
                  <a:lnTo>
                    <a:pt x="110" y="36"/>
                  </a:lnTo>
                  <a:lnTo>
                    <a:pt x="96" y="42"/>
                  </a:lnTo>
                  <a:lnTo>
                    <a:pt x="78" y="46"/>
                  </a:lnTo>
                  <a:lnTo>
                    <a:pt x="72" y="42"/>
                  </a:lnTo>
                  <a:lnTo>
                    <a:pt x="58" y="42"/>
                  </a:lnTo>
                  <a:lnTo>
                    <a:pt x="48" y="48"/>
                  </a:lnTo>
                  <a:lnTo>
                    <a:pt x="34" y="48"/>
                  </a:lnTo>
                  <a:lnTo>
                    <a:pt x="20" y="52"/>
                  </a:lnTo>
                  <a:lnTo>
                    <a:pt x="18" y="50"/>
                  </a:lnTo>
                  <a:lnTo>
                    <a:pt x="18" y="52"/>
                  </a:lnTo>
                  <a:close/>
                </a:path>
              </a:pathLst>
            </a:custGeom>
            <a:solidFill>
              <a:srgbClr val="CC000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8" name="Slovenia">
              <a:extLst>
                <a:ext uri="{FF2B5EF4-FFF2-40B4-BE49-F238E27FC236}">
                  <a16:creationId xmlns:a16="http://schemas.microsoft.com/office/drawing/2014/main" id="{9805ABC4-EF6E-274F-84EA-4F8A09C36DDF}"/>
                </a:ext>
              </a:extLst>
            </p:cNvPr>
            <p:cNvSpPr>
              <a:spLocks/>
            </p:cNvSpPr>
            <p:nvPr/>
          </p:nvSpPr>
          <p:spPr bwMode="auto">
            <a:xfrm>
              <a:off x="2781300" y="3381375"/>
              <a:ext cx="285750" cy="200025"/>
            </a:xfrm>
            <a:custGeom>
              <a:avLst/>
              <a:gdLst>
                <a:gd name="T0" fmla="*/ 2147483647 w 206"/>
                <a:gd name="T1" fmla="*/ 2147483647 h 144"/>
                <a:gd name="T2" fmla="*/ 2147483647 w 206"/>
                <a:gd name="T3" fmla="*/ 2147483647 h 144"/>
                <a:gd name="T4" fmla="*/ 0 w 206"/>
                <a:gd name="T5" fmla="*/ 2147483647 h 144"/>
                <a:gd name="T6" fmla="*/ 2147483647 w 206"/>
                <a:gd name="T7" fmla="*/ 2147483647 h 144"/>
                <a:gd name="T8" fmla="*/ 2147483647 w 206"/>
                <a:gd name="T9" fmla="*/ 2147483647 h 144"/>
                <a:gd name="T10" fmla="*/ 2147483647 w 206"/>
                <a:gd name="T11" fmla="*/ 2147483647 h 144"/>
                <a:gd name="T12" fmla="*/ 2147483647 w 206"/>
                <a:gd name="T13" fmla="*/ 2147483647 h 144"/>
                <a:gd name="T14" fmla="*/ 2147483647 w 206"/>
                <a:gd name="T15" fmla="*/ 2147483647 h 144"/>
                <a:gd name="T16" fmla="*/ 2147483647 w 206"/>
                <a:gd name="T17" fmla="*/ 2147483647 h 144"/>
                <a:gd name="T18" fmla="*/ 2147483647 w 206"/>
                <a:gd name="T19" fmla="*/ 2147483647 h 144"/>
                <a:gd name="T20" fmla="*/ 2147483647 w 206"/>
                <a:gd name="T21" fmla="*/ 2147483647 h 144"/>
                <a:gd name="T22" fmla="*/ 2147483647 w 206"/>
                <a:gd name="T23" fmla="*/ 2147483647 h 144"/>
                <a:gd name="T24" fmla="*/ 2147483647 w 206"/>
                <a:gd name="T25" fmla="*/ 2147483647 h 144"/>
                <a:gd name="T26" fmla="*/ 2147483647 w 206"/>
                <a:gd name="T27" fmla="*/ 2147483647 h 144"/>
                <a:gd name="T28" fmla="*/ 2147483647 w 206"/>
                <a:gd name="T29" fmla="*/ 2147483647 h 144"/>
                <a:gd name="T30" fmla="*/ 2147483647 w 206"/>
                <a:gd name="T31" fmla="*/ 2147483647 h 144"/>
                <a:gd name="T32" fmla="*/ 2147483647 w 206"/>
                <a:gd name="T33" fmla="*/ 2147483647 h 144"/>
                <a:gd name="T34" fmla="*/ 2147483647 w 206"/>
                <a:gd name="T35" fmla="*/ 2147483647 h 144"/>
                <a:gd name="T36" fmla="*/ 2147483647 w 206"/>
                <a:gd name="T37" fmla="*/ 2147483647 h 144"/>
                <a:gd name="T38" fmla="*/ 2147483647 w 206"/>
                <a:gd name="T39" fmla="*/ 2147483647 h 144"/>
                <a:gd name="T40" fmla="*/ 2147483647 w 206"/>
                <a:gd name="T41" fmla="*/ 2147483647 h 144"/>
                <a:gd name="T42" fmla="*/ 2147483647 w 206"/>
                <a:gd name="T43" fmla="*/ 2147483647 h 144"/>
                <a:gd name="T44" fmla="*/ 2147483647 w 206"/>
                <a:gd name="T45" fmla="*/ 2147483647 h 144"/>
                <a:gd name="T46" fmla="*/ 2147483647 w 206"/>
                <a:gd name="T47" fmla="*/ 2147483647 h 144"/>
                <a:gd name="T48" fmla="*/ 2147483647 w 206"/>
                <a:gd name="T49" fmla="*/ 2147483647 h 144"/>
                <a:gd name="T50" fmla="*/ 2147483647 w 206"/>
                <a:gd name="T51" fmla="*/ 2147483647 h 144"/>
                <a:gd name="T52" fmla="*/ 2147483647 w 206"/>
                <a:gd name="T53" fmla="*/ 2147483647 h 144"/>
                <a:gd name="T54" fmla="*/ 2147483647 w 206"/>
                <a:gd name="T55" fmla="*/ 2147483647 h 144"/>
                <a:gd name="T56" fmla="*/ 2147483647 w 206"/>
                <a:gd name="T57" fmla="*/ 2147483647 h 144"/>
                <a:gd name="T58" fmla="*/ 2147483647 w 206"/>
                <a:gd name="T59" fmla="*/ 2147483647 h 144"/>
                <a:gd name="T60" fmla="*/ 2147483647 w 206"/>
                <a:gd name="T61" fmla="*/ 2147483647 h 144"/>
                <a:gd name="T62" fmla="*/ 2147483647 w 206"/>
                <a:gd name="T63" fmla="*/ 2147483647 h 144"/>
                <a:gd name="T64" fmla="*/ 2147483647 w 206"/>
                <a:gd name="T65" fmla="*/ 2147483647 h 144"/>
                <a:gd name="T66" fmla="*/ 2147483647 w 206"/>
                <a:gd name="T67" fmla="*/ 2147483647 h 144"/>
                <a:gd name="T68" fmla="*/ 2147483647 w 206"/>
                <a:gd name="T69" fmla="*/ 2147483647 h 144"/>
                <a:gd name="T70" fmla="*/ 2147483647 w 206"/>
                <a:gd name="T71" fmla="*/ 2147483647 h 144"/>
                <a:gd name="T72" fmla="*/ 2147483647 w 206"/>
                <a:gd name="T73" fmla="*/ 2147483647 h 144"/>
                <a:gd name="T74" fmla="*/ 2147483647 w 206"/>
                <a:gd name="T75" fmla="*/ 2147483647 h 144"/>
                <a:gd name="T76" fmla="*/ 2147483647 w 206"/>
                <a:gd name="T77" fmla="*/ 0 h 144"/>
                <a:gd name="T78" fmla="*/ 2147483647 w 206"/>
                <a:gd name="T79" fmla="*/ 2147483647 h 144"/>
                <a:gd name="T80" fmla="*/ 2147483647 w 206"/>
                <a:gd name="T81" fmla="*/ 2147483647 h 144"/>
                <a:gd name="T82" fmla="*/ 2147483647 w 206"/>
                <a:gd name="T83" fmla="*/ 2147483647 h 144"/>
                <a:gd name="T84" fmla="*/ 2147483647 w 206"/>
                <a:gd name="T85" fmla="*/ 2147483647 h 144"/>
                <a:gd name="T86" fmla="*/ 2147483647 w 206"/>
                <a:gd name="T87" fmla="*/ 2147483647 h 144"/>
                <a:gd name="T88" fmla="*/ 2147483647 w 206"/>
                <a:gd name="T89" fmla="*/ 2147483647 h 144"/>
                <a:gd name="T90" fmla="*/ 2147483647 w 206"/>
                <a:gd name="T91" fmla="*/ 2147483647 h 144"/>
                <a:gd name="T92" fmla="*/ 2147483647 w 206"/>
                <a:gd name="T93" fmla="*/ 2147483647 h 144"/>
                <a:gd name="T94" fmla="*/ 2147483647 w 206"/>
                <a:gd name="T95" fmla="*/ 2147483647 h 1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6"/>
                <a:gd name="T145" fmla="*/ 0 h 144"/>
                <a:gd name="T146" fmla="*/ 206 w 206"/>
                <a:gd name="T147" fmla="*/ 144 h 1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6" h="144">
                  <a:moveTo>
                    <a:pt x="18" y="52"/>
                  </a:moveTo>
                  <a:lnTo>
                    <a:pt x="20" y="56"/>
                  </a:lnTo>
                  <a:lnTo>
                    <a:pt x="16" y="64"/>
                  </a:lnTo>
                  <a:lnTo>
                    <a:pt x="12" y="64"/>
                  </a:lnTo>
                  <a:lnTo>
                    <a:pt x="8" y="64"/>
                  </a:lnTo>
                  <a:lnTo>
                    <a:pt x="4" y="68"/>
                  </a:lnTo>
                  <a:lnTo>
                    <a:pt x="0" y="72"/>
                  </a:lnTo>
                  <a:lnTo>
                    <a:pt x="0" y="74"/>
                  </a:lnTo>
                  <a:lnTo>
                    <a:pt x="2" y="76"/>
                  </a:lnTo>
                  <a:lnTo>
                    <a:pt x="4" y="78"/>
                  </a:lnTo>
                  <a:lnTo>
                    <a:pt x="12" y="82"/>
                  </a:lnTo>
                  <a:lnTo>
                    <a:pt x="16" y="84"/>
                  </a:lnTo>
                  <a:lnTo>
                    <a:pt x="14" y="90"/>
                  </a:lnTo>
                  <a:lnTo>
                    <a:pt x="14" y="98"/>
                  </a:lnTo>
                  <a:lnTo>
                    <a:pt x="16" y="112"/>
                  </a:lnTo>
                  <a:lnTo>
                    <a:pt x="24" y="114"/>
                  </a:lnTo>
                  <a:lnTo>
                    <a:pt x="30" y="116"/>
                  </a:lnTo>
                  <a:lnTo>
                    <a:pt x="36" y="122"/>
                  </a:lnTo>
                  <a:lnTo>
                    <a:pt x="34" y="130"/>
                  </a:lnTo>
                  <a:lnTo>
                    <a:pt x="32" y="132"/>
                  </a:lnTo>
                  <a:lnTo>
                    <a:pt x="28" y="132"/>
                  </a:lnTo>
                  <a:lnTo>
                    <a:pt x="26" y="132"/>
                  </a:lnTo>
                  <a:lnTo>
                    <a:pt x="26" y="134"/>
                  </a:lnTo>
                  <a:lnTo>
                    <a:pt x="24" y="136"/>
                  </a:lnTo>
                  <a:lnTo>
                    <a:pt x="22" y="140"/>
                  </a:lnTo>
                  <a:lnTo>
                    <a:pt x="16" y="140"/>
                  </a:lnTo>
                  <a:lnTo>
                    <a:pt x="12" y="144"/>
                  </a:lnTo>
                  <a:lnTo>
                    <a:pt x="22" y="144"/>
                  </a:lnTo>
                  <a:lnTo>
                    <a:pt x="28" y="144"/>
                  </a:lnTo>
                  <a:lnTo>
                    <a:pt x="38" y="144"/>
                  </a:lnTo>
                  <a:lnTo>
                    <a:pt x="50" y="140"/>
                  </a:lnTo>
                  <a:lnTo>
                    <a:pt x="60" y="140"/>
                  </a:lnTo>
                  <a:lnTo>
                    <a:pt x="72" y="138"/>
                  </a:lnTo>
                  <a:lnTo>
                    <a:pt x="76" y="132"/>
                  </a:lnTo>
                  <a:lnTo>
                    <a:pt x="76" y="128"/>
                  </a:lnTo>
                  <a:lnTo>
                    <a:pt x="82" y="122"/>
                  </a:lnTo>
                  <a:lnTo>
                    <a:pt x="90" y="128"/>
                  </a:lnTo>
                  <a:lnTo>
                    <a:pt x="100" y="136"/>
                  </a:lnTo>
                  <a:lnTo>
                    <a:pt x="102" y="134"/>
                  </a:lnTo>
                  <a:lnTo>
                    <a:pt x="104" y="132"/>
                  </a:lnTo>
                  <a:lnTo>
                    <a:pt x="108" y="132"/>
                  </a:lnTo>
                  <a:lnTo>
                    <a:pt x="118" y="138"/>
                  </a:lnTo>
                  <a:lnTo>
                    <a:pt x="126" y="140"/>
                  </a:lnTo>
                  <a:lnTo>
                    <a:pt x="128" y="142"/>
                  </a:lnTo>
                  <a:lnTo>
                    <a:pt x="132" y="140"/>
                  </a:lnTo>
                  <a:lnTo>
                    <a:pt x="138" y="132"/>
                  </a:lnTo>
                  <a:lnTo>
                    <a:pt x="138" y="130"/>
                  </a:lnTo>
                  <a:lnTo>
                    <a:pt x="136" y="126"/>
                  </a:lnTo>
                  <a:lnTo>
                    <a:pt x="132" y="124"/>
                  </a:lnTo>
                  <a:lnTo>
                    <a:pt x="130" y="122"/>
                  </a:lnTo>
                  <a:lnTo>
                    <a:pt x="132" y="118"/>
                  </a:lnTo>
                  <a:lnTo>
                    <a:pt x="136" y="114"/>
                  </a:lnTo>
                  <a:lnTo>
                    <a:pt x="136" y="112"/>
                  </a:lnTo>
                  <a:lnTo>
                    <a:pt x="136" y="110"/>
                  </a:lnTo>
                  <a:lnTo>
                    <a:pt x="134" y="108"/>
                  </a:lnTo>
                  <a:lnTo>
                    <a:pt x="134" y="106"/>
                  </a:lnTo>
                  <a:lnTo>
                    <a:pt x="134" y="104"/>
                  </a:lnTo>
                  <a:lnTo>
                    <a:pt x="146" y="100"/>
                  </a:lnTo>
                  <a:lnTo>
                    <a:pt x="152" y="96"/>
                  </a:lnTo>
                  <a:lnTo>
                    <a:pt x="156" y="92"/>
                  </a:lnTo>
                  <a:lnTo>
                    <a:pt x="158" y="86"/>
                  </a:lnTo>
                  <a:lnTo>
                    <a:pt x="154" y="78"/>
                  </a:lnTo>
                  <a:lnTo>
                    <a:pt x="150" y="74"/>
                  </a:lnTo>
                  <a:lnTo>
                    <a:pt x="148" y="72"/>
                  </a:lnTo>
                  <a:lnTo>
                    <a:pt x="148" y="68"/>
                  </a:lnTo>
                  <a:lnTo>
                    <a:pt x="150" y="64"/>
                  </a:lnTo>
                  <a:lnTo>
                    <a:pt x="150" y="62"/>
                  </a:lnTo>
                  <a:lnTo>
                    <a:pt x="152" y="60"/>
                  </a:lnTo>
                  <a:lnTo>
                    <a:pt x="158" y="60"/>
                  </a:lnTo>
                  <a:lnTo>
                    <a:pt x="162" y="56"/>
                  </a:lnTo>
                  <a:lnTo>
                    <a:pt x="166" y="52"/>
                  </a:lnTo>
                  <a:lnTo>
                    <a:pt x="172" y="48"/>
                  </a:lnTo>
                  <a:lnTo>
                    <a:pt x="178" y="44"/>
                  </a:lnTo>
                  <a:lnTo>
                    <a:pt x="180" y="42"/>
                  </a:lnTo>
                  <a:lnTo>
                    <a:pt x="182" y="42"/>
                  </a:lnTo>
                  <a:lnTo>
                    <a:pt x="194" y="42"/>
                  </a:lnTo>
                  <a:lnTo>
                    <a:pt x="196" y="34"/>
                  </a:lnTo>
                  <a:lnTo>
                    <a:pt x="196" y="30"/>
                  </a:lnTo>
                  <a:lnTo>
                    <a:pt x="196" y="28"/>
                  </a:lnTo>
                  <a:lnTo>
                    <a:pt x="198" y="28"/>
                  </a:lnTo>
                  <a:lnTo>
                    <a:pt x="206" y="28"/>
                  </a:lnTo>
                  <a:lnTo>
                    <a:pt x="206" y="24"/>
                  </a:lnTo>
                  <a:lnTo>
                    <a:pt x="206" y="22"/>
                  </a:lnTo>
                  <a:lnTo>
                    <a:pt x="202" y="16"/>
                  </a:lnTo>
                  <a:lnTo>
                    <a:pt x="198" y="10"/>
                  </a:lnTo>
                  <a:lnTo>
                    <a:pt x="196" y="0"/>
                  </a:lnTo>
                  <a:lnTo>
                    <a:pt x="184" y="0"/>
                  </a:lnTo>
                  <a:lnTo>
                    <a:pt x="182" y="4"/>
                  </a:lnTo>
                  <a:lnTo>
                    <a:pt x="178" y="6"/>
                  </a:lnTo>
                  <a:lnTo>
                    <a:pt x="176" y="8"/>
                  </a:lnTo>
                  <a:lnTo>
                    <a:pt x="164" y="8"/>
                  </a:lnTo>
                  <a:lnTo>
                    <a:pt x="166" y="12"/>
                  </a:lnTo>
                  <a:lnTo>
                    <a:pt x="166" y="16"/>
                  </a:lnTo>
                  <a:lnTo>
                    <a:pt x="164" y="18"/>
                  </a:lnTo>
                  <a:lnTo>
                    <a:pt x="154" y="18"/>
                  </a:lnTo>
                  <a:lnTo>
                    <a:pt x="148" y="18"/>
                  </a:lnTo>
                  <a:lnTo>
                    <a:pt x="136" y="18"/>
                  </a:lnTo>
                  <a:lnTo>
                    <a:pt x="134" y="24"/>
                  </a:lnTo>
                  <a:lnTo>
                    <a:pt x="130" y="28"/>
                  </a:lnTo>
                  <a:lnTo>
                    <a:pt x="126" y="30"/>
                  </a:lnTo>
                  <a:lnTo>
                    <a:pt x="110" y="36"/>
                  </a:lnTo>
                  <a:lnTo>
                    <a:pt x="96" y="42"/>
                  </a:lnTo>
                  <a:lnTo>
                    <a:pt x="78" y="46"/>
                  </a:lnTo>
                  <a:lnTo>
                    <a:pt x="72" y="42"/>
                  </a:lnTo>
                  <a:lnTo>
                    <a:pt x="58" y="42"/>
                  </a:lnTo>
                  <a:lnTo>
                    <a:pt x="48" y="48"/>
                  </a:lnTo>
                  <a:lnTo>
                    <a:pt x="34" y="48"/>
                  </a:lnTo>
                  <a:lnTo>
                    <a:pt x="20" y="52"/>
                  </a:lnTo>
                  <a:lnTo>
                    <a:pt x="18" y="50"/>
                  </a:lnTo>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9" name="Freeform 18">
              <a:extLst>
                <a:ext uri="{FF2B5EF4-FFF2-40B4-BE49-F238E27FC236}">
                  <a16:creationId xmlns:a16="http://schemas.microsoft.com/office/drawing/2014/main" id="{A03C7BB7-1A17-884A-ACB9-9D4401FB934D}"/>
                </a:ext>
              </a:extLst>
            </p:cNvPr>
            <p:cNvSpPr>
              <a:spLocks/>
            </p:cNvSpPr>
            <p:nvPr/>
          </p:nvSpPr>
          <p:spPr bwMode="auto">
            <a:xfrm>
              <a:off x="2771775" y="2295525"/>
              <a:ext cx="876300" cy="733425"/>
            </a:xfrm>
            <a:custGeom>
              <a:avLst/>
              <a:gdLst>
                <a:gd name="T0" fmla="*/ 2147483647 w 634"/>
                <a:gd name="T1" fmla="*/ 2147483647 h 532"/>
                <a:gd name="T2" fmla="*/ 2147483647 w 634"/>
                <a:gd name="T3" fmla="*/ 2147483647 h 532"/>
                <a:gd name="T4" fmla="*/ 2147483647 w 634"/>
                <a:gd name="T5" fmla="*/ 2147483647 h 532"/>
                <a:gd name="T6" fmla="*/ 2147483647 w 634"/>
                <a:gd name="T7" fmla="*/ 2147483647 h 532"/>
                <a:gd name="T8" fmla="*/ 2147483647 w 634"/>
                <a:gd name="T9" fmla="*/ 2147483647 h 532"/>
                <a:gd name="T10" fmla="*/ 2147483647 w 634"/>
                <a:gd name="T11" fmla="*/ 2147483647 h 532"/>
                <a:gd name="T12" fmla="*/ 2147483647 w 634"/>
                <a:gd name="T13" fmla="*/ 2147483647 h 532"/>
                <a:gd name="T14" fmla="*/ 2147483647 w 634"/>
                <a:gd name="T15" fmla="*/ 2147483647 h 532"/>
                <a:gd name="T16" fmla="*/ 2147483647 w 634"/>
                <a:gd name="T17" fmla="*/ 2147483647 h 532"/>
                <a:gd name="T18" fmla="*/ 2147483647 w 634"/>
                <a:gd name="T19" fmla="*/ 2147483647 h 532"/>
                <a:gd name="T20" fmla="*/ 2147483647 w 634"/>
                <a:gd name="T21" fmla="*/ 2147483647 h 532"/>
                <a:gd name="T22" fmla="*/ 2147483647 w 634"/>
                <a:gd name="T23" fmla="*/ 2147483647 h 532"/>
                <a:gd name="T24" fmla="*/ 2147483647 w 634"/>
                <a:gd name="T25" fmla="*/ 2147483647 h 532"/>
                <a:gd name="T26" fmla="*/ 2147483647 w 634"/>
                <a:gd name="T27" fmla="*/ 2147483647 h 532"/>
                <a:gd name="T28" fmla="*/ 2147483647 w 634"/>
                <a:gd name="T29" fmla="*/ 2147483647 h 532"/>
                <a:gd name="T30" fmla="*/ 2147483647 w 634"/>
                <a:gd name="T31" fmla="*/ 2147483647 h 532"/>
                <a:gd name="T32" fmla="*/ 2147483647 w 634"/>
                <a:gd name="T33" fmla="*/ 2147483647 h 532"/>
                <a:gd name="T34" fmla="*/ 2147483647 w 634"/>
                <a:gd name="T35" fmla="*/ 2147483647 h 532"/>
                <a:gd name="T36" fmla="*/ 2147483647 w 634"/>
                <a:gd name="T37" fmla="*/ 2147483647 h 532"/>
                <a:gd name="T38" fmla="*/ 2147483647 w 634"/>
                <a:gd name="T39" fmla="*/ 2147483647 h 532"/>
                <a:gd name="T40" fmla="*/ 2147483647 w 634"/>
                <a:gd name="T41" fmla="*/ 2147483647 h 532"/>
                <a:gd name="T42" fmla="*/ 2147483647 w 634"/>
                <a:gd name="T43" fmla="*/ 2147483647 h 532"/>
                <a:gd name="T44" fmla="*/ 2147483647 w 634"/>
                <a:gd name="T45" fmla="*/ 2147483647 h 532"/>
                <a:gd name="T46" fmla="*/ 2147483647 w 634"/>
                <a:gd name="T47" fmla="*/ 2147483647 h 532"/>
                <a:gd name="T48" fmla="*/ 2147483647 w 634"/>
                <a:gd name="T49" fmla="*/ 2147483647 h 532"/>
                <a:gd name="T50" fmla="*/ 2147483647 w 634"/>
                <a:gd name="T51" fmla="*/ 2147483647 h 532"/>
                <a:gd name="T52" fmla="*/ 2147483647 w 634"/>
                <a:gd name="T53" fmla="*/ 2147483647 h 532"/>
                <a:gd name="T54" fmla="*/ 2147483647 w 634"/>
                <a:gd name="T55" fmla="*/ 2147483647 h 532"/>
                <a:gd name="T56" fmla="*/ 2147483647 w 634"/>
                <a:gd name="T57" fmla="*/ 2147483647 h 532"/>
                <a:gd name="T58" fmla="*/ 2147483647 w 634"/>
                <a:gd name="T59" fmla="*/ 2147483647 h 532"/>
                <a:gd name="T60" fmla="*/ 2147483647 w 634"/>
                <a:gd name="T61" fmla="*/ 2147483647 h 532"/>
                <a:gd name="T62" fmla="*/ 2147483647 w 634"/>
                <a:gd name="T63" fmla="*/ 2147483647 h 532"/>
                <a:gd name="T64" fmla="*/ 2147483647 w 634"/>
                <a:gd name="T65" fmla="*/ 2147483647 h 532"/>
                <a:gd name="T66" fmla="*/ 2147483647 w 634"/>
                <a:gd name="T67" fmla="*/ 2147483647 h 532"/>
                <a:gd name="T68" fmla="*/ 2147483647 w 634"/>
                <a:gd name="T69" fmla="*/ 2147483647 h 532"/>
                <a:gd name="T70" fmla="*/ 2147483647 w 634"/>
                <a:gd name="T71" fmla="*/ 2147483647 h 532"/>
                <a:gd name="T72" fmla="*/ 2147483647 w 634"/>
                <a:gd name="T73" fmla="*/ 2147483647 h 532"/>
                <a:gd name="T74" fmla="*/ 2147483647 w 634"/>
                <a:gd name="T75" fmla="*/ 2147483647 h 532"/>
                <a:gd name="T76" fmla="*/ 2147483647 w 634"/>
                <a:gd name="T77" fmla="*/ 2147483647 h 532"/>
                <a:gd name="T78" fmla="*/ 2147483647 w 634"/>
                <a:gd name="T79" fmla="*/ 2147483647 h 532"/>
                <a:gd name="T80" fmla="*/ 2147483647 w 634"/>
                <a:gd name="T81" fmla="*/ 2147483647 h 532"/>
                <a:gd name="T82" fmla="*/ 2147483647 w 634"/>
                <a:gd name="T83" fmla="*/ 2147483647 h 532"/>
                <a:gd name="T84" fmla="*/ 2147483647 w 634"/>
                <a:gd name="T85" fmla="*/ 2147483647 h 532"/>
                <a:gd name="T86" fmla="*/ 2147483647 w 634"/>
                <a:gd name="T87" fmla="*/ 2147483647 h 532"/>
                <a:gd name="T88" fmla="*/ 2147483647 w 634"/>
                <a:gd name="T89" fmla="*/ 2147483647 h 532"/>
                <a:gd name="T90" fmla="*/ 2147483647 w 634"/>
                <a:gd name="T91" fmla="*/ 2147483647 h 532"/>
                <a:gd name="T92" fmla="*/ 2147483647 w 634"/>
                <a:gd name="T93" fmla="*/ 2147483647 h 532"/>
                <a:gd name="T94" fmla="*/ 2147483647 w 634"/>
                <a:gd name="T95" fmla="*/ 2147483647 h 532"/>
                <a:gd name="T96" fmla="*/ 2147483647 w 634"/>
                <a:gd name="T97" fmla="*/ 2147483647 h 532"/>
                <a:gd name="T98" fmla="*/ 2147483647 w 634"/>
                <a:gd name="T99" fmla="*/ 2147483647 h 532"/>
                <a:gd name="T100" fmla="*/ 2147483647 w 634"/>
                <a:gd name="T101" fmla="*/ 2147483647 h 532"/>
                <a:gd name="T102" fmla="*/ 2147483647 w 634"/>
                <a:gd name="T103" fmla="*/ 2147483647 h 532"/>
                <a:gd name="T104" fmla="*/ 2147483647 w 634"/>
                <a:gd name="T105" fmla="*/ 2147483647 h 532"/>
                <a:gd name="T106" fmla="*/ 2147483647 w 634"/>
                <a:gd name="T107" fmla="*/ 2147483647 h 532"/>
                <a:gd name="T108" fmla="*/ 2147483647 w 634"/>
                <a:gd name="T109" fmla="*/ 2147483647 h 532"/>
                <a:gd name="T110" fmla="*/ 2147483647 w 634"/>
                <a:gd name="T111" fmla="*/ 2147483647 h 532"/>
                <a:gd name="T112" fmla="*/ 2147483647 w 634"/>
                <a:gd name="T113" fmla="*/ 2147483647 h 532"/>
                <a:gd name="T114" fmla="*/ 2147483647 w 634"/>
                <a:gd name="T115" fmla="*/ 2147483647 h 532"/>
                <a:gd name="T116" fmla="*/ 2147483647 w 634"/>
                <a:gd name="T117" fmla="*/ 2147483647 h 532"/>
                <a:gd name="T118" fmla="*/ 2147483647 w 634"/>
                <a:gd name="T119" fmla="*/ 2147483647 h 532"/>
                <a:gd name="T120" fmla="*/ 2147483647 w 634"/>
                <a:gd name="T121" fmla="*/ 2147483647 h 5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4"/>
                <a:gd name="T184" fmla="*/ 0 h 532"/>
                <a:gd name="T185" fmla="*/ 634 w 634"/>
                <a:gd name="T186" fmla="*/ 532 h 5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4" h="532">
                  <a:moveTo>
                    <a:pt x="0" y="128"/>
                  </a:moveTo>
                  <a:lnTo>
                    <a:pt x="18" y="132"/>
                  </a:lnTo>
                  <a:lnTo>
                    <a:pt x="32" y="136"/>
                  </a:lnTo>
                  <a:lnTo>
                    <a:pt x="30" y="124"/>
                  </a:lnTo>
                  <a:lnTo>
                    <a:pt x="24" y="116"/>
                  </a:lnTo>
                  <a:lnTo>
                    <a:pt x="16" y="118"/>
                  </a:lnTo>
                  <a:lnTo>
                    <a:pt x="4" y="116"/>
                  </a:lnTo>
                  <a:lnTo>
                    <a:pt x="34" y="102"/>
                  </a:lnTo>
                  <a:lnTo>
                    <a:pt x="62" y="86"/>
                  </a:lnTo>
                  <a:lnTo>
                    <a:pt x="86" y="76"/>
                  </a:lnTo>
                  <a:lnTo>
                    <a:pt x="96" y="72"/>
                  </a:lnTo>
                  <a:lnTo>
                    <a:pt x="102" y="72"/>
                  </a:lnTo>
                  <a:lnTo>
                    <a:pt x="112" y="70"/>
                  </a:lnTo>
                  <a:lnTo>
                    <a:pt x="118" y="66"/>
                  </a:lnTo>
                  <a:lnTo>
                    <a:pt x="122" y="62"/>
                  </a:lnTo>
                  <a:lnTo>
                    <a:pt x="130" y="44"/>
                  </a:lnTo>
                  <a:lnTo>
                    <a:pt x="132" y="42"/>
                  </a:lnTo>
                  <a:lnTo>
                    <a:pt x="136" y="40"/>
                  </a:lnTo>
                  <a:lnTo>
                    <a:pt x="142" y="40"/>
                  </a:lnTo>
                  <a:lnTo>
                    <a:pt x="146" y="36"/>
                  </a:lnTo>
                  <a:lnTo>
                    <a:pt x="168" y="20"/>
                  </a:lnTo>
                  <a:lnTo>
                    <a:pt x="182" y="12"/>
                  </a:lnTo>
                  <a:lnTo>
                    <a:pt x="190" y="8"/>
                  </a:lnTo>
                  <a:lnTo>
                    <a:pt x="238" y="2"/>
                  </a:lnTo>
                  <a:lnTo>
                    <a:pt x="246" y="0"/>
                  </a:lnTo>
                  <a:lnTo>
                    <a:pt x="258" y="14"/>
                  </a:lnTo>
                  <a:lnTo>
                    <a:pt x="254" y="14"/>
                  </a:lnTo>
                  <a:lnTo>
                    <a:pt x="244" y="4"/>
                  </a:lnTo>
                  <a:lnTo>
                    <a:pt x="244" y="8"/>
                  </a:lnTo>
                  <a:lnTo>
                    <a:pt x="242" y="14"/>
                  </a:lnTo>
                  <a:lnTo>
                    <a:pt x="242" y="24"/>
                  </a:lnTo>
                  <a:lnTo>
                    <a:pt x="244" y="28"/>
                  </a:lnTo>
                  <a:lnTo>
                    <a:pt x="248" y="32"/>
                  </a:lnTo>
                  <a:lnTo>
                    <a:pt x="258" y="38"/>
                  </a:lnTo>
                  <a:lnTo>
                    <a:pt x="264" y="42"/>
                  </a:lnTo>
                  <a:lnTo>
                    <a:pt x="270" y="42"/>
                  </a:lnTo>
                  <a:lnTo>
                    <a:pt x="286" y="42"/>
                  </a:lnTo>
                  <a:lnTo>
                    <a:pt x="292" y="36"/>
                  </a:lnTo>
                  <a:lnTo>
                    <a:pt x="292" y="44"/>
                  </a:lnTo>
                  <a:lnTo>
                    <a:pt x="296" y="48"/>
                  </a:lnTo>
                  <a:lnTo>
                    <a:pt x="314" y="36"/>
                  </a:lnTo>
                  <a:lnTo>
                    <a:pt x="322" y="28"/>
                  </a:lnTo>
                  <a:lnTo>
                    <a:pt x="416" y="24"/>
                  </a:lnTo>
                  <a:lnTo>
                    <a:pt x="482" y="8"/>
                  </a:lnTo>
                  <a:lnTo>
                    <a:pt x="486" y="6"/>
                  </a:lnTo>
                  <a:lnTo>
                    <a:pt x="494" y="4"/>
                  </a:lnTo>
                  <a:lnTo>
                    <a:pt x="500" y="2"/>
                  </a:lnTo>
                  <a:lnTo>
                    <a:pt x="504" y="6"/>
                  </a:lnTo>
                  <a:lnTo>
                    <a:pt x="510" y="12"/>
                  </a:lnTo>
                  <a:lnTo>
                    <a:pt x="514" y="12"/>
                  </a:lnTo>
                  <a:lnTo>
                    <a:pt x="520" y="14"/>
                  </a:lnTo>
                  <a:lnTo>
                    <a:pt x="524" y="16"/>
                  </a:lnTo>
                  <a:lnTo>
                    <a:pt x="526" y="18"/>
                  </a:lnTo>
                  <a:lnTo>
                    <a:pt x="530" y="26"/>
                  </a:lnTo>
                  <a:lnTo>
                    <a:pt x="532" y="32"/>
                  </a:lnTo>
                  <a:lnTo>
                    <a:pt x="542" y="58"/>
                  </a:lnTo>
                  <a:lnTo>
                    <a:pt x="554" y="84"/>
                  </a:lnTo>
                  <a:lnTo>
                    <a:pt x="564" y="100"/>
                  </a:lnTo>
                  <a:lnTo>
                    <a:pt x="568" y="106"/>
                  </a:lnTo>
                  <a:lnTo>
                    <a:pt x="572" y="108"/>
                  </a:lnTo>
                  <a:lnTo>
                    <a:pt x="574" y="110"/>
                  </a:lnTo>
                  <a:lnTo>
                    <a:pt x="576" y="112"/>
                  </a:lnTo>
                  <a:lnTo>
                    <a:pt x="578" y="120"/>
                  </a:lnTo>
                  <a:lnTo>
                    <a:pt x="580" y="140"/>
                  </a:lnTo>
                  <a:lnTo>
                    <a:pt x="578" y="146"/>
                  </a:lnTo>
                  <a:lnTo>
                    <a:pt x="576" y="150"/>
                  </a:lnTo>
                  <a:lnTo>
                    <a:pt x="572" y="154"/>
                  </a:lnTo>
                  <a:lnTo>
                    <a:pt x="568" y="158"/>
                  </a:lnTo>
                  <a:lnTo>
                    <a:pt x="564" y="162"/>
                  </a:lnTo>
                  <a:lnTo>
                    <a:pt x="560" y="172"/>
                  </a:lnTo>
                  <a:lnTo>
                    <a:pt x="552" y="190"/>
                  </a:lnTo>
                  <a:lnTo>
                    <a:pt x="546" y="200"/>
                  </a:lnTo>
                  <a:lnTo>
                    <a:pt x="546" y="202"/>
                  </a:lnTo>
                  <a:lnTo>
                    <a:pt x="548" y="202"/>
                  </a:lnTo>
                  <a:lnTo>
                    <a:pt x="552" y="204"/>
                  </a:lnTo>
                  <a:lnTo>
                    <a:pt x="556" y="202"/>
                  </a:lnTo>
                  <a:lnTo>
                    <a:pt x="562" y="204"/>
                  </a:lnTo>
                  <a:lnTo>
                    <a:pt x="568" y="208"/>
                  </a:lnTo>
                  <a:lnTo>
                    <a:pt x="578" y="218"/>
                  </a:lnTo>
                  <a:lnTo>
                    <a:pt x="580" y="220"/>
                  </a:lnTo>
                  <a:lnTo>
                    <a:pt x="580" y="224"/>
                  </a:lnTo>
                  <a:lnTo>
                    <a:pt x="580" y="236"/>
                  </a:lnTo>
                  <a:lnTo>
                    <a:pt x="580" y="244"/>
                  </a:lnTo>
                  <a:lnTo>
                    <a:pt x="580" y="250"/>
                  </a:lnTo>
                  <a:lnTo>
                    <a:pt x="582" y="260"/>
                  </a:lnTo>
                  <a:lnTo>
                    <a:pt x="582" y="266"/>
                  </a:lnTo>
                  <a:lnTo>
                    <a:pt x="584" y="268"/>
                  </a:lnTo>
                  <a:lnTo>
                    <a:pt x="592" y="278"/>
                  </a:lnTo>
                  <a:lnTo>
                    <a:pt x="596" y="282"/>
                  </a:lnTo>
                  <a:lnTo>
                    <a:pt x="598" y="288"/>
                  </a:lnTo>
                  <a:lnTo>
                    <a:pt x="600" y="292"/>
                  </a:lnTo>
                  <a:lnTo>
                    <a:pt x="604" y="296"/>
                  </a:lnTo>
                  <a:lnTo>
                    <a:pt x="608" y="300"/>
                  </a:lnTo>
                  <a:lnTo>
                    <a:pt x="610" y="304"/>
                  </a:lnTo>
                  <a:lnTo>
                    <a:pt x="612" y="306"/>
                  </a:lnTo>
                  <a:lnTo>
                    <a:pt x="614" y="310"/>
                  </a:lnTo>
                  <a:lnTo>
                    <a:pt x="618" y="312"/>
                  </a:lnTo>
                  <a:lnTo>
                    <a:pt x="620" y="316"/>
                  </a:lnTo>
                  <a:lnTo>
                    <a:pt x="622" y="322"/>
                  </a:lnTo>
                  <a:lnTo>
                    <a:pt x="626" y="324"/>
                  </a:lnTo>
                  <a:lnTo>
                    <a:pt x="628" y="326"/>
                  </a:lnTo>
                  <a:lnTo>
                    <a:pt x="630" y="328"/>
                  </a:lnTo>
                  <a:lnTo>
                    <a:pt x="624" y="330"/>
                  </a:lnTo>
                  <a:lnTo>
                    <a:pt x="622" y="334"/>
                  </a:lnTo>
                  <a:lnTo>
                    <a:pt x="624" y="338"/>
                  </a:lnTo>
                  <a:lnTo>
                    <a:pt x="626" y="342"/>
                  </a:lnTo>
                  <a:lnTo>
                    <a:pt x="628" y="348"/>
                  </a:lnTo>
                  <a:lnTo>
                    <a:pt x="630" y="354"/>
                  </a:lnTo>
                  <a:lnTo>
                    <a:pt x="634" y="358"/>
                  </a:lnTo>
                  <a:lnTo>
                    <a:pt x="634" y="364"/>
                  </a:lnTo>
                  <a:lnTo>
                    <a:pt x="634" y="366"/>
                  </a:lnTo>
                  <a:lnTo>
                    <a:pt x="632" y="366"/>
                  </a:lnTo>
                  <a:lnTo>
                    <a:pt x="626" y="368"/>
                  </a:lnTo>
                  <a:lnTo>
                    <a:pt x="622" y="368"/>
                  </a:lnTo>
                  <a:lnTo>
                    <a:pt x="618" y="370"/>
                  </a:lnTo>
                  <a:lnTo>
                    <a:pt x="614" y="374"/>
                  </a:lnTo>
                  <a:lnTo>
                    <a:pt x="610" y="378"/>
                  </a:lnTo>
                  <a:lnTo>
                    <a:pt x="606" y="380"/>
                  </a:lnTo>
                  <a:lnTo>
                    <a:pt x="602" y="384"/>
                  </a:lnTo>
                  <a:lnTo>
                    <a:pt x="600" y="392"/>
                  </a:lnTo>
                  <a:lnTo>
                    <a:pt x="582" y="436"/>
                  </a:lnTo>
                  <a:lnTo>
                    <a:pt x="568" y="470"/>
                  </a:lnTo>
                  <a:lnTo>
                    <a:pt x="574" y="492"/>
                  </a:lnTo>
                  <a:lnTo>
                    <a:pt x="576" y="500"/>
                  </a:lnTo>
                  <a:lnTo>
                    <a:pt x="580" y="506"/>
                  </a:lnTo>
                  <a:lnTo>
                    <a:pt x="584" y="508"/>
                  </a:lnTo>
                  <a:lnTo>
                    <a:pt x="588" y="510"/>
                  </a:lnTo>
                  <a:lnTo>
                    <a:pt x="588" y="512"/>
                  </a:lnTo>
                  <a:lnTo>
                    <a:pt x="588" y="516"/>
                  </a:lnTo>
                  <a:lnTo>
                    <a:pt x="584" y="516"/>
                  </a:lnTo>
                  <a:lnTo>
                    <a:pt x="578" y="518"/>
                  </a:lnTo>
                  <a:lnTo>
                    <a:pt x="558" y="514"/>
                  </a:lnTo>
                  <a:lnTo>
                    <a:pt x="534" y="510"/>
                  </a:lnTo>
                  <a:lnTo>
                    <a:pt x="532" y="508"/>
                  </a:lnTo>
                  <a:lnTo>
                    <a:pt x="530" y="506"/>
                  </a:lnTo>
                  <a:lnTo>
                    <a:pt x="528" y="502"/>
                  </a:lnTo>
                  <a:lnTo>
                    <a:pt x="524" y="498"/>
                  </a:lnTo>
                  <a:lnTo>
                    <a:pt x="516" y="494"/>
                  </a:lnTo>
                  <a:lnTo>
                    <a:pt x="506" y="492"/>
                  </a:lnTo>
                  <a:lnTo>
                    <a:pt x="494" y="492"/>
                  </a:lnTo>
                  <a:lnTo>
                    <a:pt x="484" y="490"/>
                  </a:lnTo>
                  <a:lnTo>
                    <a:pt x="480" y="492"/>
                  </a:lnTo>
                  <a:lnTo>
                    <a:pt x="474" y="494"/>
                  </a:lnTo>
                  <a:lnTo>
                    <a:pt x="472" y="496"/>
                  </a:lnTo>
                  <a:lnTo>
                    <a:pt x="472" y="500"/>
                  </a:lnTo>
                  <a:lnTo>
                    <a:pt x="470" y="504"/>
                  </a:lnTo>
                  <a:lnTo>
                    <a:pt x="468" y="506"/>
                  </a:lnTo>
                  <a:lnTo>
                    <a:pt x="464" y="508"/>
                  </a:lnTo>
                  <a:lnTo>
                    <a:pt x="458" y="508"/>
                  </a:lnTo>
                  <a:lnTo>
                    <a:pt x="452" y="506"/>
                  </a:lnTo>
                  <a:lnTo>
                    <a:pt x="450" y="504"/>
                  </a:lnTo>
                  <a:lnTo>
                    <a:pt x="448" y="504"/>
                  </a:lnTo>
                  <a:lnTo>
                    <a:pt x="442" y="504"/>
                  </a:lnTo>
                  <a:lnTo>
                    <a:pt x="430" y="504"/>
                  </a:lnTo>
                  <a:lnTo>
                    <a:pt x="426" y="504"/>
                  </a:lnTo>
                  <a:lnTo>
                    <a:pt x="424" y="506"/>
                  </a:lnTo>
                  <a:lnTo>
                    <a:pt x="420" y="512"/>
                  </a:lnTo>
                  <a:lnTo>
                    <a:pt x="418" y="514"/>
                  </a:lnTo>
                  <a:lnTo>
                    <a:pt x="416" y="516"/>
                  </a:lnTo>
                  <a:lnTo>
                    <a:pt x="412" y="518"/>
                  </a:lnTo>
                  <a:lnTo>
                    <a:pt x="410" y="522"/>
                  </a:lnTo>
                  <a:lnTo>
                    <a:pt x="410" y="528"/>
                  </a:lnTo>
                  <a:lnTo>
                    <a:pt x="408" y="530"/>
                  </a:lnTo>
                  <a:lnTo>
                    <a:pt x="408" y="532"/>
                  </a:lnTo>
                  <a:lnTo>
                    <a:pt x="404" y="532"/>
                  </a:lnTo>
                  <a:lnTo>
                    <a:pt x="396" y="532"/>
                  </a:lnTo>
                  <a:lnTo>
                    <a:pt x="388" y="530"/>
                  </a:lnTo>
                  <a:lnTo>
                    <a:pt x="388" y="514"/>
                  </a:lnTo>
                  <a:lnTo>
                    <a:pt x="376" y="514"/>
                  </a:lnTo>
                  <a:lnTo>
                    <a:pt x="374" y="506"/>
                  </a:lnTo>
                  <a:lnTo>
                    <a:pt x="372" y="496"/>
                  </a:lnTo>
                  <a:lnTo>
                    <a:pt x="362" y="494"/>
                  </a:lnTo>
                  <a:lnTo>
                    <a:pt x="352" y="508"/>
                  </a:lnTo>
                  <a:lnTo>
                    <a:pt x="346" y="516"/>
                  </a:lnTo>
                  <a:lnTo>
                    <a:pt x="338" y="516"/>
                  </a:lnTo>
                  <a:lnTo>
                    <a:pt x="338" y="510"/>
                  </a:lnTo>
                  <a:lnTo>
                    <a:pt x="336" y="508"/>
                  </a:lnTo>
                  <a:lnTo>
                    <a:pt x="334" y="508"/>
                  </a:lnTo>
                  <a:lnTo>
                    <a:pt x="330" y="506"/>
                  </a:lnTo>
                  <a:lnTo>
                    <a:pt x="330" y="504"/>
                  </a:lnTo>
                  <a:lnTo>
                    <a:pt x="326" y="498"/>
                  </a:lnTo>
                  <a:lnTo>
                    <a:pt x="326" y="494"/>
                  </a:lnTo>
                  <a:lnTo>
                    <a:pt x="324" y="494"/>
                  </a:lnTo>
                  <a:lnTo>
                    <a:pt x="322" y="492"/>
                  </a:lnTo>
                  <a:lnTo>
                    <a:pt x="320" y="492"/>
                  </a:lnTo>
                  <a:lnTo>
                    <a:pt x="314" y="488"/>
                  </a:lnTo>
                  <a:lnTo>
                    <a:pt x="312" y="486"/>
                  </a:lnTo>
                  <a:lnTo>
                    <a:pt x="310" y="480"/>
                  </a:lnTo>
                  <a:lnTo>
                    <a:pt x="308" y="478"/>
                  </a:lnTo>
                  <a:lnTo>
                    <a:pt x="308" y="476"/>
                  </a:lnTo>
                  <a:lnTo>
                    <a:pt x="312" y="474"/>
                  </a:lnTo>
                  <a:lnTo>
                    <a:pt x="312" y="472"/>
                  </a:lnTo>
                  <a:lnTo>
                    <a:pt x="308" y="472"/>
                  </a:lnTo>
                  <a:lnTo>
                    <a:pt x="302" y="470"/>
                  </a:lnTo>
                  <a:lnTo>
                    <a:pt x="296" y="470"/>
                  </a:lnTo>
                  <a:lnTo>
                    <a:pt x="290" y="470"/>
                  </a:lnTo>
                  <a:lnTo>
                    <a:pt x="286" y="466"/>
                  </a:lnTo>
                  <a:lnTo>
                    <a:pt x="284" y="464"/>
                  </a:lnTo>
                  <a:lnTo>
                    <a:pt x="282" y="462"/>
                  </a:lnTo>
                  <a:lnTo>
                    <a:pt x="280" y="460"/>
                  </a:lnTo>
                  <a:lnTo>
                    <a:pt x="274" y="460"/>
                  </a:lnTo>
                  <a:lnTo>
                    <a:pt x="272" y="460"/>
                  </a:lnTo>
                  <a:lnTo>
                    <a:pt x="270" y="462"/>
                  </a:lnTo>
                  <a:lnTo>
                    <a:pt x="268" y="470"/>
                  </a:lnTo>
                  <a:lnTo>
                    <a:pt x="266" y="472"/>
                  </a:lnTo>
                  <a:lnTo>
                    <a:pt x="264" y="472"/>
                  </a:lnTo>
                  <a:lnTo>
                    <a:pt x="260" y="470"/>
                  </a:lnTo>
                  <a:lnTo>
                    <a:pt x="256" y="466"/>
                  </a:lnTo>
                  <a:lnTo>
                    <a:pt x="254" y="464"/>
                  </a:lnTo>
                  <a:lnTo>
                    <a:pt x="254" y="460"/>
                  </a:lnTo>
                  <a:lnTo>
                    <a:pt x="250" y="458"/>
                  </a:lnTo>
                  <a:lnTo>
                    <a:pt x="246" y="456"/>
                  </a:lnTo>
                  <a:lnTo>
                    <a:pt x="248" y="452"/>
                  </a:lnTo>
                  <a:lnTo>
                    <a:pt x="250" y="452"/>
                  </a:lnTo>
                  <a:lnTo>
                    <a:pt x="254" y="448"/>
                  </a:lnTo>
                  <a:lnTo>
                    <a:pt x="254" y="444"/>
                  </a:lnTo>
                  <a:lnTo>
                    <a:pt x="252" y="440"/>
                  </a:lnTo>
                  <a:lnTo>
                    <a:pt x="250" y="438"/>
                  </a:lnTo>
                  <a:lnTo>
                    <a:pt x="246" y="440"/>
                  </a:lnTo>
                  <a:lnTo>
                    <a:pt x="242" y="444"/>
                  </a:lnTo>
                  <a:lnTo>
                    <a:pt x="238" y="446"/>
                  </a:lnTo>
                  <a:lnTo>
                    <a:pt x="228" y="440"/>
                  </a:lnTo>
                  <a:lnTo>
                    <a:pt x="218" y="436"/>
                  </a:lnTo>
                  <a:lnTo>
                    <a:pt x="206" y="432"/>
                  </a:lnTo>
                  <a:lnTo>
                    <a:pt x="196" y="430"/>
                  </a:lnTo>
                  <a:lnTo>
                    <a:pt x="194" y="432"/>
                  </a:lnTo>
                  <a:lnTo>
                    <a:pt x="194" y="436"/>
                  </a:lnTo>
                  <a:lnTo>
                    <a:pt x="194" y="438"/>
                  </a:lnTo>
                  <a:lnTo>
                    <a:pt x="202" y="452"/>
                  </a:lnTo>
                  <a:lnTo>
                    <a:pt x="184" y="464"/>
                  </a:lnTo>
                  <a:lnTo>
                    <a:pt x="174" y="454"/>
                  </a:lnTo>
                  <a:lnTo>
                    <a:pt x="166" y="442"/>
                  </a:lnTo>
                  <a:lnTo>
                    <a:pt x="158" y="438"/>
                  </a:lnTo>
                  <a:lnTo>
                    <a:pt x="168" y="428"/>
                  </a:lnTo>
                  <a:lnTo>
                    <a:pt x="168" y="426"/>
                  </a:lnTo>
                  <a:lnTo>
                    <a:pt x="166" y="422"/>
                  </a:lnTo>
                  <a:lnTo>
                    <a:pt x="162" y="416"/>
                  </a:lnTo>
                  <a:lnTo>
                    <a:pt x="150" y="416"/>
                  </a:lnTo>
                  <a:lnTo>
                    <a:pt x="142" y="420"/>
                  </a:lnTo>
                  <a:lnTo>
                    <a:pt x="140" y="414"/>
                  </a:lnTo>
                  <a:lnTo>
                    <a:pt x="128" y="412"/>
                  </a:lnTo>
                  <a:lnTo>
                    <a:pt x="122" y="410"/>
                  </a:lnTo>
                  <a:lnTo>
                    <a:pt x="110" y="410"/>
                  </a:lnTo>
                  <a:lnTo>
                    <a:pt x="100" y="404"/>
                  </a:lnTo>
                  <a:lnTo>
                    <a:pt x="96" y="396"/>
                  </a:lnTo>
                  <a:lnTo>
                    <a:pt x="86" y="396"/>
                  </a:lnTo>
                  <a:lnTo>
                    <a:pt x="84" y="396"/>
                  </a:lnTo>
                  <a:lnTo>
                    <a:pt x="84" y="390"/>
                  </a:lnTo>
                  <a:lnTo>
                    <a:pt x="84" y="384"/>
                  </a:lnTo>
                  <a:lnTo>
                    <a:pt x="82" y="380"/>
                  </a:lnTo>
                  <a:lnTo>
                    <a:pt x="78" y="370"/>
                  </a:lnTo>
                  <a:lnTo>
                    <a:pt x="74" y="356"/>
                  </a:lnTo>
                  <a:lnTo>
                    <a:pt x="70" y="338"/>
                  </a:lnTo>
                  <a:lnTo>
                    <a:pt x="68" y="326"/>
                  </a:lnTo>
                  <a:lnTo>
                    <a:pt x="68" y="314"/>
                  </a:lnTo>
                  <a:lnTo>
                    <a:pt x="66" y="300"/>
                  </a:lnTo>
                  <a:lnTo>
                    <a:pt x="60" y="288"/>
                  </a:lnTo>
                  <a:lnTo>
                    <a:pt x="54" y="280"/>
                  </a:lnTo>
                  <a:lnTo>
                    <a:pt x="52" y="272"/>
                  </a:lnTo>
                  <a:lnTo>
                    <a:pt x="48" y="260"/>
                  </a:lnTo>
                  <a:lnTo>
                    <a:pt x="50" y="252"/>
                  </a:lnTo>
                  <a:lnTo>
                    <a:pt x="50" y="248"/>
                  </a:lnTo>
                  <a:lnTo>
                    <a:pt x="46" y="244"/>
                  </a:lnTo>
                  <a:lnTo>
                    <a:pt x="28" y="230"/>
                  </a:lnTo>
                  <a:lnTo>
                    <a:pt x="28" y="222"/>
                  </a:lnTo>
                  <a:lnTo>
                    <a:pt x="28" y="212"/>
                  </a:lnTo>
                  <a:lnTo>
                    <a:pt x="32" y="202"/>
                  </a:lnTo>
                  <a:lnTo>
                    <a:pt x="36" y="190"/>
                  </a:lnTo>
                  <a:lnTo>
                    <a:pt x="36" y="168"/>
                  </a:lnTo>
                  <a:lnTo>
                    <a:pt x="26" y="152"/>
                  </a:lnTo>
                  <a:lnTo>
                    <a:pt x="16" y="144"/>
                  </a:lnTo>
                  <a:lnTo>
                    <a:pt x="10" y="140"/>
                  </a:lnTo>
                  <a:lnTo>
                    <a:pt x="2" y="140"/>
                  </a:lnTo>
                  <a:lnTo>
                    <a:pt x="0" y="128"/>
                  </a:lnTo>
                  <a:close/>
                </a:path>
              </a:pathLst>
            </a:custGeom>
            <a:solidFill>
              <a:srgbClr val="CC000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0" name="Poland">
              <a:extLst>
                <a:ext uri="{FF2B5EF4-FFF2-40B4-BE49-F238E27FC236}">
                  <a16:creationId xmlns:a16="http://schemas.microsoft.com/office/drawing/2014/main" id="{FA19527F-7328-1943-82CE-A719E13DB978}"/>
                </a:ext>
              </a:extLst>
            </p:cNvPr>
            <p:cNvSpPr>
              <a:spLocks/>
            </p:cNvSpPr>
            <p:nvPr/>
          </p:nvSpPr>
          <p:spPr bwMode="auto">
            <a:xfrm>
              <a:off x="2771775" y="2295525"/>
              <a:ext cx="876300" cy="733425"/>
            </a:xfrm>
            <a:custGeom>
              <a:avLst/>
              <a:gdLst>
                <a:gd name="T0" fmla="*/ 2147483647 w 634"/>
                <a:gd name="T1" fmla="*/ 2147483647 h 532"/>
                <a:gd name="T2" fmla="*/ 2147483647 w 634"/>
                <a:gd name="T3" fmla="*/ 2147483647 h 532"/>
                <a:gd name="T4" fmla="*/ 2147483647 w 634"/>
                <a:gd name="T5" fmla="*/ 2147483647 h 532"/>
                <a:gd name="T6" fmla="*/ 2147483647 w 634"/>
                <a:gd name="T7" fmla="*/ 2147483647 h 532"/>
                <a:gd name="T8" fmla="*/ 2147483647 w 634"/>
                <a:gd name="T9" fmla="*/ 2147483647 h 532"/>
                <a:gd name="T10" fmla="*/ 2147483647 w 634"/>
                <a:gd name="T11" fmla="*/ 2147483647 h 532"/>
                <a:gd name="T12" fmla="*/ 2147483647 w 634"/>
                <a:gd name="T13" fmla="*/ 2147483647 h 532"/>
                <a:gd name="T14" fmla="*/ 2147483647 w 634"/>
                <a:gd name="T15" fmla="*/ 2147483647 h 532"/>
                <a:gd name="T16" fmla="*/ 2147483647 w 634"/>
                <a:gd name="T17" fmla="*/ 2147483647 h 532"/>
                <a:gd name="T18" fmla="*/ 2147483647 w 634"/>
                <a:gd name="T19" fmla="*/ 2147483647 h 532"/>
                <a:gd name="T20" fmla="*/ 2147483647 w 634"/>
                <a:gd name="T21" fmla="*/ 2147483647 h 532"/>
                <a:gd name="T22" fmla="*/ 2147483647 w 634"/>
                <a:gd name="T23" fmla="*/ 2147483647 h 532"/>
                <a:gd name="T24" fmla="*/ 2147483647 w 634"/>
                <a:gd name="T25" fmla="*/ 2147483647 h 532"/>
                <a:gd name="T26" fmla="*/ 2147483647 w 634"/>
                <a:gd name="T27" fmla="*/ 2147483647 h 532"/>
                <a:gd name="T28" fmla="*/ 2147483647 w 634"/>
                <a:gd name="T29" fmla="*/ 2147483647 h 532"/>
                <a:gd name="T30" fmla="*/ 2147483647 w 634"/>
                <a:gd name="T31" fmla="*/ 2147483647 h 532"/>
                <a:gd name="T32" fmla="*/ 2147483647 w 634"/>
                <a:gd name="T33" fmla="*/ 2147483647 h 532"/>
                <a:gd name="T34" fmla="*/ 2147483647 w 634"/>
                <a:gd name="T35" fmla="*/ 2147483647 h 532"/>
                <a:gd name="T36" fmla="*/ 2147483647 w 634"/>
                <a:gd name="T37" fmla="*/ 2147483647 h 532"/>
                <a:gd name="T38" fmla="*/ 2147483647 w 634"/>
                <a:gd name="T39" fmla="*/ 2147483647 h 532"/>
                <a:gd name="T40" fmla="*/ 2147483647 w 634"/>
                <a:gd name="T41" fmla="*/ 2147483647 h 532"/>
                <a:gd name="T42" fmla="*/ 2147483647 w 634"/>
                <a:gd name="T43" fmla="*/ 2147483647 h 532"/>
                <a:gd name="T44" fmla="*/ 2147483647 w 634"/>
                <a:gd name="T45" fmla="*/ 2147483647 h 532"/>
                <a:gd name="T46" fmla="*/ 2147483647 w 634"/>
                <a:gd name="T47" fmla="*/ 2147483647 h 532"/>
                <a:gd name="T48" fmla="*/ 2147483647 w 634"/>
                <a:gd name="T49" fmla="*/ 2147483647 h 532"/>
                <a:gd name="T50" fmla="*/ 2147483647 w 634"/>
                <a:gd name="T51" fmla="*/ 2147483647 h 532"/>
                <a:gd name="T52" fmla="*/ 2147483647 w 634"/>
                <a:gd name="T53" fmla="*/ 2147483647 h 532"/>
                <a:gd name="T54" fmla="*/ 2147483647 w 634"/>
                <a:gd name="T55" fmla="*/ 2147483647 h 532"/>
                <a:gd name="T56" fmla="*/ 2147483647 w 634"/>
                <a:gd name="T57" fmla="*/ 2147483647 h 532"/>
                <a:gd name="T58" fmla="*/ 2147483647 w 634"/>
                <a:gd name="T59" fmla="*/ 2147483647 h 532"/>
                <a:gd name="T60" fmla="*/ 2147483647 w 634"/>
                <a:gd name="T61" fmla="*/ 2147483647 h 532"/>
                <a:gd name="T62" fmla="*/ 2147483647 w 634"/>
                <a:gd name="T63" fmla="*/ 2147483647 h 532"/>
                <a:gd name="T64" fmla="*/ 2147483647 w 634"/>
                <a:gd name="T65" fmla="*/ 2147483647 h 532"/>
                <a:gd name="T66" fmla="*/ 2147483647 w 634"/>
                <a:gd name="T67" fmla="*/ 2147483647 h 532"/>
                <a:gd name="T68" fmla="*/ 2147483647 w 634"/>
                <a:gd name="T69" fmla="*/ 2147483647 h 532"/>
                <a:gd name="T70" fmla="*/ 2147483647 w 634"/>
                <a:gd name="T71" fmla="*/ 2147483647 h 532"/>
                <a:gd name="T72" fmla="*/ 2147483647 w 634"/>
                <a:gd name="T73" fmla="*/ 2147483647 h 532"/>
                <a:gd name="T74" fmla="*/ 2147483647 w 634"/>
                <a:gd name="T75" fmla="*/ 2147483647 h 532"/>
                <a:gd name="T76" fmla="*/ 2147483647 w 634"/>
                <a:gd name="T77" fmla="*/ 2147483647 h 532"/>
                <a:gd name="T78" fmla="*/ 2147483647 w 634"/>
                <a:gd name="T79" fmla="*/ 2147483647 h 532"/>
                <a:gd name="T80" fmla="*/ 2147483647 w 634"/>
                <a:gd name="T81" fmla="*/ 2147483647 h 532"/>
                <a:gd name="T82" fmla="*/ 2147483647 w 634"/>
                <a:gd name="T83" fmla="*/ 2147483647 h 532"/>
                <a:gd name="T84" fmla="*/ 2147483647 w 634"/>
                <a:gd name="T85" fmla="*/ 2147483647 h 532"/>
                <a:gd name="T86" fmla="*/ 2147483647 w 634"/>
                <a:gd name="T87" fmla="*/ 2147483647 h 532"/>
                <a:gd name="T88" fmla="*/ 2147483647 w 634"/>
                <a:gd name="T89" fmla="*/ 2147483647 h 532"/>
                <a:gd name="T90" fmla="*/ 2147483647 w 634"/>
                <a:gd name="T91" fmla="*/ 2147483647 h 532"/>
                <a:gd name="T92" fmla="*/ 2147483647 w 634"/>
                <a:gd name="T93" fmla="*/ 2147483647 h 532"/>
                <a:gd name="T94" fmla="*/ 2147483647 w 634"/>
                <a:gd name="T95" fmla="*/ 2147483647 h 532"/>
                <a:gd name="T96" fmla="*/ 2147483647 w 634"/>
                <a:gd name="T97" fmla="*/ 2147483647 h 532"/>
                <a:gd name="T98" fmla="*/ 2147483647 w 634"/>
                <a:gd name="T99" fmla="*/ 2147483647 h 532"/>
                <a:gd name="T100" fmla="*/ 2147483647 w 634"/>
                <a:gd name="T101" fmla="*/ 2147483647 h 532"/>
                <a:gd name="T102" fmla="*/ 2147483647 w 634"/>
                <a:gd name="T103" fmla="*/ 2147483647 h 532"/>
                <a:gd name="T104" fmla="*/ 2147483647 w 634"/>
                <a:gd name="T105" fmla="*/ 2147483647 h 532"/>
                <a:gd name="T106" fmla="*/ 2147483647 w 634"/>
                <a:gd name="T107" fmla="*/ 2147483647 h 532"/>
                <a:gd name="T108" fmla="*/ 2147483647 w 634"/>
                <a:gd name="T109" fmla="*/ 2147483647 h 532"/>
                <a:gd name="T110" fmla="*/ 2147483647 w 634"/>
                <a:gd name="T111" fmla="*/ 2147483647 h 532"/>
                <a:gd name="T112" fmla="*/ 2147483647 w 634"/>
                <a:gd name="T113" fmla="*/ 2147483647 h 532"/>
                <a:gd name="T114" fmla="*/ 2147483647 w 634"/>
                <a:gd name="T115" fmla="*/ 2147483647 h 532"/>
                <a:gd name="T116" fmla="*/ 2147483647 w 634"/>
                <a:gd name="T117" fmla="*/ 2147483647 h 532"/>
                <a:gd name="T118" fmla="*/ 2147483647 w 634"/>
                <a:gd name="T119" fmla="*/ 2147483647 h 532"/>
                <a:gd name="T120" fmla="*/ 2147483647 w 634"/>
                <a:gd name="T121" fmla="*/ 2147483647 h 5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4"/>
                <a:gd name="T184" fmla="*/ 0 h 532"/>
                <a:gd name="T185" fmla="*/ 634 w 634"/>
                <a:gd name="T186" fmla="*/ 532 h 5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4" h="532">
                  <a:moveTo>
                    <a:pt x="0" y="128"/>
                  </a:moveTo>
                  <a:lnTo>
                    <a:pt x="18" y="132"/>
                  </a:lnTo>
                  <a:lnTo>
                    <a:pt x="32" y="136"/>
                  </a:lnTo>
                  <a:lnTo>
                    <a:pt x="30" y="124"/>
                  </a:lnTo>
                  <a:lnTo>
                    <a:pt x="24" y="116"/>
                  </a:lnTo>
                  <a:lnTo>
                    <a:pt x="16" y="118"/>
                  </a:lnTo>
                  <a:lnTo>
                    <a:pt x="4" y="116"/>
                  </a:lnTo>
                  <a:lnTo>
                    <a:pt x="34" y="102"/>
                  </a:lnTo>
                  <a:lnTo>
                    <a:pt x="62" y="86"/>
                  </a:lnTo>
                  <a:lnTo>
                    <a:pt x="86" y="76"/>
                  </a:lnTo>
                  <a:lnTo>
                    <a:pt x="96" y="72"/>
                  </a:lnTo>
                  <a:lnTo>
                    <a:pt x="102" y="72"/>
                  </a:lnTo>
                  <a:lnTo>
                    <a:pt x="112" y="70"/>
                  </a:lnTo>
                  <a:lnTo>
                    <a:pt x="118" y="66"/>
                  </a:lnTo>
                  <a:lnTo>
                    <a:pt x="122" y="62"/>
                  </a:lnTo>
                  <a:lnTo>
                    <a:pt x="130" y="44"/>
                  </a:lnTo>
                  <a:lnTo>
                    <a:pt x="132" y="42"/>
                  </a:lnTo>
                  <a:lnTo>
                    <a:pt x="136" y="40"/>
                  </a:lnTo>
                  <a:lnTo>
                    <a:pt x="142" y="40"/>
                  </a:lnTo>
                  <a:lnTo>
                    <a:pt x="146" y="36"/>
                  </a:lnTo>
                  <a:lnTo>
                    <a:pt x="168" y="20"/>
                  </a:lnTo>
                  <a:lnTo>
                    <a:pt x="182" y="12"/>
                  </a:lnTo>
                  <a:lnTo>
                    <a:pt x="190" y="8"/>
                  </a:lnTo>
                  <a:lnTo>
                    <a:pt x="238" y="2"/>
                  </a:lnTo>
                  <a:lnTo>
                    <a:pt x="246" y="0"/>
                  </a:lnTo>
                  <a:lnTo>
                    <a:pt x="258" y="14"/>
                  </a:lnTo>
                  <a:lnTo>
                    <a:pt x="254" y="14"/>
                  </a:lnTo>
                  <a:lnTo>
                    <a:pt x="244" y="4"/>
                  </a:lnTo>
                  <a:lnTo>
                    <a:pt x="244" y="8"/>
                  </a:lnTo>
                  <a:lnTo>
                    <a:pt x="242" y="14"/>
                  </a:lnTo>
                  <a:lnTo>
                    <a:pt x="242" y="24"/>
                  </a:lnTo>
                  <a:lnTo>
                    <a:pt x="244" y="28"/>
                  </a:lnTo>
                  <a:lnTo>
                    <a:pt x="248" y="32"/>
                  </a:lnTo>
                  <a:lnTo>
                    <a:pt x="258" y="38"/>
                  </a:lnTo>
                  <a:lnTo>
                    <a:pt x="264" y="42"/>
                  </a:lnTo>
                  <a:lnTo>
                    <a:pt x="270" y="42"/>
                  </a:lnTo>
                  <a:lnTo>
                    <a:pt x="286" y="42"/>
                  </a:lnTo>
                  <a:lnTo>
                    <a:pt x="292" y="36"/>
                  </a:lnTo>
                  <a:lnTo>
                    <a:pt x="292" y="44"/>
                  </a:lnTo>
                  <a:lnTo>
                    <a:pt x="296" y="48"/>
                  </a:lnTo>
                  <a:lnTo>
                    <a:pt x="314" y="36"/>
                  </a:lnTo>
                  <a:lnTo>
                    <a:pt x="322" y="28"/>
                  </a:lnTo>
                  <a:lnTo>
                    <a:pt x="416" y="24"/>
                  </a:lnTo>
                  <a:lnTo>
                    <a:pt x="482" y="8"/>
                  </a:lnTo>
                  <a:lnTo>
                    <a:pt x="486" y="6"/>
                  </a:lnTo>
                  <a:lnTo>
                    <a:pt x="494" y="4"/>
                  </a:lnTo>
                  <a:lnTo>
                    <a:pt x="500" y="2"/>
                  </a:lnTo>
                  <a:lnTo>
                    <a:pt x="504" y="6"/>
                  </a:lnTo>
                  <a:lnTo>
                    <a:pt x="510" y="12"/>
                  </a:lnTo>
                  <a:lnTo>
                    <a:pt x="514" y="12"/>
                  </a:lnTo>
                  <a:lnTo>
                    <a:pt x="520" y="14"/>
                  </a:lnTo>
                  <a:lnTo>
                    <a:pt x="524" y="16"/>
                  </a:lnTo>
                  <a:lnTo>
                    <a:pt x="526" y="18"/>
                  </a:lnTo>
                  <a:lnTo>
                    <a:pt x="530" y="26"/>
                  </a:lnTo>
                  <a:lnTo>
                    <a:pt x="532" y="32"/>
                  </a:lnTo>
                  <a:lnTo>
                    <a:pt x="542" y="58"/>
                  </a:lnTo>
                  <a:lnTo>
                    <a:pt x="554" y="84"/>
                  </a:lnTo>
                  <a:lnTo>
                    <a:pt x="564" y="100"/>
                  </a:lnTo>
                  <a:lnTo>
                    <a:pt x="568" y="106"/>
                  </a:lnTo>
                  <a:lnTo>
                    <a:pt x="572" y="108"/>
                  </a:lnTo>
                  <a:lnTo>
                    <a:pt x="574" y="110"/>
                  </a:lnTo>
                  <a:lnTo>
                    <a:pt x="576" y="112"/>
                  </a:lnTo>
                  <a:lnTo>
                    <a:pt x="578" y="120"/>
                  </a:lnTo>
                  <a:lnTo>
                    <a:pt x="580" y="140"/>
                  </a:lnTo>
                  <a:lnTo>
                    <a:pt x="578" y="146"/>
                  </a:lnTo>
                  <a:lnTo>
                    <a:pt x="576" y="150"/>
                  </a:lnTo>
                  <a:lnTo>
                    <a:pt x="572" y="154"/>
                  </a:lnTo>
                  <a:lnTo>
                    <a:pt x="568" y="158"/>
                  </a:lnTo>
                  <a:lnTo>
                    <a:pt x="564" y="162"/>
                  </a:lnTo>
                  <a:lnTo>
                    <a:pt x="560" y="172"/>
                  </a:lnTo>
                  <a:lnTo>
                    <a:pt x="552" y="190"/>
                  </a:lnTo>
                  <a:lnTo>
                    <a:pt x="546" y="200"/>
                  </a:lnTo>
                  <a:lnTo>
                    <a:pt x="546" y="202"/>
                  </a:lnTo>
                  <a:lnTo>
                    <a:pt x="548" y="202"/>
                  </a:lnTo>
                  <a:lnTo>
                    <a:pt x="552" y="204"/>
                  </a:lnTo>
                  <a:lnTo>
                    <a:pt x="556" y="202"/>
                  </a:lnTo>
                  <a:lnTo>
                    <a:pt x="562" y="204"/>
                  </a:lnTo>
                  <a:lnTo>
                    <a:pt x="568" y="208"/>
                  </a:lnTo>
                  <a:lnTo>
                    <a:pt x="578" y="218"/>
                  </a:lnTo>
                  <a:lnTo>
                    <a:pt x="580" y="220"/>
                  </a:lnTo>
                  <a:lnTo>
                    <a:pt x="580" y="224"/>
                  </a:lnTo>
                  <a:lnTo>
                    <a:pt x="580" y="236"/>
                  </a:lnTo>
                  <a:lnTo>
                    <a:pt x="580" y="244"/>
                  </a:lnTo>
                  <a:lnTo>
                    <a:pt x="580" y="250"/>
                  </a:lnTo>
                  <a:lnTo>
                    <a:pt x="582" y="260"/>
                  </a:lnTo>
                  <a:lnTo>
                    <a:pt x="582" y="266"/>
                  </a:lnTo>
                  <a:lnTo>
                    <a:pt x="584" y="268"/>
                  </a:lnTo>
                  <a:lnTo>
                    <a:pt x="592" y="278"/>
                  </a:lnTo>
                  <a:lnTo>
                    <a:pt x="596" y="282"/>
                  </a:lnTo>
                  <a:lnTo>
                    <a:pt x="598" y="288"/>
                  </a:lnTo>
                  <a:lnTo>
                    <a:pt x="600" y="292"/>
                  </a:lnTo>
                  <a:lnTo>
                    <a:pt x="604" y="296"/>
                  </a:lnTo>
                  <a:lnTo>
                    <a:pt x="608" y="300"/>
                  </a:lnTo>
                  <a:lnTo>
                    <a:pt x="610" y="304"/>
                  </a:lnTo>
                  <a:lnTo>
                    <a:pt x="612" y="306"/>
                  </a:lnTo>
                  <a:lnTo>
                    <a:pt x="614" y="310"/>
                  </a:lnTo>
                  <a:lnTo>
                    <a:pt x="618" y="312"/>
                  </a:lnTo>
                  <a:lnTo>
                    <a:pt x="620" y="316"/>
                  </a:lnTo>
                  <a:lnTo>
                    <a:pt x="622" y="322"/>
                  </a:lnTo>
                  <a:lnTo>
                    <a:pt x="626" y="324"/>
                  </a:lnTo>
                  <a:lnTo>
                    <a:pt x="628" y="326"/>
                  </a:lnTo>
                  <a:lnTo>
                    <a:pt x="630" y="328"/>
                  </a:lnTo>
                  <a:lnTo>
                    <a:pt x="624" y="330"/>
                  </a:lnTo>
                  <a:lnTo>
                    <a:pt x="622" y="334"/>
                  </a:lnTo>
                  <a:lnTo>
                    <a:pt x="624" y="338"/>
                  </a:lnTo>
                  <a:lnTo>
                    <a:pt x="626" y="342"/>
                  </a:lnTo>
                  <a:lnTo>
                    <a:pt x="628" y="348"/>
                  </a:lnTo>
                  <a:lnTo>
                    <a:pt x="630" y="354"/>
                  </a:lnTo>
                  <a:lnTo>
                    <a:pt x="634" y="358"/>
                  </a:lnTo>
                  <a:lnTo>
                    <a:pt x="634" y="364"/>
                  </a:lnTo>
                  <a:lnTo>
                    <a:pt x="634" y="366"/>
                  </a:lnTo>
                  <a:lnTo>
                    <a:pt x="632" y="366"/>
                  </a:lnTo>
                  <a:lnTo>
                    <a:pt x="626" y="368"/>
                  </a:lnTo>
                  <a:lnTo>
                    <a:pt x="622" y="368"/>
                  </a:lnTo>
                  <a:lnTo>
                    <a:pt x="618" y="370"/>
                  </a:lnTo>
                  <a:lnTo>
                    <a:pt x="614" y="374"/>
                  </a:lnTo>
                  <a:lnTo>
                    <a:pt x="610" y="378"/>
                  </a:lnTo>
                  <a:lnTo>
                    <a:pt x="606" y="380"/>
                  </a:lnTo>
                  <a:lnTo>
                    <a:pt x="602" y="384"/>
                  </a:lnTo>
                  <a:lnTo>
                    <a:pt x="600" y="392"/>
                  </a:lnTo>
                  <a:lnTo>
                    <a:pt x="582" y="436"/>
                  </a:lnTo>
                  <a:lnTo>
                    <a:pt x="568" y="470"/>
                  </a:lnTo>
                  <a:lnTo>
                    <a:pt x="574" y="492"/>
                  </a:lnTo>
                  <a:lnTo>
                    <a:pt x="576" y="500"/>
                  </a:lnTo>
                  <a:lnTo>
                    <a:pt x="580" y="506"/>
                  </a:lnTo>
                  <a:lnTo>
                    <a:pt x="584" y="508"/>
                  </a:lnTo>
                  <a:lnTo>
                    <a:pt x="588" y="510"/>
                  </a:lnTo>
                  <a:lnTo>
                    <a:pt x="588" y="512"/>
                  </a:lnTo>
                  <a:lnTo>
                    <a:pt x="588" y="516"/>
                  </a:lnTo>
                  <a:lnTo>
                    <a:pt x="584" y="516"/>
                  </a:lnTo>
                  <a:lnTo>
                    <a:pt x="578" y="518"/>
                  </a:lnTo>
                  <a:lnTo>
                    <a:pt x="558" y="514"/>
                  </a:lnTo>
                  <a:lnTo>
                    <a:pt x="534" y="510"/>
                  </a:lnTo>
                  <a:lnTo>
                    <a:pt x="532" y="508"/>
                  </a:lnTo>
                  <a:lnTo>
                    <a:pt x="530" y="506"/>
                  </a:lnTo>
                  <a:lnTo>
                    <a:pt x="528" y="502"/>
                  </a:lnTo>
                  <a:lnTo>
                    <a:pt x="524" y="498"/>
                  </a:lnTo>
                  <a:lnTo>
                    <a:pt x="516" y="494"/>
                  </a:lnTo>
                  <a:lnTo>
                    <a:pt x="506" y="492"/>
                  </a:lnTo>
                  <a:lnTo>
                    <a:pt x="494" y="492"/>
                  </a:lnTo>
                  <a:lnTo>
                    <a:pt x="484" y="490"/>
                  </a:lnTo>
                  <a:lnTo>
                    <a:pt x="480" y="492"/>
                  </a:lnTo>
                  <a:lnTo>
                    <a:pt x="474" y="494"/>
                  </a:lnTo>
                  <a:lnTo>
                    <a:pt x="472" y="496"/>
                  </a:lnTo>
                  <a:lnTo>
                    <a:pt x="472" y="500"/>
                  </a:lnTo>
                  <a:lnTo>
                    <a:pt x="470" y="504"/>
                  </a:lnTo>
                  <a:lnTo>
                    <a:pt x="468" y="506"/>
                  </a:lnTo>
                  <a:lnTo>
                    <a:pt x="464" y="508"/>
                  </a:lnTo>
                  <a:lnTo>
                    <a:pt x="458" y="508"/>
                  </a:lnTo>
                  <a:lnTo>
                    <a:pt x="452" y="506"/>
                  </a:lnTo>
                  <a:lnTo>
                    <a:pt x="450" y="504"/>
                  </a:lnTo>
                  <a:lnTo>
                    <a:pt x="448" y="504"/>
                  </a:lnTo>
                  <a:lnTo>
                    <a:pt x="442" y="504"/>
                  </a:lnTo>
                  <a:lnTo>
                    <a:pt x="430" y="504"/>
                  </a:lnTo>
                  <a:lnTo>
                    <a:pt x="426" y="504"/>
                  </a:lnTo>
                  <a:lnTo>
                    <a:pt x="424" y="506"/>
                  </a:lnTo>
                  <a:lnTo>
                    <a:pt x="420" y="512"/>
                  </a:lnTo>
                  <a:lnTo>
                    <a:pt x="418" y="514"/>
                  </a:lnTo>
                  <a:lnTo>
                    <a:pt x="416" y="516"/>
                  </a:lnTo>
                  <a:lnTo>
                    <a:pt x="412" y="518"/>
                  </a:lnTo>
                  <a:lnTo>
                    <a:pt x="410" y="522"/>
                  </a:lnTo>
                  <a:lnTo>
                    <a:pt x="410" y="528"/>
                  </a:lnTo>
                  <a:lnTo>
                    <a:pt x="408" y="530"/>
                  </a:lnTo>
                  <a:lnTo>
                    <a:pt x="408" y="532"/>
                  </a:lnTo>
                  <a:lnTo>
                    <a:pt x="404" y="532"/>
                  </a:lnTo>
                  <a:lnTo>
                    <a:pt x="396" y="532"/>
                  </a:lnTo>
                  <a:lnTo>
                    <a:pt x="388" y="530"/>
                  </a:lnTo>
                  <a:lnTo>
                    <a:pt x="388" y="514"/>
                  </a:lnTo>
                  <a:lnTo>
                    <a:pt x="376" y="514"/>
                  </a:lnTo>
                  <a:lnTo>
                    <a:pt x="374" y="506"/>
                  </a:lnTo>
                  <a:lnTo>
                    <a:pt x="372" y="496"/>
                  </a:lnTo>
                  <a:lnTo>
                    <a:pt x="362" y="494"/>
                  </a:lnTo>
                  <a:lnTo>
                    <a:pt x="352" y="508"/>
                  </a:lnTo>
                  <a:lnTo>
                    <a:pt x="346" y="516"/>
                  </a:lnTo>
                  <a:lnTo>
                    <a:pt x="338" y="516"/>
                  </a:lnTo>
                  <a:lnTo>
                    <a:pt x="338" y="510"/>
                  </a:lnTo>
                  <a:lnTo>
                    <a:pt x="336" y="508"/>
                  </a:lnTo>
                  <a:lnTo>
                    <a:pt x="334" y="508"/>
                  </a:lnTo>
                  <a:lnTo>
                    <a:pt x="330" y="506"/>
                  </a:lnTo>
                  <a:lnTo>
                    <a:pt x="330" y="504"/>
                  </a:lnTo>
                  <a:lnTo>
                    <a:pt x="326" y="498"/>
                  </a:lnTo>
                  <a:lnTo>
                    <a:pt x="326" y="494"/>
                  </a:lnTo>
                  <a:lnTo>
                    <a:pt x="324" y="494"/>
                  </a:lnTo>
                  <a:lnTo>
                    <a:pt x="322" y="492"/>
                  </a:lnTo>
                  <a:lnTo>
                    <a:pt x="320" y="492"/>
                  </a:lnTo>
                  <a:lnTo>
                    <a:pt x="314" y="488"/>
                  </a:lnTo>
                  <a:lnTo>
                    <a:pt x="312" y="486"/>
                  </a:lnTo>
                  <a:lnTo>
                    <a:pt x="310" y="480"/>
                  </a:lnTo>
                  <a:lnTo>
                    <a:pt x="308" y="478"/>
                  </a:lnTo>
                  <a:lnTo>
                    <a:pt x="308" y="476"/>
                  </a:lnTo>
                  <a:lnTo>
                    <a:pt x="312" y="474"/>
                  </a:lnTo>
                  <a:lnTo>
                    <a:pt x="312" y="472"/>
                  </a:lnTo>
                  <a:lnTo>
                    <a:pt x="308" y="472"/>
                  </a:lnTo>
                  <a:lnTo>
                    <a:pt x="302" y="470"/>
                  </a:lnTo>
                  <a:lnTo>
                    <a:pt x="296" y="470"/>
                  </a:lnTo>
                  <a:lnTo>
                    <a:pt x="290" y="470"/>
                  </a:lnTo>
                  <a:lnTo>
                    <a:pt x="286" y="466"/>
                  </a:lnTo>
                  <a:lnTo>
                    <a:pt x="284" y="464"/>
                  </a:lnTo>
                  <a:lnTo>
                    <a:pt x="282" y="462"/>
                  </a:lnTo>
                  <a:lnTo>
                    <a:pt x="280" y="460"/>
                  </a:lnTo>
                  <a:lnTo>
                    <a:pt x="274" y="460"/>
                  </a:lnTo>
                  <a:lnTo>
                    <a:pt x="272" y="460"/>
                  </a:lnTo>
                  <a:lnTo>
                    <a:pt x="270" y="462"/>
                  </a:lnTo>
                  <a:lnTo>
                    <a:pt x="268" y="470"/>
                  </a:lnTo>
                  <a:lnTo>
                    <a:pt x="266" y="472"/>
                  </a:lnTo>
                  <a:lnTo>
                    <a:pt x="264" y="472"/>
                  </a:lnTo>
                  <a:lnTo>
                    <a:pt x="260" y="470"/>
                  </a:lnTo>
                  <a:lnTo>
                    <a:pt x="256" y="466"/>
                  </a:lnTo>
                  <a:lnTo>
                    <a:pt x="254" y="464"/>
                  </a:lnTo>
                  <a:lnTo>
                    <a:pt x="254" y="460"/>
                  </a:lnTo>
                  <a:lnTo>
                    <a:pt x="250" y="458"/>
                  </a:lnTo>
                  <a:lnTo>
                    <a:pt x="246" y="456"/>
                  </a:lnTo>
                  <a:lnTo>
                    <a:pt x="248" y="452"/>
                  </a:lnTo>
                  <a:lnTo>
                    <a:pt x="250" y="452"/>
                  </a:lnTo>
                  <a:lnTo>
                    <a:pt x="254" y="448"/>
                  </a:lnTo>
                  <a:lnTo>
                    <a:pt x="254" y="444"/>
                  </a:lnTo>
                  <a:lnTo>
                    <a:pt x="252" y="440"/>
                  </a:lnTo>
                  <a:lnTo>
                    <a:pt x="250" y="438"/>
                  </a:lnTo>
                  <a:lnTo>
                    <a:pt x="246" y="440"/>
                  </a:lnTo>
                  <a:lnTo>
                    <a:pt x="242" y="444"/>
                  </a:lnTo>
                  <a:lnTo>
                    <a:pt x="238" y="446"/>
                  </a:lnTo>
                  <a:lnTo>
                    <a:pt x="228" y="440"/>
                  </a:lnTo>
                  <a:lnTo>
                    <a:pt x="218" y="436"/>
                  </a:lnTo>
                  <a:lnTo>
                    <a:pt x="206" y="432"/>
                  </a:lnTo>
                  <a:lnTo>
                    <a:pt x="196" y="430"/>
                  </a:lnTo>
                  <a:lnTo>
                    <a:pt x="194" y="432"/>
                  </a:lnTo>
                  <a:lnTo>
                    <a:pt x="194" y="436"/>
                  </a:lnTo>
                  <a:lnTo>
                    <a:pt x="194" y="438"/>
                  </a:lnTo>
                  <a:lnTo>
                    <a:pt x="202" y="452"/>
                  </a:lnTo>
                  <a:lnTo>
                    <a:pt x="184" y="464"/>
                  </a:lnTo>
                  <a:lnTo>
                    <a:pt x="174" y="454"/>
                  </a:lnTo>
                  <a:lnTo>
                    <a:pt x="166" y="442"/>
                  </a:lnTo>
                  <a:lnTo>
                    <a:pt x="158" y="438"/>
                  </a:lnTo>
                  <a:lnTo>
                    <a:pt x="168" y="428"/>
                  </a:lnTo>
                  <a:lnTo>
                    <a:pt x="168" y="426"/>
                  </a:lnTo>
                  <a:lnTo>
                    <a:pt x="166" y="422"/>
                  </a:lnTo>
                  <a:lnTo>
                    <a:pt x="162" y="416"/>
                  </a:lnTo>
                  <a:lnTo>
                    <a:pt x="150" y="416"/>
                  </a:lnTo>
                  <a:lnTo>
                    <a:pt x="142" y="420"/>
                  </a:lnTo>
                  <a:lnTo>
                    <a:pt x="140" y="414"/>
                  </a:lnTo>
                  <a:lnTo>
                    <a:pt x="128" y="412"/>
                  </a:lnTo>
                  <a:lnTo>
                    <a:pt x="122" y="410"/>
                  </a:lnTo>
                  <a:lnTo>
                    <a:pt x="110" y="410"/>
                  </a:lnTo>
                  <a:lnTo>
                    <a:pt x="100" y="404"/>
                  </a:lnTo>
                  <a:lnTo>
                    <a:pt x="96" y="396"/>
                  </a:lnTo>
                  <a:lnTo>
                    <a:pt x="86" y="396"/>
                  </a:lnTo>
                  <a:lnTo>
                    <a:pt x="84" y="396"/>
                  </a:lnTo>
                  <a:lnTo>
                    <a:pt x="84" y="390"/>
                  </a:lnTo>
                  <a:lnTo>
                    <a:pt x="84" y="384"/>
                  </a:lnTo>
                  <a:lnTo>
                    <a:pt x="82" y="380"/>
                  </a:lnTo>
                  <a:lnTo>
                    <a:pt x="78" y="370"/>
                  </a:lnTo>
                  <a:lnTo>
                    <a:pt x="74" y="356"/>
                  </a:lnTo>
                  <a:lnTo>
                    <a:pt x="70" y="338"/>
                  </a:lnTo>
                  <a:lnTo>
                    <a:pt x="68" y="326"/>
                  </a:lnTo>
                  <a:lnTo>
                    <a:pt x="68" y="314"/>
                  </a:lnTo>
                  <a:lnTo>
                    <a:pt x="66" y="300"/>
                  </a:lnTo>
                  <a:lnTo>
                    <a:pt x="60" y="288"/>
                  </a:lnTo>
                  <a:lnTo>
                    <a:pt x="54" y="280"/>
                  </a:lnTo>
                  <a:lnTo>
                    <a:pt x="52" y="272"/>
                  </a:lnTo>
                  <a:lnTo>
                    <a:pt x="48" y="260"/>
                  </a:lnTo>
                  <a:lnTo>
                    <a:pt x="50" y="252"/>
                  </a:lnTo>
                  <a:lnTo>
                    <a:pt x="50" y="248"/>
                  </a:lnTo>
                  <a:lnTo>
                    <a:pt x="46" y="244"/>
                  </a:lnTo>
                  <a:lnTo>
                    <a:pt x="28" y="230"/>
                  </a:lnTo>
                  <a:lnTo>
                    <a:pt x="28" y="222"/>
                  </a:lnTo>
                  <a:lnTo>
                    <a:pt x="28" y="212"/>
                  </a:lnTo>
                  <a:lnTo>
                    <a:pt x="32" y="202"/>
                  </a:lnTo>
                  <a:lnTo>
                    <a:pt x="36" y="190"/>
                  </a:lnTo>
                  <a:lnTo>
                    <a:pt x="36" y="168"/>
                  </a:lnTo>
                  <a:lnTo>
                    <a:pt x="26" y="152"/>
                  </a:lnTo>
                  <a:lnTo>
                    <a:pt x="16" y="144"/>
                  </a:lnTo>
                  <a:lnTo>
                    <a:pt x="10" y="140"/>
                  </a:lnTo>
                  <a:lnTo>
                    <a:pt x="2" y="140"/>
                  </a:lnTo>
                  <a:lnTo>
                    <a:pt x="0" y="128"/>
                  </a:lnTo>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1" name="Freeform 20">
              <a:extLst>
                <a:ext uri="{FF2B5EF4-FFF2-40B4-BE49-F238E27FC236}">
                  <a16:creationId xmlns:a16="http://schemas.microsoft.com/office/drawing/2014/main" id="{3B0BDC0D-1C8F-4548-98B8-17499C7308E4}"/>
                </a:ext>
              </a:extLst>
            </p:cNvPr>
            <p:cNvSpPr>
              <a:spLocks/>
            </p:cNvSpPr>
            <p:nvPr/>
          </p:nvSpPr>
          <p:spPr bwMode="auto">
            <a:xfrm>
              <a:off x="3095625" y="3009900"/>
              <a:ext cx="457200" cy="238125"/>
            </a:xfrm>
            <a:custGeom>
              <a:avLst/>
              <a:gdLst>
                <a:gd name="T0" fmla="*/ 2147483647 w 328"/>
                <a:gd name="T1" fmla="*/ 2147483647 h 168"/>
                <a:gd name="T2" fmla="*/ 2147483647 w 328"/>
                <a:gd name="T3" fmla="*/ 2147483647 h 168"/>
                <a:gd name="T4" fmla="*/ 2147483647 w 328"/>
                <a:gd name="T5" fmla="*/ 2147483647 h 168"/>
                <a:gd name="T6" fmla="*/ 2147483647 w 328"/>
                <a:gd name="T7" fmla="*/ 2147483647 h 168"/>
                <a:gd name="T8" fmla="*/ 2147483647 w 328"/>
                <a:gd name="T9" fmla="*/ 2147483647 h 168"/>
                <a:gd name="T10" fmla="*/ 2147483647 w 328"/>
                <a:gd name="T11" fmla="*/ 2147483647 h 168"/>
                <a:gd name="T12" fmla="*/ 2147483647 w 328"/>
                <a:gd name="T13" fmla="*/ 2147483647 h 168"/>
                <a:gd name="T14" fmla="*/ 2147483647 w 328"/>
                <a:gd name="T15" fmla="*/ 2147483647 h 168"/>
                <a:gd name="T16" fmla="*/ 2147483647 w 328"/>
                <a:gd name="T17" fmla="*/ 2147483647 h 168"/>
                <a:gd name="T18" fmla="*/ 2147483647 w 328"/>
                <a:gd name="T19" fmla="*/ 2147483647 h 168"/>
                <a:gd name="T20" fmla="*/ 2147483647 w 328"/>
                <a:gd name="T21" fmla="*/ 2147483647 h 168"/>
                <a:gd name="T22" fmla="*/ 2147483647 w 328"/>
                <a:gd name="T23" fmla="*/ 2147483647 h 168"/>
                <a:gd name="T24" fmla="*/ 2147483647 w 328"/>
                <a:gd name="T25" fmla="*/ 2147483647 h 168"/>
                <a:gd name="T26" fmla="*/ 2147483647 w 328"/>
                <a:gd name="T27" fmla="*/ 2147483647 h 168"/>
                <a:gd name="T28" fmla="*/ 2147483647 w 328"/>
                <a:gd name="T29" fmla="*/ 2147483647 h 168"/>
                <a:gd name="T30" fmla="*/ 2147483647 w 328"/>
                <a:gd name="T31" fmla="*/ 2147483647 h 168"/>
                <a:gd name="T32" fmla="*/ 2147483647 w 328"/>
                <a:gd name="T33" fmla="*/ 2147483647 h 168"/>
                <a:gd name="T34" fmla="*/ 2147483647 w 328"/>
                <a:gd name="T35" fmla="*/ 2147483647 h 168"/>
                <a:gd name="T36" fmla="*/ 2147483647 w 328"/>
                <a:gd name="T37" fmla="*/ 2147483647 h 168"/>
                <a:gd name="T38" fmla="*/ 2147483647 w 328"/>
                <a:gd name="T39" fmla="*/ 2147483647 h 168"/>
                <a:gd name="T40" fmla="*/ 2147483647 w 328"/>
                <a:gd name="T41" fmla="*/ 2147483647 h 168"/>
                <a:gd name="T42" fmla="*/ 2147483647 w 328"/>
                <a:gd name="T43" fmla="*/ 2147483647 h 168"/>
                <a:gd name="T44" fmla="*/ 2147483647 w 328"/>
                <a:gd name="T45" fmla="*/ 2147483647 h 168"/>
                <a:gd name="T46" fmla="*/ 2147483647 w 328"/>
                <a:gd name="T47" fmla="*/ 2147483647 h 168"/>
                <a:gd name="T48" fmla="*/ 2147483647 w 328"/>
                <a:gd name="T49" fmla="*/ 2147483647 h 168"/>
                <a:gd name="T50" fmla="*/ 2147483647 w 328"/>
                <a:gd name="T51" fmla="*/ 2147483647 h 168"/>
                <a:gd name="T52" fmla="*/ 2147483647 w 328"/>
                <a:gd name="T53" fmla="*/ 2147483647 h 168"/>
                <a:gd name="T54" fmla="*/ 2147483647 w 328"/>
                <a:gd name="T55" fmla="*/ 2147483647 h 168"/>
                <a:gd name="T56" fmla="*/ 2147483647 w 328"/>
                <a:gd name="T57" fmla="*/ 2147483647 h 168"/>
                <a:gd name="T58" fmla="*/ 2147483647 w 328"/>
                <a:gd name="T59" fmla="*/ 2147483647 h 168"/>
                <a:gd name="T60" fmla="*/ 2147483647 w 328"/>
                <a:gd name="T61" fmla="*/ 2147483647 h 168"/>
                <a:gd name="T62" fmla="*/ 2147483647 w 328"/>
                <a:gd name="T63" fmla="*/ 2147483647 h 168"/>
                <a:gd name="T64" fmla="*/ 2147483647 w 328"/>
                <a:gd name="T65" fmla="*/ 2147483647 h 168"/>
                <a:gd name="T66" fmla="*/ 2147483647 w 328"/>
                <a:gd name="T67" fmla="*/ 2147483647 h 168"/>
                <a:gd name="T68" fmla="*/ 2147483647 w 328"/>
                <a:gd name="T69" fmla="*/ 2147483647 h 168"/>
                <a:gd name="T70" fmla="*/ 2147483647 w 328"/>
                <a:gd name="T71" fmla="*/ 2147483647 h 168"/>
                <a:gd name="T72" fmla="*/ 2147483647 w 328"/>
                <a:gd name="T73" fmla="*/ 2147483647 h 168"/>
                <a:gd name="T74" fmla="*/ 2147483647 w 328"/>
                <a:gd name="T75" fmla="*/ 2147483647 h 168"/>
                <a:gd name="T76" fmla="*/ 0 w 328"/>
                <a:gd name="T77" fmla="*/ 2147483647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8"/>
                <a:gd name="T118" fmla="*/ 0 h 168"/>
                <a:gd name="T119" fmla="*/ 328 w 328"/>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8" h="168">
                  <a:moveTo>
                    <a:pt x="328" y="0"/>
                  </a:moveTo>
                  <a:lnTo>
                    <a:pt x="322" y="14"/>
                  </a:lnTo>
                  <a:lnTo>
                    <a:pt x="322" y="32"/>
                  </a:lnTo>
                  <a:lnTo>
                    <a:pt x="320" y="36"/>
                  </a:lnTo>
                  <a:lnTo>
                    <a:pt x="320" y="40"/>
                  </a:lnTo>
                  <a:lnTo>
                    <a:pt x="318" y="40"/>
                  </a:lnTo>
                  <a:lnTo>
                    <a:pt x="316" y="44"/>
                  </a:lnTo>
                  <a:lnTo>
                    <a:pt x="314" y="48"/>
                  </a:lnTo>
                  <a:lnTo>
                    <a:pt x="310" y="60"/>
                  </a:lnTo>
                  <a:lnTo>
                    <a:pt x="308" y="68"/>
                  </a:lnTo>
                  <a:lnTo>
                    <a:pt x="298" y="72"/>
                  </a:lnTo>
                  <a:lnTo>
                    <a:pt x="284" y="72"/>
                  </a:lnTo>
                  <a:lnTo>
                    <a:pt x="276" y="66"/>
                  </a:lnTo>
                  <a:lnTo>
                    <a:pt x="272" y="62"/>
                  </a:lnTo>
                  <a:lnTo>
                    <a:pt x="268" y="60"/>
                  </a:lnTo>
                  <a:lnTo>
                    <a:pt x="254" y="60"/>
                  </a:lnTo>
                  <a:lnTo>
                    <a:pt x="254" y="64"/>
                  </a:lnTo>
                  <a:lnTo>
                    <a:pt x="248" y="66"/>
                  </a:lnTo>
                  <a:lnTo>
                    <a:pt x="236" y="66"/>
                  </a:lnTo>
                  <a:lnTo>
                    <a:pt x="220" y="68"/>
                  </a:lnTo>
                  <a:lnTo>
                    <a:pt x="208" y="70"/>
                  </a:lnTo>
                  <a:lnTo>
                    <a:pt x="204" y="72"/>
                  </a:lnTo>
                  <a:lnTo>
                    <a:pt x="200" y="74"/>
                  </a:lnTo>
                  <a:lnTo>
                    <a:pt x="200" y="76"/>
                  </a:lnTo>
                  <a:lnTo>
                    <a:pt x="194" y="102"/>
                  </a:lnTo>
                  <a:lnTo>
                    <a:pt x="190" y="104"/>
                  </a:lnTo>
                  <a:lnTo>
                    <a:pt x="186" y="108"/>
                  </a:lnTo>
                  <a:lnTo>
                    <a:pt x="182" y="110"/>
                  </a:lnTo>
                  <a:lnTo>
                    <a:pt x="176" y="112"/>
                  </a:lnTo>
                  <a:lnTo>
                    <a:pt x="172" y="112"/>
                  </a:lnTo>
                  <a:lnTo>
                    <a:pt x="166" y="110"/>
                  </a:lnTo>
                  <a:lnTo>
                    <a:pt x="160" y="108"/>
                  </a:lnTo>
                  <a:lnTo>
                    <a:pt x="154" y="108"/>
                  </a:lnTo>
                  <a:lnTo>
                    <a:pt x="150" y="114"/>
                  </a:lnTo>
                  <a:lnTo>
                    <a:pt x="148" y="120"/>
                  </a:lnTo>
                  <a:lnTo>
                    <a:pt x="148" y="124"/>
                  </a:lnTo>
                  <a:lnTo>
                    <a:pt x="148" y="126"/>
                  </a:lnTo>
                  <a:lnTo>
                    <a:pt x="144" y="126"/>
                  </a:lnTo>
                  <a:lnTo>
                    <a:pt x="128" y="128"/>
                  </a:lnTo>
                  <a:lnTo>
                    <a:pt x="114" y="130"/>
                  </a:lnTo>
                  <a:lnTo>
                    <a:pt x="108" y="136"/>
                  </a:lnTo>
                  <a:lnTo>
                    <a:pt x="104" y="142"/>
                  </a:lnTo>
                  <a:lnTo>
                    <a:pt x="104" y="146"/>
                  </a:lnTo>
                  <a:lnTo>
                    <a:pt x="106" y="152"/>
                  </a:lnTo>
                  <a:lnTo>
                    <a:pt x="108" y="154"/>
                  </a:lnTo>
                  <a:lnTo>
                    <a:pt x="106" y="158"/>
                  </a:lnTo>
                  <a:lnTo>
                    <a:pt x="102" y="160"/>
                  </a:lnTo>
                  <a:lnTo>
                    <a:pt x="94" y="162"/>
                  </a:lnTo>
                  <a:lnTo>
                    <a:pt x="86" y="164"/>
                  </a:lnTo>
                  <a:lnTo>
                    <a:pt x="82" y="166"/>
                  </a:lnTo>
                  <a:lnTo>
                    <a:pt x="80" y="168"/>
                  </a:lnTo>
                  <a:lnTo>
                    <a:pt x="42" y="168"/>
                  </a:lnTo>
                  <a:lnTo>
                    <a:pt x="36" y="164"/>
                  </a:lnTo>
                  <a:lnTo>
                    <a:pt x="22" y="158"/>
                  </a:lnTo>
                  <a:lnTo>
                    <a:pt x="16" y="154"/>
                  </a:lnTo>
                  <a:lnTo>
                    <a:pt x="8" y="150"/>
                  </a:lnTo>
                  <a:lnTo>
                    <a:pt x="0" y="148"/>
                  </a:lnTo>
                </a:path>
              </a:pathLst>
            </a:custGeom>
            <a:solidFill>
              <a:srgbClr val="CC000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2" name="Freeform 21">
              <a:extLst>
                <a:ext uri="{FF2B5EF4-FFF2-40B4-BE49-F238E27FC236}">
                  <a16:creationId xmlns:a16="http://schemas.microsoft.com/office/drawing/2014/main" id="{FAC65730-4B88-4F40-96A5-65CEC951530C}"/>
                </a:ext>
              </a:extLst>
            </p:cNvPr>
            <p:cNvSpPr>
              <a:spLocks/>
            </p:cNvSpPr>
            <p:nvPr/>
          </p:nvSpPr>
          <p:spPr bwMode="auto">
            <a:xfrm>
              <a:off x="3076575" y="2971800"/>
              <a:ext cx="476250" cy="276225"/>
            </a:xfrm>
            <a:custGeom>
              <a:avLst/>
              <a:gdLst>
                <a:gd name="T0" fmla="*/ 2147483647 w 348"/>
                <a:gd name="T1" fmla="*/ 2147483647 h 194"/>
                <a:gd name="T2" fmla="*/ 2147483647 w 348"/>
                <a:gd name="T3" fmla="*/ 2147483647 h 194"/>
                <a:gd name="T4" fmla="*/ 2147483647 w 348"/>
                <a:gd name="T5" fmla="*/ 2147483647 h 194"/>
                <a:gd name="T6" fmla="*/ 2147483647 w 348"/>
                <a:gd name="T7" fmla="*/ 2147483647 h 194"/>
                <a:gd name="T8" fmla="*/ 2147483647 w 348"/>
                <a:gd name="T9" fmla="*/ 2147483647 h 194"/>
                <a:gd name="T10" fmla="*/ 2147483647 w 348"/>
                <a:gd name="T11" fmla="*/ 2147483647 h 194"/>
                <a:gd name="T12" fmla="*/ 2147483647 w 348"/>
                <a:gd name="T13" fmla="*/ 2147483647 h 194"/>
                <a:gd name="T14" fmla="*/ 2147483647 w 348"/>
                <a:gd name="T15" fmla="*/ 2147483647 h 194"/>
                <a:gd name="T16" fmla="*/ 2147483647 w 348"/>
                <a:gd name="T17" fmla="*/ 2147483647 h 194"/>
                <a:gd name="T18" fmla="*/ 2147483647 w 348"/>
                <a:gd name="T19" fmla="*/ 2147483647 h 194"/>
                <a:gd name="T20" fmla="*/ 2147483647 w 348"/>
                <a:gd name="T21" fmla="*/ 2147483647 h 194"/>
                <a:gd name="T22" fmla="*/ 2147483647 w 348"/>
                <a:gd name="T23" fmla="*/ 2147483647 h 194"/>
                <a:gd name="T24" fmla="*/ 2147483647 w 348"/>
                <a:gd name="T25" fmla="*/ 2147483647 h 194"/>
                <a:gd name="T26" fmla="*/ 2147483647 w 348"/>
                <a:gd name="T27" fmla="*/ 2147483647 h 194"/>
                <a:gd name="T28" fmla="*/ 2147483647 w 348"/>
                <a:gd name="T29" fmla="*/ 2147483647 h 194"/>
                <a:gd name="T30" fmla="*/ 2147483647 w 348"/>
                <a:gd name="T31" fmla="*/ 2147483647 h 194"/>
                <a:gd name="T32" fmla="*/ 2147483647 w 348"/>
                <a:gd name="T33" fmla="*/ 2147483647 h 194"/>
                <a:gd name="T34" fmla="*/ 2147483647 w 348"/>
                <a:gd name="T35" fmla="*/ 2147483647 h 194"/>
                <a:gd name="T36" fmla="*/ 2147483647 w 348"/>
                <a:gd name="T37" fmla="*/ 2147483647 h 194"/>
                <a:gd name="T38" fmla="*/ 2147483647 w 348"/>
                <a:gd name="T39" fmla="*/ 2147483647 h 194"/>
                <a:gd name="T40" fmla="*/ 2147483647 w 348"/>
                <a:gd name="T41" fmla="*/ 2147483647 h 194"/>
                <a:gd name="T42" fmla="*/ 2147483647 w 348"/>
                <a:gd name="T43" fmla="*/ 2147483647 h 194"/>
                <a:gd name="T44" fmla="*/ 2147483647 w 348"/>
                <a:gd name="T45" fmla="*/ 2147483647 h 194"/>
                <a:gd name="T46" fmla="*/ 2147483647 w 348"/>
                <a:gd name="T47" fmla="*/ 2147483647 h 194"/>
                <a:gd name="T48" fmla="*/ 2147483647 w 348"/>
                <a:gd name="T49" fmla="*/ 2147483647 h 194"/>
                <a:gd name="T50" fmla="*/ 2147483647 w 348"/>
                <a:gd name="T51" fmla="*/ 2147483647 h 194"/>
                <a:gd name="T52" fmla="*/ 2147483647 w 348"/>
                <a:gd name="T53" fmla="*/ 2147483647 h 194"/>
                <a:gd name="T54" fmla="*/ 2147483647 w 348"/>
                <a:gd name="T55" fmla="*/ 2147483647 h 194"/>
                <a:gd name="T56" fmla="*/ 2147483647 w 348"/>
                <a:gd name="T57" fmla="*/ 2147483647 h 194"/>
                <a:gd name="T58" fmla="*/ 2147483647 w 348"/>
                <a:gd name="T59" fmla="*/ 2147483647 h 194"/>
                <a:gd name="T60" fmla="*/ 2147483647 w 348"/>
                <a:gd name="T61" fmla="*/ 2147483647 h 194"/>
                <a:gd name="T62" fmla="*/ 2147483647 w 348"/>
                <a:gd name="T63" fmla="*/ 2147483647 h 194"/>
                <a:gd name="T64" fmla="*/ 2147483647 w 348"/>
                <a:gd name="T65" fmla="*/ 2147483647 h 194"/>
                <a:gd name="T66" fmla="*/ 2147483647 w 348"/>
                <a:gd name="T67" fmla="*/ 2147483647 h 194"/>
                <a:gd name="T68" fmla="*/ 2147483647 w 348"/>
                <a:gd name="T69" fmla="*/ 2147483647 h 194"/>
                <a:gd name="T70" fmla="*/ 2147483647 w 348"/>
                <a:gd name="T71" fmla="*/ 2147483647 h 194"/>
                <a:gd name="T72" fmla="*/ 2147483647 w 348"/>
                <a:gd name="T73" fmla="*/ 2147483647 h 194"/>
                <a:gd name="T74" fmla="*/ 2147483647 w 348"/>
                <a:gd name="T75" fmla="*/ 2147483647 h 194"/>
                <a:gd name="T76" fmla="*/ 2147483647 w 348"/>
                <a:gd name="T77" fmla="*/ 2147483647 h 194"/>
                <a:gd name="T78" fmla="*/ 2147483647 w 348"/>
                <a:gd name="T79" fmla="*/ 2147483647 h 194"/>
                <a:gd name="T80" fmla="*/ 2147483647 w 348"/>
                <a:gd name="T81" fmla="*/ 2147483647 h 194"/>
                <a:gd name="T82" fmla="*/ 2147483647 w 348"/>
                <a:gd name="T83" fmla="*/ 2147483647 h 194"/>
                <a:gd name="T84" fmla="*/ 2147483647 w 348"/>
                <a:gd name="T85" fmla="*/ 2147483647 h 194"/>
                <a:gd name="T86" fmla="*/ 2147483647 w 348"/>
                <a:gd name="T87" fmla="*/ 2147483647 h 194"/>
                <a:gd name="T88" fmla="*/ 2147483647 w 348"/>
                <a:gd name="T89" fmla="*/ 2147483647 h 194"/>
                <a:gd name="T90" fmla="*/ 2147483647 w 348"/>
                <a:gd name="T91" fmla="*/ 2147483647 h 194"/>
                <a:gd name="T92" fmla="*/ 2147483647 w 348"/>
                <a:gd name="T93" fmla="*/ 2147483647 h 194"/>
                <a:gd name="T94" fmla="*/ 2147483647 w 348"/>
                <a:gd name="T95" fmla="*/ 2147483647 h 194"/>
                <a:gd name="T96" fmla="*/ 2147483647 w 348"/>
                <a:gd name="T97" fmla="*/ 2147483647 h 194"/>
                <a:gd name="T98" fmla="*/ 2147483647 w 348"/>
                <a:gd name="T99" fmla="*/ 2147483647 h 194"/>
                <a:gd name="T100" fmla="*/ 0 w 348"/>
                <a:gd name="T101" fmla="*/ 2147483647 h 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8"/>
                <a:gd name="T154" fmla="*/ 0 h 194"/>
                <a:gd name="T155" fmla="*/ 348 w 348"/>
                <a:gd name="T156" fmla="*/ 194 h 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8" h="194">
                  <a:moveTo>
                    <a:pt x="0" y="114"/>
                  </a:moveTo>
                  <a:lnTo>
                    <a:pt x="0" y="132"/>
                  </a:lnTo>
                  <a:lnTo>
                    <a:pt x="2" y="152"/>
                  </a:lnTo>
                  <a:lnTo>
                    <a:pt x="4" y="156"/>
                  </a:lnTo>
                  <a:lnTo>
                    <a:pt x="8" y="160"/>
                  </a:lnTo>
                  <a:lnTo>
                    <a:pt x="14" y="164"/>
                  </a:lnTo>
                  <a:lnTo>
                    <a:pt x="18" y="170"/>
                  </a:lnTo>
                  <a:lnTo>
                    <a:pt x="20" y="174"/>
                  </a:lnTo>
                  <a:lnTo>
                    <a:pt x="28" y="176"/>
                  </a:lnTo>
                  <a:lnTo>
                    <a:pt x="36" y="180"/>
                  </a:lnTo>
                  <a:lnTo>
                    <a:pt x="42" y="184"/>
                  </a:lnTo>
                  <a:lnTo>
                    <a:pt x="56" y="190"/>
                  </a:lnTo>
                  <a:lnTo>
                    <a:pt x="62" y="194"/>
                  </a:lnTo>
                  <a:lnTo>
                    <a:pt x="100" y="194"/>
                  </a:lnTo>
                  <a:lnTo>
                    <a:pt x="102" y="192"/>
                  </a:lnTo>
                  <a:lnTo>
                    <a:pt x="106" y="190"/>
                  </a:lnTo>
                  <a:lnTo>
                    <a:pt x="114" y="188"/>
                  </a:lnTo>
                  <a:lnTo>
                    <a:pt x="122" y="186"/>
                  </a:lnTo>
                  <a:lnTo>
                    <a:pt x="126" y="184"/>
                  </a:lnTo>
                  <a:lnTo>
                    <a:pt x="128" y="180"/>
                  </a:lnTo>
                  <a:lnTo>
                    <a:pt x="126" y="178"/>
                  </a:lnTo>
                  <a:lnTo>
                    <a:pt x="124" y="172"/>
                  </a:lnTo>
                  <a:lnTo>
                    <a:pt x="124" y="168"/>
                  </a:lnTo>
                  <a:lnTo>
                    <a:pt x="128" y="162"/>
                  </a:lnTo>
                  <a:lnTo>
                    <a:pt x="134" y="156"/>
                  </a:lnTo>
                  <a:lnTo>
                    <a:pt x="148" y="154"/>
                  </a:lnTo>
                  <a:lnTo>
                    <a:pt x="164" y="152"/>
                  </a:lnTo>
                  <a:lnTo>
                    <a:pt x="168" y="152"/>
                  </a:lnTo>
                  <a:lnTo>
                    <a:pt x="168" y="150"/>
                  </a:lnTo>
                  <a:lnTo>
                    <a:pt x="168" y="146"/>
                  </a:lnTo>
                  <a:lnTo>
                    <a:pt x="170" y="140"/>
                  </a:lnTo>
                  <a:lnTo>
                    <a:pt x="174" y="134"/>
                  </a:lnTo>
                  <a:lnTo>
                    <a:pt x="180" y="134"/>
                  </a:lnTo>
                  <a:lnTo>
                    <a:pt x="186" y="136"/>
                  </a:lnTo>
                  <a:lnTo>
                    <a:pt x="192" y="138"/>
                  </a:lnTo>
                  <a:lnTo>
                    <a:pt x="196" y="138"/>
                  </a:lnTo>
                  <a:lnTo>
                    <a:pt x="202" y="136"/>
                  </a:lnTo>
                  <a:lnTo>
                    <a:pt x="206" y="134"/>
                  </a:lnTo>
                  <a:lnTo>
                    <a:pt x="210" y="130"/>
                  </a:lnTo>
                  <a:lnTo>
                    <a:pt x="214" y="128"/>
                  </a:lnTo>
                  <a:lnTo>
                    <a:pt x="220" y="102"/>
                  </a:lnTo>
                  <a:lnTo>
                    <a:pt x="220" y="100"/>
                  </a:lnTo>
                  <a:lnTo>
                    <a:pt x="224" y="98"/>
                  </a:lnTo>
                  <a:lnTo>
                    <a:pt x="228" y="96"/>
                  </a:lnTo>
                  <a:lnTo>
                    <a:pt x="240" y="94"/>
                  </a:lnTo>
                  <a:lnTo>
                    <a:pt x="256" y="92"/>
                  </a:lnTo>
                  <a:lnTo>
                    <a:pt x="268" y="92"/>
                  </a:lnTo>
                  <a:lnTo>
                    <a:pt x="274" y="90"/>
                  </a:lnTo>
                  <a:lnTo>
                    <a:pt x="274" y="86"/>
                  </a:lnTo>
                  <a:lnTo>
                    <a:pt x="288" y="86"/>
                  </a:lnTo>
                  <a:lnTo>
                    <a:pt x="292" y="88"/>
                  </a:lnTo>
                  <a:lnTo>
                    <a:pt x="296" y="92"/>
                  </a:lnTo>
                  <a:lnTo>
                    <a:pt x="304" y="98"/>
                  </a:lnTo>
                  <a:lnTo>
                    <a:pt x="318" y="98"/>
                  </a:lnTo>
                  <a:lnTo>
                    <a:pt x="328" y="94"/>
                  </a:lnTo>
                  <a:lnTo>
                    <a:pt x="330" y="86"/>
                  </a:lnTo>
                  <a:lnTo>
                    <a:pt x="334" y="74"/>
                  </a:lnTo>
                  <a:lnTo>
                    <a:pt x="336" y="70"/>
                  </a:lnTo>
                  <a:lnTo>
                    <a:pt x="338" y="66"/>
                  </a:lnTo>
                  <a:lnTo>
                    <a:pt x="340" y="66"/>
                  </a:lnTo>
                  <a:lnTo>
                    <a:pt x="340" y="62"/>
                  </a:lnTo>
                  <a:lnTo>
                    <a:pt x="342" y="58"/>
                  </a:lnTo>
                  <a:lnTo>
                    <a:pt x="342" y="40"/>
                  </a:lnTo>
                  <a:lnTo>
                    <a:pt x="348" y="28"/>
                  </a:lnTo>
                  <a:lnTo>
                    <a:pt x="348" y="26"/>
                  </a:lnTo>
                  <a:lnTo>
                    <a:pt x="334" y="24"/>
                  </a:lnTo>
                  <a:lnTo>
                    <a:pt x="314" y="20"/>
                  </a:lnTo>
                  <a:lnTo>
                    <a:pt x="312" y="18"/>
                  </a:lnTo>
                  <a:lnTo>
                    <a:pt x="310" y="16"/>
                  </a:lnTo>
                  <a:lnTo>
                    <a:pt x="308" y="12"/>
                  </a:lnTo>
                  <a:lnTo>
                    <a:pt x="304" y="8"/>
                  </a:lnTo>
                  <a:lnTo>
                    <a:pt x="296" y="4"/>
                  </a:lnTo>
                  <a:lnTo>
                    <a:pt x="286" y="2"/>
                  </a:lnTo>
                  <a:lnTo>
                    <a:pt x="274" y="2"/>
                  </a:lnTo>
                  <a:lnTo>
                    <a:pt x="264" y="0"/>
                  </a:lnTo>
                  <a:lnTo>
                    <a:pt x="260" y="2"/>
                  </a:lnTo>
                  <a:lnTo>
                    <a:pt x="254" y="4"/>
                  </a:lnTo>
                  <a:lnTo>
                    <a:pt x="252" y="6"/>
                  </a:lnTo>
                  <a:lnTo>
                    <a:pt x="252" y="10"/>
                  </a:lnTo>
                  <a:lnTo>
                    <a:pt x="250" y="14"/>
                  </a:lnTo>
                  <a:lnTo>
                    <a:pt x="248" y="16"/>
                  </a:lnTo>
                  <a:lnTo>
                    <a:pt x="244" y="18"/>
                  </a:lnTo>
                  <a:lnTo>
                    <a:pt x="238" y="18"/>
                  </a:lnTo>
                  <a:lnTo>
                    <a:pt x="232" y="16"/>
                  </a:lnTo>
                  <a:lnTo>
                    <a:pt x="230" y="14"/>
                  </a:lnTo>
                  <a:lnTo>
                    <a:pt x="228" y="14"/>
                  </a:lnTo>
                  <a:lnTo>
                    <a:pt x="222" y="14"/>
                  </a:lnTo>
                  <a:lnTo>
                    <a:pt x="210" y="14"/>
                  </a:lnTo>
                  <a:lnTo>
                    <a:pt x="206" y="14"/>
                  </a:lnTo>
                  <a:lnTo>
                    <a:pt x="204" y="16"/>
                  </a:lnTo>
                  <a:lnTo>
                    <a:pt x="200" y="22"/>
                  </a:lnTo>
                  <a:lnTo>
                    <a:pt x="198" y="24"/>
                  </a:lnTo>
                  <a:lnTo>
                    <a:pt x="196" y="26"/>
                  </a:lnTo>
                  <a:lnTo>
                    <a:pt x="192" y="28"/>
                  </a:lnTo>
                  <a:lnTo>
                    <a:pt x="190" y="32"/>
                  </a:lnTo>
                  <a:lnTo>
                    <a:pt x="190" y="38"/>
                  </a:lnTo>
                  <a:lnTo>
                    <a:pt x="188" y="40"/>
                  </a:lnTo>
                  <a:lnTo>
                    <a:pt x="188" y="42"/>
                  </a:lnTo>
                  <a:lnTo>
                    <a:pt x="184" y="42"/>
                  </a:lnTo>
                  <a:lnTo>
                    <a:pt x="176" y="42"/>
                  </a:lnTo>
                  <a:lnTo>
                    <a:pt x="168" y="40"/>
                  </a:lnTo>
                  <a:lnTo>
                    <a:pt x="168" y="24"/>
                  </a:lnTo>
                  <a:lnTo>
                    <a:pt x="156" y="24"/>
                  </a:lnTo>
                  <a:lnTo>
                    <a:pt x="154" y="16"/>
                  </a:lnTo>
                  <a:lnTo>
                    <a:pt x="152" y="6"/>
                  </a:lnTo>
                  <a:lnTo>
                    <a:pt x="142" y="4"/>
                  </a:lnTo>
                  <a:lnTo>
                    <a:pt x="132" y="18"/>
                  </a:lnTo>
                  <a:lnTo>
                    <a:pt x="126" y="26"/>
                  </a:lnTo>
                  <a:lnTo>
                    <a:pt x="118" y="26"/>
                  </a:lnTo>
                  <a:lnTo>
                    <a:pt x="118" y="20"/>
                  </a:lnTo>
                  <a:lnTo>
                    <a:pt x="116" y="18"/>
                  </a:lnTo>
                  <a:lnTo>
                    <a:pt x="114" y="18"/>
                  </a:lnTo>
                  <a:lnTo>
                    <a:pt x="112" y="18"/>
                  </a:lnTo>
                  <a:lnTo>
                    <a:pt x="110" y="18"/>
                  </a:lnTo>
                  <a:lnTo>
                    <a:pt x="102" y="18"/>
                  </a:lnTo>
                  <a:lnTo>
                    <a:pt x="94" y="18"/>
                  </a:lnTo>
                  <a:lnTo>
                    <a:pt x="92" y="20"/>
                  </a:lnTo>
                  <a:lnTo>
                    <a:pt x="84" y="36"/>
                  </a:lnTo>
                  <a:lnTo>
                    <a:pt x="80" y="40"/>
                  </a:lnTo>
                  <a:lnTo>
                    <a:pt x="74" y="44"/>
                  </a:lnTo>
                  <a:lnTo>
                    <a:pt x="68" y="46"/>
                  </a:lnTo>
                  <a:lnTo>
                    <a:pt x="68" y="48"/>
                  </a:lnTo>
                  <a:lnTo>
                    <a:pt x="66" y="50"/>
                  </a:lnTo>
                  <a:lnTo>
                    <a:pt x="68" y="58"/>
                  </a:lnTo>
                  <a:lnTo>
                    <a:pt x="66" y="66"/>
                  </a:lnTo>
                  <a:lnTo>
                    <a:pt x="66" y="68"/>
                  </a:lnTo>
                  <a:lnTo>
                    <a:pt x="62" y="70"/>
                  </a:lnTo>
                  <a:lnTo>
                    <a:pt x="58" y="70"/>
                  </a:lnTo>
                  <a:lnTo>
                    <a:pt x="56" y="74"/>
                  </a:lnTo>
                  <a:lnTo>
                    <a:pt x="56" y="80"/>
                  </a:lnTo>
                  <a:lnTo>
                    <a:pt x="54" y="84"/>
                  </a:lnTo>
                  <a:lnTo>
                    <a:pt x="54" y="86"/>
                  </a:lnTo>
                  <a:lnTo>
                    <a:pt x="50" y="86"/>
                  </a:lnTo>
                  <a:lnTo>
                    <a:pt x="44" y="86"/>
                  </a:lnTo>
                  <a:lnTo>
                    <a:pt x="40" y="88"/>
                  </a:lnTo>
                  <a:lnTo>
                    <a:pt x="38" y="92"/>
                  </a:lnTo>
                  <a:lnTo>
                    <a:pt x="36" y="94"/>
                  </a:lnTo>
                  <a:lnTo>
                    <a:pt x="32" y="96"/>
                  </a:lnTo>
                  <a:lnTo>
                    <a:pt x="26" y="94"/>
                  </a:lnTo>
                  <a:lnTo>
                    <a:pt x="22" y="94"/>
                  </a:lnTo>
                  <a:lnTo>
                    <a:pt x="16" y="94"/>
                  </a:lnTo>
                  <a:lnTo>
                    <a:pt x="12" y="94"/>
                  </a:lnTo>
                  <a:lnTo>
                    <a:pt x="10" y="98"/>
                  </a:lnTo>
                  <a:lnTo>
                    <a:pt x="8" y="102"/>
                  </a:lnTo>
                  <a:lnTo>
                    <a:pt x="8" y="108"/>
                  </a:lnTo>
                  <a:lnTo>
                    <a:pt x="6" y="110"/>
                  </a:lnTo>
                  <a:lnTo>
                    <a:pt x="0" y="112"/>
                  </a:lnTo>
                  <a:lnTo>
                    <a:pt x="0" y="114"/>
                  </a:lnTo>
                  <a:close/>
                </a:path>
              </a:pathLst>
            </a:custGeom>
            <a:solidFill>
              <a:srgbClr val="CC000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3" name="Slovakia">
              <a:extLst>
                <a:ext uri="{FF2B5EF4-FFF2-40B4-BE49-F238E27FC236}">
                  <a16:creationId xmlns:a16="http://schemas.microsoft.com/office/drawing/2014/main" id="{270C6B7C-A6B4-3F4B-8773-D25E1E909334}"/>
                </a:ext>
              </a:extLst>
            </p:cNvPr>
            <p:cNvSpPr>
              <a:spLocks/>
            </p:cNvSpPr>
            <p:nvPr/>
          </p:nvSpPr>
          <p:spPr bwMode="auto">
            <a:xfrm>
              <a:off x="3076575" y="2971800"/>
              <a:ext cx="476250" cy="276225"/>
            </a:xfrm>
            <a:custGeom>
              <a:avLst/>
              <a:gdLst>
                <a:gd name="T0" fmla="*/ 2147483647 w 348"/>
                <a:gd name="T1" fmla="*/ 2147483647 h 194"/>
                <a:gd name="T2" fmla="*/ 2147483647 w 348"/>
                <a:gd name="T3" fmla="*/ 2147483647 h 194"/>
                <a:gd name="T4" fmla="*/ 2147483647 w 348"/>
                <a:gd name="T5" fmla="*/ 2147483647 h 194"/>
                <a:gd name="T6" fmla="*/ 2147483647 w 348"/>
                <a:gd name="T7" fmla="*/ 2147483647 h 194"/>
                <a:gd name="T8" fmla="*/ 2147483647 w 348"/>
                <a:gd name="T9" fmla="*/ 2147483647 h 194"/>
                <a:gd name="T10" fmla="*/ 2147483647 w 348"/>
                <a:gd name="T11" fmla="*/ 2147483647 h 194"/>
                <a:gd name="T12" fmla="*/ 2147483647 w 348"/>
                <a:gd name="T13" fmla="*/ 2147483647 h 194"/>
                <a:gd name="T14" fmla="*/ 2147483647 w 348"/>
                <a:gd name="T15" fmla="*/ 2147483647 h 194"/>
                <a:gd name="T16" fmla="*/ 2147483647 w 348"/>
                <a:gd name="T17" fmla="*/ 2147483647 h 194"/>
                <a:gd name="T18" fmla="*/ 2147483647 w 348"/>
                <a:gd name="T19" fmla="*/ 2147483647 h 194"/>
                <a:gd name="T20" fmla="*/ 2147483647 w 348"/>
                <a:gd name="T21" fmla="*/ 2147483647 h 194"/>
                <a:gd name="T22" fmla="*/ 2147483647 w 348"/>
                <a:gd name="T23" fmla="*/ 2147483647 h 194"/>
                <a:gd name="T24" fmla="*/ 2147483647 w 348"/>
                <a:gd name="T25" fmla="*/ 2147483647 h 194"/>
                <a:gd name="T26" fmla="*/ 2147483647 w 348"/>
                <a:gd name="T27" fmla="*/ 2147483647 h 194"/>
                <a:gd name="T28" fmla="*/ 2147483647 w 348"/>
                <a:gd name="T29" fmla="*/ 2147483647 h 194"/>
                <a:gd name="T30" fmla="*/ 2147483647 w 348"/>
                <a:gd name="T31" fmla="*/ 2147483647 h 194"/>
                <a:gd name="T32" fmla="*/ 2147483647 w 348"/>
                <a:gd name="T33" fmla="*/ 2147483647 h 194"/>
                <a:gd name="T34" fmla="*/ 2147483647 w 348"/>
                <a:gd name="T35" fmla="*/ 2147483647 h 194"/>
                <a:gd name="T36" fmla="*/ 2147483647 w 348"/>
                <a:gd name="T37" fmla="*/ 2147483647 h 194"/>
                <a:gd name="T38" fmla="*/ 2147483647 w 348"/>
                <a:gd name="T39" fmla="*/ 2147483647 h 194"/>
                <a:gd name="T40" fmla="*/ 2147483647 w 348"/>
                <a:gd name="T41" fmla="*/ 2147483647 h 194"/>
                <a:gd name="T42" fmla="*/ 2147483647 w 348"/>
                <a:gd name="T43" fmla="*/ 2147483647 h 194"/>
                <a:gd name="T44" fmla="*/ 2147483647 w 348"/>
                <a:gd name="T45" fmla="*/ 2147483647 h 194"/>
                <a:gd name="T46" fmla="*/ 2147483647 w 348"/>
                <a:gd name="T47" fmla="*/ 2147483647 h 194"/>
                <a:gd name="T48" fmla="*/ 2147483647 w 348"/>
                <a:gd name="T49" fmla="*/ 2147483647 h 194"/>
                <a:gd name="T50" fmla="*/ 2147483647 w 348"/>
                <a:gd name="T51" fmla="*/ 2147483647 h 194"/>
                <a:gd name="T52" fmla="*/ 2147483647 w 348"/>
                <a:gd name="T53" fmla="*/ 2147483647 h 194"/>
                <a:gd name="T54" fmla="*/ 2147483647 w 348"/>
                <a:gd name="T55" fmla="*/ 2147483647 h 194"/>
                <a:gd name="T56" fmla="*/ 2147483647 w 348"/>
                <a:gd name="T57" fmla="*/ 2147483647 h 194"/>
                <a:gd name="T58" fmla="*/ 2147483647 w 348"/>
                <a:gd name="T59" fmla="*/ 2147483647 h 194"/>
                <a:gd name="T60" fmla="*/ 2147483647 w 348"/>
                <a:gd name="T61" fmla="*/ 2147483647 h 194"/>
                <a:gd name="T62" fmla="*/ 2147483647 w 348"/>
                <a:gd name="T63" fmla="*/ 2147483647 h 194"/>
                <a:gd name="T64" fmla="*/ 2147483647 w 348"/>
                <a:gd name="T65" fmla="*/ 2147483647 h 194"/>
                <a:gd name="T66" fmla="*/ 2147483647 w 348"/>
                <a:gd name="T67" fmla="*/ 2147483647 h 194"/>
                <a:gd name="T68" fmla="*/ 2147483647 w 348"/>
                <a:gd name="T69" fmla="*/ 2147483647 h 194"/>
                <a:gd name="T70" fmla="*/ 2147483647 w 348"/>
                <a:gd name="T71" fmla="*/ 2147483647 h 194"/>
                <a:gd name="T72" fmla="*/ 2147483647 w 348"/>
                <a:gd name="T73" fmla="*/ 2147483647 h 194"/>
                <a:gd name="T74" fmla="*/ 2147483647 w 348"/>
                <a:gd name="T75" fmla="*/ 2147483647 h 194"/>
                <a:gd name="T76" fmla="*/ 2147483647 w 348"/>
                <a:gd name="T77" fmla="*/ 2147483647 h 194"/>
                <a:gd name="T78" fmla="*/ 2147483647 w 348"/>
                <a:gd name="T79" fmla="*/ 2147483647 h 194"/>
                <a:gd name="T80" fmla="*/ 2147483647 w 348"/>
                <a:gd name="T81" fmla="*/ 2147483647 h 194"/>
                <a:gd name="T82" fmla="*/ 2147483647 w 348"/>
                <a:gd name="T83" fmla="*/ 2147483647 h 194"/>
                <a:gd name="T84" fmla="*/ 2147483647 w 348"/>
                <a:gd name="T85" fmla="*/ 2147483647 h 194"/>
                <a:gd name="T86" fmla="*/ 2147483647 w 348"/>
                <a:gd name="T87" fmla="*/ 2147483647 h 194"/>
                <a:gd name="T88" fmla="*/ 2147483647 w 348"/>
                <a:gd name="T89" fmla="*/ 2147483647 h 194"/>
                <a:gd name="T90" fmla="*/ 2147483647 w 348"/>
                <a:gd name="T91" fmla="*/ 2147483647 h 194"/>
                <a:gd name="T92" fmla="*/ 2147483647 w 348"/>
                <a:gd name="T93" fmla="*/ 2147483647 h 194"/>
                <a:gd name="T94" fmla="*/ 2147483647 w 348"/>
                <a:gd name="T95" fmla="*/ 2147483647 h 194"/>
                <a:gd name="T96" fmla="*/ 2147483647 w 348"/>
                <a:gd name="T97" fmla="*/ 2147483647 h 194"/>
                <a:gd name="T98" fmla="*/ 2147483647 w 348"/>
                <a:gd name="T99" fmla="*/ 2147483647 h 194"/>
                <a:gd name="T100" fmla="*/ 0 w 348"/>
                <a:gd name="T101" fmla="*/ 2147483647 h 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8"/>
                <a:gd name="T154" fmla="*/ 0 h 194"/>
                <a:gd name="T155" fmla="*/ 348 w 348"/>
                <a:gd name="T156" fmla="*/ 194 h 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8" h="194">
                  <a:moveTo>
                    <a:pt x="0" y="114"/>
                  </a:moveTo>
                  <a:lnTo>
                    <a:pt x="0" y="132"/>
                  </a:lnTo>
                  <a:lnTo>
                    <a:pt x="2" y="152"/>
                  </a:lnTo>
                  <a:lnTo>
                    <a:pt x="4" y="156"/>
                  </a:lnTo>
                  <a:lnTo>
                    <a:pt x="8" y="160"/>
                  </a:lnTo>
                  <a:lnTo>
                    <a:pt x="14" y="164"/>
                  </a:lnTo>
                  <a:lnTo>
                    <a:pt x="18" y="170"/>
                  </a:lnTo>
                  <a:lnTo>
                    <a:pt x="20" y="174"/>
                  </a:lnTo>
                  <a:lnTo>
                    <a:pt x="28" y="176"/>
                  </a:lnTo>
                  <a:lnTo>
                    <a:pt x="36" y="180"/>
                  </a:lnTo>
                  <a:lnTo>
                    <a:pt x="42" y="184"/>
                  </a:lnTo>
                  <a:lnTo>
                    <a:pt x="56" y="190"/>
                  </a:lnTo>
                  <a:lnTo>
                    <a:pt x="62" y="194"/>
                  </a:lnTo>
                  <a:lnTo>
                    <a:pt x="100" y="194"/>
                  </a:lnTo>
                  <a:lnTo>
                    <a:pt x="102" y="192"/>
                  </a:lnTo>
                  <a:lnTo>
                    <a:pt x="106" y="190"/>
                  </a:lnTo>
                  <a:lnTo>
                    <a:pt x="114" y="188"/>
                  </a:lnTo>
                  <a:lnTo>
                    <a:pt x="122" y="186"/>
                  </a:lnTo>
                  <a:lnTo>
                    <a:pt x="126" y="184"/>
                  </a:lnTo>
                  <a:lnTo>
                    <a:pt x="128" y="180"/>
                  </a:lnTo>
                  <a:lnTo>
                    <a:pt x="126" y="178"/>
                  </a:lnTo>
                  <a:lnTo>
                    <a:pt x="124" y="172"/>
                  </a:lnTo>
                  <a:lnTo>
                    <a:pt x="124" y="168"/>
                  </a:lnTo>
                  <a:lnTo>
                    <a:pt x="128" y="162"/>
                  </a:lnTo>
                  <a:lnTo>
                    <a:pt x="134" y="156"/>
                  </a:lnTo>
                  <a:lnTo>
                    <a:pt x="148" y="154"/>
                  </a:lnTo>
                  <a:lnTo>
                    <a:pt x="164" y="152"/>
                  </a:lnTo>
                  <a:lnTo>
                    <a:pt x="168" y="152"/>
                  </a:lnTo>
                  <a:lnTo>
                    <a:pt x="168" y="150"/>
                  </a:lnTo>
                  <a:lnTo>
                    <a:pt x="168" y="146"/>
                  </a:lnTo>
                  <a:lnTo>
                    <a:pt x="170" y="140"/>
                  </a:lnTo>
                  <a:lnTo>
                    <a:pt x="174" y="134"/>
                  </a:lnTo>
                  <a:lnTo>
                    <a:pt x="180" y="134"/>
                  </a:lnTo>
                  <a:lnTo>
                    <a:pt x="186" y="136"/>
                  </a:lnTo>
                  <a:lnTo>
                    <a:pt x="192" y="138"/>
                  </a:lnTo>
                  <a:lnTo>
                    <a:pt x="196" y="138"/>
                  </a:lnTo>
                  <a:lnTo>
                    <a:pt x="202" y="136"/>
                  </a:lnTo>
                  <a:lnTo>
                    <a:pt x="206" y="134"/>
                  </a:lnTo>
                  <a:lnTo>
                    <a:pt x="210" y="130"/>
                  </a:lnTo>
                  <a:lnTo>
                    <a:pt x="214" y="128"/>
                  </a:lnTo>
                  <a:lnTo>
                    <a:pt x="220" y="102"/>
                  </a:lnTo>
                  <a:lnTo>
                    <a:pt x="220" y="100"/>
                  </a:lnTo>
                  <a:lnTo>
                    <a:pt x="224" y="98"/>
                  </a:lnTo>
                  <a:lnTo>
                    <a:pt x="228" y="96"/>
                  </a:lnTo>
                  <a:lnTo>
                    <a:pt x="240" y="94"/>
                  </a:lnTo>
                  <a:lnTo>
                    <a:pt x="256" y="92"/>
                  </a:lnTo>
                  <a:lnTo>
                    <a:pt x="268" y="92"/>
                  </a:lnTo>
                  <a:lnTo>
                    <a:pt x="274" y="90"/>
                  </a:lnTo>
                  <a:lnTo>
                    <a:pt x="274" y="86"/>
                  </a:lnTo>
                  <a:lnTo>
                    <a:pt x="288" y="86"/>
                  </a:lnTo>
                  <a:lnTo>
                    <a:pt x="292" y="88"/>
                  </a:lnTo>
                  <a:lnTo>
                    <a:pt x="296" y="92"/>
                  </a:lnTo>
                  <a:lnTo>
                    <a:pt x="304" y="98"/>
                  </a:lnTo>
                  <a:lnTo>
                    <a:pt x="318" y="98"/>
                  </a:lnTo>
                  <a:lnTo>
                    <a:pt x="328" y="94"/>
                  </a:lnTo>
                  <a:lnTo>
                    <a:pt x="330" y="86"/>
                  </a:lnTo>
                  <a:lnTo>
                    <a:pt x="334" y="74"/>
                  </a:lnTo>
                  <a:lnTo>
                    <a:pt x="336" y="70"/>
                  </a:lnTo>
                  <a:lnTo>
                    <a:pt x="338" y="66"/>
                  </a:lnTo>
                  <a:lnTo>
                    <a:pt x="340" y="66"/>
                  </a:lnTo>
                  <a:lnTo>
                    <a:pt x="340" y="62"/>
                  </a:lnTo>
                  <a:lnTo>
                    <a:pt x="342" y="58"/>
                  </a:lnTo>
                  <a:lnTo>
                    <a:pt x="342" y="40"/>
                  </a:lnTo>
                  <a:lnTo>
                    <a:pt x="348" y="28"/>
                  </a:lnTo>
                  <a:lnTo>
                    <a:pt x="348" y="26"/>
                  </a:lnTo>
                  <a:lnTo>
                    <a:pt x="334" y="24"/>
                  </a:lnTo>
                  <a:lnTo>
                    <a:pt x="314" y="20"/>
                  </a:lnTo>
                  <a:lnTo>
                    <a:pt x="312" y="18"/>
                  </a:lnTo>
                  <a:lnTo>
                    <a:pt x="310" y="16"/>
                  </a:lnTo>
                  <a:lnTo>
                    <a:pt x="308" y="12"/>
                  </a:lnTo>
                  <a:lnTo>
                    <a:pt x="304" y="8"/>
                  </a:lnTo>
                  <a:lnTo>
                    <a:pt x="296" y="4"/>
                  </a:lnTo>
                  <a:lnTo>
                    <a:pt x="286" y="2"/>
                  </a:lnTo>
                  <a:lnTo>
                    <a:pt x="274" y="2"/>
                  </a:lnTo>
                  <a:lnTo>
                    <a:pt x="264" y="0"/>
                  </a:lnTo>
                  <a:lnTo>
                    <a:pt x="260" y="2"/>
                  </a:lnTo>
                  <a:lnTo>
                    <a:pt x="254" y="4"/>
                  </a:lnTo>
                  <a:lnTo>
                    <a:pt x="252" y="6"/>
                  </a:lnTo>
                  <a:lnTo>
                    <a:pt x="252" y="10"/>
                  </a:lnTo>
                  <a:lnTo>
                    <a:pt x="250" y="14"/>
                  </a:lnTo>
                  <a:lnTo>
                    <a:pt x="248" y="16"/>
                  </a:lnTo>
                  <a:lnTo>
                    <a:pt x="244" y="18"/>
                  </a:lnTo>
                  <a:lnTo>
                    <a:pt x="238" y="18"/>
                  </a:lnTo>
                  <a:lnTo>
                    <a:pt x="232" y="16"/>
                  </a:lnTo>
                  <a:lnTo>
                    <a:pt x="230" y="14"/>
                  </a:lnTo>
                  <a:lnTo>
                    <a:pt x="228" y="14"/>
                  </a:lnTo>
                  <a:lnTo>
                    <a:pt x="222" y="14"/>
                  </a:lnTo>
                  <a:lnTo>
                    <a:pt x="210" y="14"/>
                  </a:lnTo>
                  <a:lnTo>
                    <a:pt x="206" y="14"/>
                  </a:lnTo>
                  <a:lnTo>
                    <a:pt x="204" y="16"/>
                  </a:lnTo>
                  <a:lnTo>
                    <a:pt x="200" y="22"/>
                  </a:lnTo>
                  <a:lnTo>
                    <a:pt x="198" y="24"/>
                  </a:lnTo>
                  <a:lnTo>
                    <a:pt x="196" y="26"/>
                  </a:lnTo>
                  <a:lnTo>
                    <a:pt x="192" y="28"/>
                  </a:lnTo>
                  <a:lnTo>
                    <a:pt x="190" y="32"/>
                  </a:lnTo>
                  <a:lnTo>
                    <a:pt x="190" y="38"/>
                  </a:lnTo>
                  <a:lnTo>
                    <a:pt x="188" y="40"/>
                  </a:lnTo>
                  <a:lnTo>
                    <a:pt x="188" y="42"/>
                  </a:lnTo>
                  <a:lnTo>
                    <a:pt x="184" y="42"/>
                  </a:lnTo>
                  <a:lnTo>
                    <a:pt x="176" y="42"/>
                  </a:lnTo>
                  <a:lnTo>
                    <a:pt x="168" y="40"/>
                  </a:lnTo>
                  <a:lnTo>
                    <a:pt x="168" y="24"/>
                  </a:lnTo>
                  <a:lnTo>
                    <a:pt x="156" y="24"/>
                  </a:lnTo>
                  <a:lnTo>
                    <a:pt x="154" y="16"/>
                  </a:lnTo>
                  <a:lnTo>
                    <a:pt x="152" y="6"/>
                  </a:lnTo>
                  <a:lnTo>
                    <a:pt x="142" y="4"/>
                  </a:lnTo>
                  <a:lnTo>
                    <a:pt x="132" y="18"/>
                  </a:lnTo>
                  <a:lnTo>
                    <a:pt x="126" y="26"/>
                  </a:lnTo>
                  <a:lnTo>
                    <a:pt x="118" y="26"/>
                  </a:lnTo>
                  <a:lnTo>
                    <a:pt x="118" y="20"/>
                  </a:lnTo>
                  <a:lnTo>
                    <a:pt x="116" y="18"/>
                  </a:lnTo>
                  <a:lnTo>
                    <a:pt x="114" y="18"/>
                  </a:lnTo>
                  <a:lnTo>
                    <a:pt x="112" y="18"/>
                  </a:lnTo>
                  <a:lnTo>
                    <a:pt x="110" y="18"/>
                  </a:lnTo>
                  <a:lnTo>
                    <a:pt x="102" y="18"/>
                  </a:lnTo>
                  <a:lnTo>
                    <a:pt x="94" y="18"/>
                  </a:lnTo>
                  <a:lnTo>
                    <a:pt x="92" y="20"/>
                  </a:lnTo>
                  <a:lnTo>
                    <a:pt x="84" y="36"/>
                  </a:lnTo>
                  <a:lnTo>
                    <a:pt x="80" y="40"/>
                  </a:lnTo>
                  <a:lnTo>
                    <a:pt x="74" y="44"/>
                  </a:lnTo>
                  <a:lnTo>
                    <a:pt x="68" y="46"/>
                  </a:lnTo>
                  <a:lnTo>
                    <a:pt x="68" y="48"/>
                  </a:lnTo>
                  <a:lnTo>
                    <a:pt x="66" y="50"/>
                  </a:lnTo>
                  <a:lnTo>
                    <a:pt x="68" y="58"/>
                  </a:lnTo>
                  <a:lnTo>
                    <a:pt x="66" y="66"/>
                  </a:lnTo>
                  <a:lnTo>
                    <a:pt x="66" y="68"/>
                  </a:lnTo>
                  <a:lnTo>
                    <a:pt x="62" y="70"/>
                  </a:lnTo>
                  <a:lnTo>
                    <a:pt x="58" y="70"/>
                  </a:lnTo>
                  <a:lnTo>
                    <a:pt x="56" y="74"/>
                  </a:lnTo>
                  <a:lnTo>
                    <a:pt x="56" y="80"/>
                  </a:lnTo>
                  <a:lnTo>
                    <a:pt x="54" y="84"/>
                  </a:lnTo>
                  <a:lnTo>
                    <a:pt x="54" y="86"/>
                  </a:lnTo>
                  <a:lnTo>
                    <a:pt x="50" y="86"/>
                  </a:lnTo>
                  <a:lnTo>
                    <a:pt x="44" y="86"/>
                  </a:lnTo>
                  <a:lnTo>
                    <a:pt x="40" y="88"/>
                  </a:lnTo>
                  <a:lnTo>
                    <a:pt x="38" y="92"/>
                  </a:lnTo>
                  <a:lnTo>
                    <a:pt x="36" y="94"/>
                  </a:lnTo>
                  <a:lnTo>
                    <a:pt x="32" y="96"/>
                  </a:lnTo>
                  <a:lnTo>
                    <a:pt x="26" y="94"/>
                  </a:lnTo>
                  <a:lnTo>
                    <a:pt x="22" y="94"/>
                  </a:lnTo>
                  <a:lnTo>
                    <a:pt x="16" y="94"/>
                  </a:lnTo>
                  <a:lnTo>
                    <a:pt x="12" y="94"/>
                  </a:lnTo>
                  <a:lnTo>
                    <a:pt x="10" y="98"/>
                  </a:lnTo>
                  <a:lnTo>
                    <a:pt x="8" y="102"/>
                  </a:lnTo>
                  <a:lnTo>
                    <a:pt x="8" y="108"/>
                  </a:lnTo>
                  <a:lnTo>
                    <a:pt x="6" y="110"/>
                  </a:lnTo>
                  <a:lnTo>
                    <a:pt x="0" y="112"/>
                  </a:lnTo>
                  <a:lnTo>
                    <a:pt x="0" y="114"/>
                  </a:lnTo>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4" name="Freeform 23">
              <a:extLst>
                <a:ext uri="{FF2B5EF4-FFF2-40B4-BE49-F238E27FC236}">
                  <a16:creationId xmlns:a16="http://schemas.microsoft.com/office/drawing/2014/main" id="{737951BA-D30E-E049-AE57-9AAB15C25071}"/>
                </a:ext>
              </a:extLst>
            </p:cNvPr>
            <p:cNvSpPr>
              <a:spLocks/>
            </p:cNvSpPr>
            <p:nvPr/>
          </p:nvSpPr>
          <p:spPr bwMode="auto">
            <a:xfrm>
              <a:off x="3019425" y="3095625"/>
              <a:ext cx="590550" cy="409575"/>
            </a:xfrm>
            <a:custGeom>
              <a:avLst/>
              <a:gdLst>
                <a:gd name="T0" fmla="*/ 2147483647 w 424"/>
                <a:gd name="T1" fmla="*/ 2147483647 h 300"/>
                <a:gd name="T2" fmla="*/ 2147483647 w 424"/>
                <a:gd name="T3" fmla="*/ 2147483647 h 300"/>
                <a:gd name="T4" fmla="*/ 2147483647 w 424"/>
                <a:gd name="T5" fmla="*/ 2147483647 h 300"/>
                <a:gd name="T6" fmla="*/ 2147483647 w 424"/>
                <a:gd name="T7" fmla="*/ 2147483647 h 300"/>
                <a:gd name="T8" fmla="*/ 2147483647 w 424"/>
                <a:gd name="T9" fmla="*/ 2147483647 h 300"/>
                <a:gd name="T10" fmla="*/ 2147483647 w 424"/>
                <a:gd name="T11" fmla="*/ 2147483647 h 300"/>
                <a:gd name="T12" fmla="*/ 2147483647 w 424"/>
                <a:gd name="T13" fmla="*/ 2147483647 h 300"/>
                <a:gd name="T14" fmla="*/ 2147483647 w 424"/>
                <a:gd name="T15" fmla="*/ 2147483647 h 300"/>
                <a:gd name="T16" fmla="*/ 2147483647 w 424"/>
                <a:gd name="T17" fmla="*/ 2147483647 h 300"/>
                <a:gd name="T18" fmla="*/ 2147483647 w 424"/>
                <a:gd name="T19" fmla="*/ 2147483647 h 300"/>
                <a:gd name="T20" fmla="*/ 2147483647 w 424"/>
                <a:gd name="T21" fmla="*/ 2147483647 h 300"/>
                <a:gd name="T22" fmla="*/ 2147483647 w 424"/>
                <a:gd name="T23" fmla="*/ 2147483647 h 300"/>
                <a:gd name="T24" fmla="*/ 2147483647 w 424"/>
                <a:gd name="T25" fmla="*/ 2147483647 h 300"/>
                <a:gd name="T26" fmla="*/ 2147483647 w 424"/>
                <a:gd name="T27" fmla="*/ 2147483647 h 300"/>
                <a:gd name="T28" fmla="*/ 2147483647 w 424"/>
                <a:gd name="T29" fmla="*/ 2147483647 h 300"/>
                <a:gd name="T30" fmla="*/ 2147483647 w 424"/>
                <a:gd name="T31" fmla="*/ 2147483647 h 300"/>
                <a:gd name="T32" fmla="*/ 2147483647 w 424"/>
                <a:gd name="T33" fmla="*/ 2147483647 h 300"/>
                <a:gd name="T34" fmla="*/ 2147483647 w 424"/>
                <a:gd name="T35" fmla="*/ 2147483647 h 300"/>
                <a:gd name="T36" fmla="*/ 2147483647 w 424"/>
                <a:gd name="T37" fmla="*/ 2147483647 h 300"/>
                <a:gd name="T38" fmla="*/ 2147483647 w 424"/>
                <a:gd name="T39" fmla="*/ 2147483647 h 300"/>
                <a:gd name="T40" fmla="*/ 2147483647 w 424"/>
                <a:gd name="T41" fmla="*/ 2147483647 h 300"/>
                <a:gd name="T42" fmla="*/ 2147483647 w 424"/>
                <a:gd name="T43" fmla="*/ 0 h 300"/>
                <a:gd name="T44" fmla="*/ 2147483647 w 424"/>
                <a:gd name="T45" fmla="*/ 2147483647 h 300"/>
                <a:gd name="T46" fmla="*/ 2147483647 w 424"/>
                <a:gd name="T47" fmla="*/ 2147483647 h 300"/>
                <a:gd name="T48" fmla="*/ 2147483647 w 424"/>
                <a:gd name="T49" fmla="*/ 2147483647 h 300"/>
                <a:gd name="T50" fmla="*/ 2147483647 w 424"/>
                <a:gd name="T51" fmla="*/ 2147483647 h 300"/>
                <a:gd name="T52" fmla="*/ 2147483647 w 424"/>
                <a:gd name="T53" fmla="*/ 2147483647 h 300"/>
                <a:gd name="T54" fmla="*/ 2147483647 w 424"/>
                <a:gd name="T55" fmla="*/ 2147483647 h 300"/>
                <a:gd name="T56" fmla="*/ 2147483647 w 424"/>
                <a:gd name="T57" fmla="*/ 2147483647 h 300"/>
                <a:gd name="T58" fmla="*/ 2147483647 w 424"/>
                <a:gd name="T59" fmla="*/ 2147483647 h 300"/>
                <a:gd name="T60" fmla="*/ 2147483647 w 424"/>
                <a:gd name="T61" fmla="*/ 2147483647 h 300"/>
                <a:gd name="T62" fmla="*/ 2147483647 w 424"/>
                <a:gd name="T63" fmla="*/ 2147483647 h 300"/>
                <a:gd name="T64" fmla="*/ 2147483647 w 424"/>
                <a:gd name="T65" fmla="*/ 2147483647 h 300"/>
                <a:gd name="T66" fmla="*/ 2147483647 w 424"/>
                <a:gd name="T67" fmla="*/ 2147483647 h 300"/>
                <a:gd name="T68" fmla="*/ 2147483647 w 424"/>
                <a:gd name="T69" fmla="*/ 2147483647 h 300"/>
                <a:gd name="T70" fmla="*/ 2147483647 w 424"/>
                <a:gd name="T71" fmla="*/ 2147483647 h 300"/>
                <a:gd name="T72" fmla="*/ 2147483647 w 424"/>
                <a:gd name="T73" fmla="*/ 2147483647 h 300"/>
                <a:gd name="T74" fmla="*/ 2147483647 w 424"/>
                <a:gd name="T75" fmla="*/ 2147483647 h 300"/>
                <a:gd name="T76" fmla="*/ 2147483647 w 424"/>
                <a:gd name="T77" fmla="*/ 2147483647 h 300"/>
                <a:gd name="T78" fmla="*/ 2147483647 w 424"/>
                <a:gd name="T79" fmla="*/ 2147483647 h 300"/>
                <a:gd name="T80" fmla="*/ 2147483647 w 424"/>
                <a:gd name="T81" fmla="*/ 2147483647 h 300"/>
                <a:gd name="T82" fmla="*/ 2147483647 w 424"/>
                <a:gd name="T83" fmla="*/ 2147483647 h 300"/>
                <a:gd name="T84" fmla="*/ 2147483647 w 424"/>
                <a:gd name="T85" fmla="*/ 2147483647 h 300"/>
                <a:gd name="T86" fmla="*/ 2147483647 w 424"/>
                <a:gd name="T87" fmla="*/ 2147483647 h 300"/>
                <a:gd name="T88" fmla="*/ 2147483647 w 424"/>
                <a:gd name="T89" fmla="*/ 2147483647 h 300"/>
                <a:gd name="T90" fmla="*/ 2147483647 w 424"/>
                <a:gd name="T91" fmla="*/ 2147483647 h 300"/>
                <a:gd name="T92" fmla="*/ 2147483647 w 424"/>
                <a:gd name="T93" fmla="*/ 2147483647 h 300"/>
                <a:gd name="T94" fmla="*/ 2147483647 w 424"/>
                <a:gd name="T95" fmla="*/ 2147483647 h 300"/>
                <a:gd name="T96" fmla="*/ 2147483647 w 424"/>
                <a:gd name="T97" fmla="*/ 2147483647 h 300"/>
                <a:gd name="T98" fmla="*/ 2147483647 w 424"/>
                <a:gd name="T99" fmla="*/ 2147483647 h 300"/>
                <a:gd name="T100" fmla="*/ 2147483647 w 424"/>
                <a:gd name="T101" fmla="*/ 2147483647 h 300"/>
                <a:gd name="T102" fmla="*/ 2147483647 w 424"/>
                <a:gd name="T103" fmla="*/ 2147483647 h 300"/>
                <a:gd name="T104" fmla="*/ 2147483647 w 424"/>
                <a:gd name="T105" fmla="*/ 2147483647 h 300"/>
                <a:gd name="T106" fmla="*/ 2147483647 w 424"/>
                <a:gd name="T107" fmla="*/ 2147483647 h 300"/>
                <a:gd name="T108" fmla="*/ 2147483647 w 424"/>
                <a:gd name="T109" fmla="*/ 2147483647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4"/>
                <a:gd name="T166" fmla="*/ 0 h 300"/>
                <a:gd name="T167" fmla="*/ 424 w 424"/>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4" h="300">
                  <a:moveTo>
                    <a:pt x="0" y="218"/>
                  </a:moveTo>
                  <a:lnTo>
                    <a:pt x="0" y="218"/>
                  </a:lnTo>
                  <a:lnTo>
                    <a:pt x="2" y="216"/>
                  </a:lnTo>
                  <a:lnTo>
                    <a:pt x="6" y="210"/>
                  </a:lnTo>
                  <a:lnTo>
                    <a:pt x="8" y="202"/>
                  </a:lnTo>
                  <a:lnTo>
                    <a:pt x="14" y="196"/>
                  </a:lnTo>
                  <a:lnTo>
                    <a:pt x="18" y="192"/>
                  </a:lnTo>
                  <a:lnTo>
                    <a:pt x="22" y="190"/>
                  </a:lnTo>
                  <a:lnTo>
                    <a:pt x="24" y="190"/>
                  </a:lnTo>
                  <a:lnTo>
                    <a:pt x="26" y="188"/>
                  </a:lnTo>
                  <a:lnTo>
                    <a:pt x="28" y="186"/>
                  </a:lnTo>
                  <a:lnTo>
                    <a:pt x="28" y="178"/>
                  </a:lnTo>
                  <a:lnTo>
                    <a:pt x="16" y="168"/>
                  </a:lnTo>
                  <a:lnTo>
                    <a:pt x="12" y="158"/>
                  </a:lnTo>
                  <a:lnTo>
                    <a:pt x="22" y="156"/>
                  </a:lnTo>
                  <a:lnTo>
                    <a:pt x="30" y="144"/>
                  </a:lnTo>
                  <a:lnTo>
                    <a:pt x="28" y="130"/>
                  </a:lnTo>
                  <a:lnTo>
                    <a:pt x="18" y="130"/>
                  </a:lnTo>
                  <a:lnTo>
                    <a:pt x="18" y="122"/>
                  </a:lnTo>
                  <a:lnTo>
                    <a:pt x="30" y="122"/>
                  </a:lnTo>
                  <a:lnTo>
                    <a:pt x="46" y="122"/>
                  </a:lnTo>
                  <a:lnTo>
                    <a:pt x="56" y="122"/>
                  </a:lnTo>
                  <a:lnTo>
                    <a:pt x="56" y="104"/>
                  </a:lnTo>
                  <a:lnTo>
                    <a:pt x="56" y="84"/>
                  </a:lnTo>
                  <a:lnTo>
                    <a:pt x="58" y="86"/>
                  </a:lnTo>
                  <a:lnTo>
                    <a:pt x="66" y="90"/>
                  </a:lnTo>
                  <a:lnTo>
                    <a:pt x="74" y="94"/>
                  </a:lnTo>
                  <a:lnTo>
                    <a:pt x="80" y="98"/>
                  </a:lnTo>
                  <a:lnTo>
                    <a:pt x="92" y="104"/>
                  </a:lnTo>
                  <a:lnTo>
                    <a:pt x="100" y="108"/>
                  </a:lnTo>
                  <a:lnTo>
                    <a:pt x="138" y="108"/>
                  </a:lnTo>
                  <a:lnTo>
                    <a:pt x="140" y="106"/>
                  </a:lnTo>
                  <a:lnTo>
                    <a:pt x="144" y="104"/>
                  </a:lnTo>
                  <a:lnTo>
                    <a:pt x="152" y="102"/>
                  </a:lnTo>
                  <a:lnTo>
                    <a:pt x="160" y="100"/>
                  </a:lnTo>
                  <a:lnTo>
                    <a:pt x="164" y="98"/>
                  </a:lnTo>
                  <a:lnTo>
                    <a:pt x="164" y="94"/>
                  </a:lnTo>
                  <a:lnTo>
                    <a:pt x="164" y="92"/>
                  </a:lnTo>
                  <a:lnTo>
                    <a:pt x="162" y="86"/>
                  </a:lnTo>
                  <a:lnTo>
                    <a:pt x="162" y="82"/>
                  </a:lnTo>
                  <a:lnTo>
                    <a:pt x="166" y="76"/>
                  </a:lnTo>
                  <a:lnTo>
                    <a:pt x="172" y="68"/>
                  </a:lnTo>
                  <a:lnTo>
                    <a:pt x="186" y="68"/>
                  </a:lnTo>
                  <a:lnTo>
                    <a:pt x="202" y="66"/>
                  </a:lnTo>
                  <a:lnTo>
                    <a:pt x="206" y="66"/>
                  </a:lnTo>
                  <a:lnTo>
                    <a:pt x="206" y="64"/>
                  </a:lnTo>
                  <a:lnTo>
                    <a:pt x="206" y="60"/>
                  </a:lnTo>
                  <a:lnTo>
                    <a:pt x="206" y="54"/>
                  </a:lnTo>
                  <a:lnTo>
                    <a:pt x="212" y="48"/>
                  </a:lnTo>
                  <a:lnTo>
                    <a:pt x="218" y="48"/>
                  </a:lnTo>
                  <a:lnTo>
                    <a:pt x="224" y="48"/>
                  </a:lnTo>
                  <a:lnTo>
                    <a:pt x="228" y="52"/>
                  </a:lnTo>
                  <a:lnTo>
                    <a:pt x="234" y="52"/>
                  </a:lnTo>
                  <a:lnTo>
                    <a:pt x="240" y="50"/>
                  </a:lnTo>
                  <a:lnTo>
                    <a:pt x="242" y="48"/>
                  </a:lnTo>
                  <a:lnTo>
                    <a:pt x="248" y="44"/>
                  </a:lnTo>
                  <a:lnTo>
                    <a:pt x="252" y="42"/>
                  </a:lnTo>
                  <a:lnTo>
                    <a:pt x="258" y="16"/>
                  </a:lnTo>
                  <a:lnTo>
                    <a:pt x="258" y="14"/>
                  </a:lnTo>
                  <a:lnTo>
                    <a:pt x="262" y="12"/>
                  </a:lnTo>
                  <a:lnTo>
                    <a:pt x="266" y="10"/>
                  </a:lnTo>
                  <a:lnTo>
                    <a:pt x="278" y="8"/>
                  </a:lnTo>
                  <a:lnTo>
                    <a:pt x="294" y="6"/>
                  </a:lnTo>
                  <a:lnTo>
                    <a:pt x="306" y="4"/>
                  </a:lnTo>
                  <a:lnTo>
                    <a:pt x="310" y="4"/>
                  </a:lnTo>
                  <a:lnTo>
                    <a:pt x="312" y="0"/>
                  </a:lnTo>
                  <a:lnTo>
                    <a:pt x="326" y="0"/>
                  </a:lnTo>
                  <a:lnTo>
                    <a:pt x="330" y="2"/>
                  </a:lnTo>
                  <a:lnTo>
                    <a:pt x="334" y="6"/>
                  </a:lnTo>
                  <a:lnTo>
                    <a:pt x="342" y="12"/>
                  </a:lnTo>
                  <a:lnTo>
                    <a:pt x="356" y="12"/>
                  </a:lnTo>
                  <a:lnTo>
                    <a:pt x="366" y="8"/>
                  </a:lnTo>
                  <a:lnTo>
                    <a:pt x="370" y="8"/>
                  </a:lnTo>
                  <a:lnTo>
                    <a:pt x="382" y="16"/>
                  </a:lnTo>
                  <a:lnTo>
                    <a:pt x="386" y="18"/>
                  </a:lnTo>
                  <a:lnTo>
                    <a:pt x="388" y="18"/>
                  </a:lnTo>
                  <a:lnTo>
                    <a:pt x="392" y="16"/>
                  </a:lnTo>
                  <a:lnTo>
                    <a:pt x="396" y="20"/>
                  </a:lnTo>
                  <a:lnTo>
                    <a:pt x="406" y="32"/>
                  </a:lnTo>
                  <a:lnTo>
                    <a:pt x="410" y="36"/>
                  </a:lnTo>
                  <a:lnTo>
                    <a:pt x="414" y="36"/>
                  </a:lnTo>
                  <a:lnTo>
                    <a:pt x="418" y="34"/>
                  </a:lnTo>
                  <a:lnTo>
                    <a:pt x="422" y="34"/>
                  </a:lnTo>
                  <a:lnTo>
                    <a:pt x="424" y="34"/>
                  </a:lnTo>
                  <a:lnTo>
                    <a:pt x="424" y="36"/>
                  </a:lnTo>
                  <a:lnTo>
                    <a:pt x="422" y="38"/>
                  </a:lnTo>
                  <a:lnTo>
                    <a:pt x="420" y="50"/>
                  </a:lnTo>
                  <a:lnTo>
                    <a:pt x="416" y="56"/>
                  </a:lnTo>
                  <a:lnTo>
                    <a:pt x="412" y="62"/>
                  </a:lnTo>
                  <a:lnTo>
                    <a:pt x="408" y="66"/>
                  </a:lnTo>
                  <a:lnTo>
                    <a:pt x="402" y="68"/>
                  </a:lnTo>
                  <a:lnTo>
                    <a:pt x="392" y="70"/>
                  </a:lnTo>
                  <a:lnTo>
                    <a:pt x="388" y="72"/>
                  </a:lnTo>
                  <a:lnTo>
                    <a:pt x="386" y="76"/>
                  </a:lnTo>
                  <a:lnTo>
                    <a:pt x="384" y="80"/>
                  </a:lnTo>
                  <a:lnTo>
                    <a:pt x="380" y="88"/>
                  </a:lnTo>
                  <a:lnTo>
                    <a:pt x="374" y="96"/>
                  </a:lnTo>
                  <a:lnTo>
                    <a:pt x="374" y="100"/>
                  </a:lnTo>
                  <a:lnTo>
                    <a:pt x="374" y="104"/>
                  </a:lnTo>
                  <a:lnTo>
                    <a:pt x="374" y="106"/>
                  </a:lnTo>
                  <a:lnTo>
                    <a:pt x="368" y="126"/>
                  </a:lnTo>
                  <a:lnTo>
                    <a:pt x="368" y="148"/>
                  </a:lnTo>
                  <a:lnTo>
                    <a:pt x="352" y="168"/>
                  </a:lnTo>
                  <a:lnTo>
                    <a:pt x="344" y="184"/>
                  </a:lnTo>
                  <a:lnTo>
                    <a:pt x="344" y="192"/>
                  </a:lnTo>
                  <a:lnTo>
                    <a:pt x="340" y="206"/>
                  </a:lnTo>
                  <a:lnTo>
                    <a:pt x="340" y="210"/>
                  </a:lnTo>
                  <a:lnTo>
                    <a:pt x="340" y="212"/>
                  </a:lnTo>
                  <a:lnTo>
                    <a:pt x="340" y="218"/>
                  </a:lnTo>
                  <a:lnTo>
                    <a:pt x="338" y="220"/>
                  </a:lnTo>
                  <a:lnTo>
                    <a:pt x="334" y="224"/>
                  </a:lnTo>
                  <a:lnTo>
                    <a:pt x="328" y="226"/>
                  </a:lnTo>
                  <a:lnTo>
                    <a:pt x="322" y="228"/>
                  </a:lnTo>
                  <a:lnTo>
                    <a:pt x="318" y="228"/>
                  </a:lnTo>
                  <a:lnTo>
                    <a:pt x="314" y="230"/>
                  </a:lnTo>
                  <a:lnTo>
                    <a:pt x="312" y="236"/>
                  </a:lnTo>
                  <a:lnTo>
                    <a:pt x="308" y="238"/>
                  </a:lnTo>
                  <a:lnTo>
                    <a:pt x="304" y="240"/>
                  </a:lnTo>
                  <a:lnTo>
                    <a:pt x="296" y="244"/>
                  </a:lnTo>
                  <a:lnTo>
                    <a:pt x="286" y="244"/>
                  </a:lnTo>
                  <a:lnTo>
                    <a:pt x="276" y="244"/>
                  </a:lnTo>
                  <a:lnTo>
                    <a:pt x="270" y="246"/>
                  </a:lnTo>
                  <a:lnTo>
                    <a:pt x="264" y="248"/>
                  </a:lnTo>
                  <a:lnTo>
                    <a:pt x="258" y="248"/>
                  </a:lnTo>
                  <a:lnTo>
                    <a:pt x="244" y="248"/>
                  </a:lnTo>
                  <a:lnTo>
                    <a:pt x="238" y="248"/>
                  </a:lnTo>
                  <a:lnTo>
                    <a:pt x="230" y="250"/>
                  </a:lnTo>
                  <a:lnTo>
                    <a:pt x="226" y="258"/>
                  </a:lnTo>
                  <a:lnTo>
                    <a:pt x="224" y="266"/>
                  </a:lnTo>
                  <a:lnTo>
                    <a:pt x="220" y="268"/>
                  </a:lnTo>
                  <a:lnTo>
                    <a:pt x="216" y="268"/>
                  </a:lnTo>
                  <a:lnTo>
                    <a:pt x="206" y="266"/>
                  </a:lnTo>
                  <a:lnTo>
                    <a:pt x="202" y="264"/>
                  </a:lnTo>
                  <a:lnTo>
                    <a:pt x="200" y="266"/>
                  </a:lnTo>
                  <a:lnTo>
                    <a:pt x="198" y="270"/>
                  </a:lnTo>
                  <a:lnTo>
                    <a:pt x="198" y="274"/>
                  </a:lnTo>
                  <a:lnTo>
                    <a:pt x="196" y="278"/>
                  </a:lnTo>
                  <a:lnTo>
                    <a:pt x="188" y="282"/>
                  </a:lnTo>
                  <a:lnTo>
                    <a:pt x="176" y="286"/>
                  </a:lnTo>
                  <a:lnTo>
                    <a:pt x="172" y="288"/>
                  </a:lnTo>
                  <a:lnTo>
                    <a:pt x="168" y="294"/>
                  </a:lnTo>
                  <a:lnTo>
                    <a:pt x="168" y="300"/>
                  </a:lnTo>
                  <a:lnTo>
                    <a:pt x="122" y="300"/>
                  </a:lnTo>
                  <a:lnTo>
                    <a:pt x="110" y="290"/>
                  </a:lnTo>
                  <a:lnTo>
                    <a:pt x="90" y="288"/>
                  </a:lnTo>
                  <a:lnTo>
                    <a:pt x="86" y="284"/>
                  </a:lnTo>
                  <a:lnTo>
                    <a:pt x="84" y="276"/>
                  </a:lnTo>
                  <a:lnTo>
                    <a:pt x="82" y="274"/>
                  </a:lnTo>
                  <a:lnTo>
                    <a:pt x="76" y="272"/>
                  </a:lnTo>
                  <a:lnTo>
                    <a:pt x="66" y="270"/>
                  </a:lnTo>
                  <a:lnTo>
                    <a:pt x="62" y="268"/>
                  </a:lnTo>
                  <a:lnTo>
                    <a:pt x="58" y="266"/>
                  </a:lnTo>
                  <a:lnTo>
                    <a:pt x="56" y="260"/>
                  </a:lnTo>
                  <a:lnTo>
                    <a:pt x="54" y="256"/>
                  </a:lnTo>
                  <a:lnTo>
                    <a:pt x="54" y="252"/>
                  </a:lnTo>
                  <a:lnTo>
                    <a:pt x="52" y="250"/>
                  </a:lnTo>
                  <a:lnTo>
                    <a:pt x="46" y="248"/>
                  </a:lnTo>
                  <a:lnTo>
                    <a:pt x="38" y="244"/>
                  </a:lnTo>
                  <a:lnTo>
                    <a:pt x="30" y="238"/>
                  </a:lnTo>
                  <a:lnTo>
                    <a:pt x="30" y="234"/>
                  </a:lnTo>
                  <a:lnTo>
                    <a:pt x="28" y="232"/>
                  </a:lnTo>
                  <a:lnTo>
                    <a:pt x="26" y="226"/>
                  </a:lnTo>
                  <a:lnTo>
                    <a:pt x="22" y="220"/>
                  </a:lnTo>
                  <a:lnTo>
                    <a:pt x="20" y="210"/>
                  </a:lnTo>
                  <a:lnTo>
                    <a:pt x="8" y="214"/>
                  </a:lnTo>
                  <a:lnTo>
                    <a:pt x="6" y="216"/>
                  </a:lnTo>
                  <a:lnTo>
                    <a:pt x="0" y="218"/>
                  </a:lnTo>
                  <a:close/>
                </a:path>
              </a:pathLst>
            </a:custGeom>
            <a:solidFill>
              <a:srgbClr val="CC000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5" name="Hungary">
              <a:extLst>
                <a:ext uri="{FF2B5EF4-FFF2-40B4-BE49-F238E27FC236}">
                  <a16:creationId xmlns:a16="http://schemas.microsoft.com/office/drawing/2014/main" id="{EE07E00C-27F6-4345-8F7E-D5350F3483E5}"/>
                </a:ext>
              </a:extLst>
            </p:cNvPr>
            <p:cNvSpPr>
              <a:spLocks/>
            </p:cNvSpPr>
            <p:nvPr/>
          </p:nvSpPr>
          <p:spPr bwMode="auto">
            <a:xfrm>
              <a:off x="3019425" y="3095625"/>
              <a:ext cx="590550" cy="409575"/>
            </a:xfrm>
            <a:custGeom>
              <a:avLst/>
              <a:gdLst>
                <a:gd name="T0" fmla="*/ 2147483647 w 424"/>
                <a:gd name="T1" fmla="*/ 2147483647 h 300"/>
                <a:gd name="T2" fmla="*/ 2147483647 w 424"/>
                <a:gd name="T3" fmla="*/ 2147483647 h 300"/>
                <a:gd name="T4" fmla="*/ 2147483647 w 424"/>
                <a:gd name="T5" fmla="*/ 2147483647 h 300"/>
                <a:gd name="T6" fmla="*/ 2147483647 w 424"/>
                <a:gd name="T7" fmla="*/ 2147483647 h 300"/>
                <a:gd name="T8" fmla="*/ 2147483647 w 424"/>
                <a:gd name="T9" fmla="*/ 2147483647 h 300"/>
                <a:gd name="T10" fmla="*/ 2147483647 w 424"/>
                <a:gd name="T11" fmla="*/ 2147483647 h 300"/>
                <a:gd name="T12" fmla="*/ 2147483647 w 424"/>
                <a:gd name="T13" fmla="*/ 2147483647 h 300"/>
                <a:gd name="T14" fmla="*/ 2147483647 w 424"/>
                <a:gd name="T15" fmla="*/ 2147483647 h 300"/>
                <a:gd name="T16" fmla="*/ 2147483647 w 424"/>
                <a:gd name="T17" fmla="*/ 2147483647 h 300"/>
                <a:gd name="T18" fmla="*/ 2147483647 w 424"/>
                <a:gd name="T19" fmla="*/ 2147483647 h 300"/>
                <a:gd name="T20" fmla="*/ 2147483647 w 424"/>
                <a:gd name="T21" fmla="*/ 2147483647 h 300"/>
                <a:gd name="T22" fmla="*/ 2147483647 w 424"/>
                <a:gd name="T23" fmla="*/ 2147483647 h 300"/>
                <a:gd name="T24" fmla="*/ 2147483647 w 424"/>
                <a:gd name="T25" fmla="*/ 2147483647 h 300"/>
                <a:gd name="T26" fmla="*/ 2147483647 w 424"/>
                <a:gd name="T27" fmla="*/ 2147483647 h 300"/>
                <a:gd name="T28" fmla="*/ 2147483647 w 424"/>
                <a:gd name="T29" fmla="*/ 2147483647 h 300"/>
                <a:gd name="T30" fmla="*/ 2147483647 w 424"/>
                <a:gd name="T31" fmla="*/ 2147483647 h 300"/>
                <a:gd name="T32" fmla="*/ 2147483647 w 424"/>
                <a:gd name="T33" fmla="*/ 2147483647 h 300"/>
                <a:gd name="T34" fmla="*/ 2147483647 w 424"/>
                <a:gd name="T35" fmla="*/ 2147483647 h 300"/>
                <a:gd name="T36" fmla="*/ 2147483647 w 424"/>
                <a:gd name="T37" fmla="*/ 2147483647 h 300"/>
                <a:gd name="T38" fmla="*/ 2147483647 w 424"/>
                <a:gd name="T39" fmla="*/ 2147483647 h 300"/>
                <a:gd name="T40" fmla="*/ 2147483647 w 424"/>
                <a:gd name="T41" fmla="*/ 2147483647 h 300"/>
                <a:gd name="T42" fmla="*/ 2147483647 w 424"/>
                <a:gd name="T43" fmla="*/ 0 h 300"/>
                <a:gd name="T44" fmla="*/ 2147483647 w 424"/>
                <a:gd name="T45" fmla="*/ 2147483647 h 300"/>
                <a:gd name="T46" fmla="*/ 2147483647 w 424"/>
                <a:gd name="T47" fmla="*/ 2147483647 h 300"/>
                <a:gd name="T48" fmla="*/ 2147483647 w 424"/>
                <a:gd name="T49" fmla="*/ 2147483647 h 300"/>
                <a:gd name="T50" fmla="*/ 2147483647 w 424"/>
                <a:gd name="T51" fmla="*/ 2147483647 h 300"/>
                <a:gd name="T52" fmla="*/ 2147483647 w 424"/>
                <a:gd name="T53" fmla="*/ 2147483647 h 300"/>
                <a:gd name="T54" fmla="*/ 2147483647 w 424"/>
                <a:gd name="T55" fmla="*/ 2147483647 h 300"/>
                <a:gd name="T56" fmla="*/ 2147483647 w 424"/>
                <a:gd name="T57" fmla="*/ 2147483647 h 300"/>
                <a:gd name="T58" fmla="*/ 2147483647 w 424"/>
                <a:gd name="T59" fmla="*/ 2147483647 h 300"/>
                <a:gd name="T60" fmla="*/ 2147483647 w 424"/>
                <a:gd name="T61" fmla="*/ 2147483647 h 300"/>
                <a:gd name="T62" fmla="*/ 2147483647 w 424"/>
                <a:gd name="T63" fmla="*/ 2147483647 h 300"/>
                <a:gd name="T64" fmla="*/ 2147483647 w 424"/>
                <a:gd name="T65" fmla="*/ 2147483647 h 300"/>
                <a:gd name="T66" fmla="*/ 2147483647 w 424"/>
                <a:gd name="T67" fmla="*/ 2147483647 h 300"/>
                <a:gd name="T68" fmla="*/ 2147483647 w 424"/>
                <a:gd name="T69" fmla="*/ 2147483647 h 300"/>
                <a:gd name="T70" fmla="*/ 2147483647 w 424"/>
                <a:gd name="T71" fmla="*/ 2147483647 h 300"/>
                <a:gd name="T72" fmla="*/ 2147483647 w 424"/>
                <a:gd name="T73" fmla="*/ 2147483647 h 300"/>
                <a:gd name="T74" fmla="*/ 2147483647 w 424"/>
                <a:gd name="T75" fmla="*/ 2147483647 h 300"/>
                <a:gd name="T76" fmla="*/ 2147483647 w 424"/>
                <a:gd name="T77" fmla="*/ 2147483647 h 300"/>
                <a:gd name="T78" fmla="*/ 2147483647 w 424"/>
                <a:gd name="T79" fmla="*/ 2147483647 h 300"/>
                <a:gd name="T80" fmla="*/ 2147483647 w 424"/>
                <a:gd name="T81" fmla="*/ 2147483647 h 300"/>
                <a:gd name="T82" fmla="*/ 2147483647 w 424"/>
                <a:gd name="T83" fmla="*/ 2147483647 h 300"/>
                <a:gd name="T84" fmla="*/ 2147483647 w 424"/>
                <a:gd name="T85" fmla="*/ 2147483647 h 300"/>
                <a:gd name="T86" fmla="*/ 2147483647 w 424"/>
                <a:gd name="T87" fmla="*/ 2147483647 h 300"/>
                <a:gd name="T88" fmla="*/ 2147483647 w 424"/>
                <a:gd name="T89" fmla="*/ 2147483647 h 300"/>
                <a:gd name="T90" fmla="*/ 2147483647 w 424"/>
                <a:gd name="T91" fmla="*/ 2147483647 h 300"/>
                <a:gd name="T92" fmla="*/ 2147483647 w 424"/>
                <a:gd name="T93" fmla="*/ 2147483647 h 300"/>
                <a:gd name="T94" fmla="*/ 2147483647 w 424"/>
                <a:gd name="T95" fmla="*/ 2147483647 h 300"/>
                <a:gd name="T96" fmla="*/ 2147483647 w 424"/>
                <a:gd name="T97" fmla="*/ 2147483647 h 300"/>
                <a:gd name="T98" fmla="*/ 2147483647 w 424"/>
                <a:gd name="T99" fmla="*/ 2147483647 h 300"/>
                <a:gd name="T100" fmla="*/ 2147483647 w 424"/>
                <a:gd name="T101" fmla="*/ 2147483647 h 300"/>
                <a:gd name="T102" fmla="*/ 2147483647 w 424"/>
                <a:gd name="T103" fmla="*/ 2147483647 h 300"/>
                <a:gd name="T104" fmla="*/ 2147483647 w 424"/>
                <a:gd name="T105" fmla="*/ 2147483647 h 300"/>
                <a:gd name="T106" fmla="*/ 2147483647 w 424"/>
                <a:gd name="T107" fmla="*/ 2147483647 h 300"/>
                <a:gd name="T108" fmla="*/ 2147483647 w 424"/>
                <a:gd name="T109" fmla="*/ 2147483647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4"/>
                <a:gd name="T166" fmla="*/ 0 h 300"/>
                <a:gd name="T167" fmla="*/ 424 w 424"/>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4" h="300">
                  <a:moveTo>
                    <a:pt x="0" y="218"/>
                  </a:moveTo>
                  <a:lnTo>
                    <a:pt x="0" y="218"/>
                  </a:lnTo>
                  <a:lnTo>
                    <a:pt x="2" y="216"/>
                  </a:lnTo>
                  <a:lnTo>
                    <a:pt x="6" y="210"/>
                  </a:lnTo>
                  <a:lnTo>
                    <a:pt x="8" y="202"/>
                  </a:lnTo>
                  <a:lnTo>
                    <a:pt x="14" y="196"/>
                  </a:lnTo>
                  <a:lnTo>
                    <a:pt x="18" y="192"/>
                  </a:lnTo>
                  <a:lnTo>
                    <a:pt x="22" y="190"/>
                  </a:lnTo>
                  <a:lnTo>
                    <a:pt x="24" y="190"/>
                  </a:lnTo>
                  <a:lnTo>
                    <a:pt x="26" y="188"/>
                  </a:lnTo>
                  <a:lnTo>
                    <a:pt x="28" y="186"/>
                  </a:lnTo>
                  <a:lnTo>
                    <a:pt x="28" y="178"/>
                  </a:lnTo>
                  <a:lnTo>
                    <a:pt x="16" y="168"/>
                  </a:lnTo>
                  <a:lnTo>
                    <a:pt x="12" y="158"/>
                  </a:lnTo>
                  <a:lnTo>
                    <a:pt x="22" y="156"/>
                  </a:lnTo>
                  <a:lnTo>
                    <a:pt x="30" y="144"/>
                  </a:lnTo>
                  <a:lnTo>
                    <a:pt x="28" y="130"/>
                  </a:lnTo>
                  <a:lnTo>
                    <a:pt x="18" y="130"/>
                  </a:lnTo>
                  <a:lnTo>
                    <a:pt x="18" y="122"/>
                  </a:lnTo>
                  <a:lnTo>
                    <a:pt x="30" y="122"/>
                  </a:lnTo>
                  <a:lnTo>
                    <a:pt x="46" y="122"/>
                  </a:lnTo>
                  <a:lnTo>
                    <a:pt x="56" y="122"/>
                  </a:lnTo>
                  <a:lnTo>
                    <a:pt x="56" y="104"/>
                  </a:lnTo>
                  <a:lnTo>
                    <a:pt x="56" y="84"/>
                  </a:lnTo>
                  <a:lnTo>
                    <a:pt x="58" y="86"/>
                  </a:lnTo>
                  <a:lnTo>
                    <a:pt x="66" y="90"/>
                  </a:lnTo>
                  <a:lnTo>
                    <a:pt x="74" y="94"/>
                  </a:lnTo>
                  <a:lnTo>
                    <a:pt x="80" y="98"/>
                  </a:lnTo>
                  <a:lnTo>
                    <a:pt x="92" y="104"/>
                  </a:lnTo>
                  <a:lnTo>
                    <a:pt x="100" y="108"/>
                  </a:lnTo>
                  <a:lnTo>
                    <a:pt x="138" y="108"/>
                  </a:lnTo>
                  <a:lnTo>
                    <a:pt x="140" y="106"/>
                  </a:lnTo>
                  <a:lnTo>
                    <a:pt x="144" y="104"/>
                  </a:lnTo>
                  <a:lnTo>
                    <a:pt x="152" y="102"/>
                  </a:lnTo>
                  <a:lnTo>
                    <a:pt x="160" y="100"/>
                  </a:lnTo>
                  <a:lnTo>
                    <a:pt x="164" y="98"/>
                  </a:lnTo>
                  <a:lnTo>
                    <a:pt x="164" y="94"/>
                  </a:lnTo>
                  <a:lnTo>
                    <a:pt x="164" y="92"/>
                  </a:lnTo>
                  <a:lnTo>
                    <a:pt x="162" y="86"/>
                  </a:lnTo>
                  <a:lnTo>
                    <a:pt x="162" y="82"/>
                  </a:lnTo>
                  <a:lnTo>
                    <a:pt x="166" y="76"/>
                  </a:lnTo>
                  <a:lnTo>
                    <a:pt x="172" y="68"/>
                  </a:lnTo>
                  <a:lnTo>
                    <a:pt x="186" y="68"/>
                  </a:lnTo>
                  <a:lnTo>
                    <a:pt x="202" y="66"/>
                  </a:lnTo>
                  <a:lnTo>
                    <a:pt x="206" y="66"/>
                  </a:lnTo>
                  <a:lnTo>
                    <a:pt x="206" y="64"/>
                  </a:lnTo>
                  <a:lnTo>
                    <a:pt x="206" y="60"/>
                  </a:lnTo>
                  <a:lnTo>
                    <a:pt x="206" y="54"/>
                  </a:lnTo>
                  <a:lnTo>
                    <a:pt x="212" y="48"/>
                  </a:lnTo>
                  <a:lnTo>
                    <a:pt x="218" y="48"/>
                  </a:lnTo>
                  <a:lnTo>
                    <a:pt x="224" y="48"/>
                  </a:lnTo>
                  <a:lnTo>
                    <a:pt x="228" y="52"/>
                  </a:lnTo>
                  <a:lnTo>
                    <a:pt x="234" y="52"/>
                  </a:lnTo>
                  <a:lnTo>
                    <a:pt x="240" y="50"/>
                  </a:lnTo>
                  <a:lnTo>
                    <a:pt x="242" y="48"/>
                  </a:lnTo>
                  <a:lnTo>
                    <a:pt x="248" y="44"/>
                  </a:lnTo>
                  <a:lnTo>
                    <a:pt x="252" y="42"/>
                  </a:lnTo>
                  <a:lnTo>
                    <a:pt x="258" y="16"/>
                  </a:lnTo>
                  <a:lnTo>
                    <a:pt x="258" y="14"/>
                  </a:lnTo>
                  <a:lnTo>
                    <a:pt x="262" y="12"/>
                  </a:lnTo>
                  <a:lnTo>
                    <a:pt x="266" y="10"/>
                  </a:lnTo>
                  <a:lnTo>
                    <a:pt x="278" y="8"/>
                  </a:lnTo>
                  <a:lnTo>
                    <a:pt x="294" y="6"/>
                  </a:lnTo>
                  <a:lnTo>
                    <a:pt x="306" y="4"/>
                  </a:lnTo>
                  <a:lnTo>
                    <a:pt x="310" y="4"/>
                  </a:lnTo>
                  <a:lnTo>
                    <a:pt x="312" y="0"/>
                  </a:lnTo>
                  <a:lnTo>
                    <a:pt x="326" y="0"/>
                  </a:lnTo>
                  <a:lnTo>
                    <a:pt x="330" y="2"/>
                  </a:lnTo>
                  <a:lnTo>
                    <a:pt x="334" y="6"/>
                  </a:lnTo>
                  <a:lnTo>
                    <a:pt x="342" y="12"/>
                  </a:lnTo>
                  <a:lnTo>
                    <a:pt x="356" y="12"/>
                  </a:lnTo>
                  <a:lnTo>
                    <a:pt x="366" y="8"/>
                  </a:lnTo>
                  <a:lnTo>
                    <a:pt x="370" y="8"/>
                  </a:lnTo>
                  <a:lnTo>
                    <a:pt x="382" y="16"/>
                  </a:lnTo>
                  <a:lnTo>
                    <a:pt x="386" y="18"/>
                  </a:lnTo>
                  <a:lnTo>
                    <a:pt x="388" y="18"/>
                  </a:lnTo>
                  <a:lnTo>
                    <a:pt x="392" y="16"/>
                  </a:lnTo>
                  <a:lnTo>
                    <a:pt x="396" y="20"/>
                  </a:lnTo>
                  <a:lnTo>
                    <a:pt x="406" y="32"/>
                  </a:lnTo>
                  <a:lnTo>
                    <a:pt x="410" y="36"/>
                  </a:lnTo>
                  <a:lnTo>
                    <a:pt x="414" y="36"/>
                  </a:lnTo>
                  <a:lnTo>
                    <a:pt x="418" y="34"/>
                  </a:lnTo>
                  <a:lnTo>
                    <a:pt x="422" y="34"/>
                  </a:lnTo>
                  <a:lnTo>
                    <a:pt x="424" y="34"/>
                  </a:lnTo>
                  <a:lnTo>
                    <a:pt x="424" y="36"/>
                  </a:lnTo>
                  <a:lnTo>
                    <a:pt x="422" y="38"/>
                  </a:lnTo>
                  <a:lnTo>
                    <a:pt x="420" y="50"/>
                  </a:lnTo>
                  <a:lnTo>
                    <a:pt x="416" y="56"/>
                  </a:lnTo>
                  <a:lnTo>
                    <a:pt x="412" y="62"/>
                  </a:lnTo>
                  <a:lnTo>
                    <a:pt x="408" y="66"/>
                  </a:lnTo>
                  <a:lnTo>
                    <a:pt x="402" y="68"/>
                  </a:lnTo>
                  <a:lnTo>
                    <a:pt x="392" y="70"/>
                  </a:lnTo>
                  <a:lnTo>
                    <a:pt x="388" y="72"/>
                  </a:lnTo>
                  <a:lnTo>
                    <a:pt x="386" y="76"/>
                  </a:lnTo>
                  <a:lnTo>
                    <a:pt x="384" y="80"/>
                  </a:lnTo>
                  <a:lnTo>
                    <a:pt x="380" y="88"/>
                  </a:lnTo>
                  <a:lnTo>
                    <a:pt x="374" y="96"/>
                  </a:lnTo>
                  <a:lnTo>
                    <a:pt x="374" y="100"/>
                  </a:lnTo>
                  <a:lnTo>
                    <a:pt x="374" y="104"/>
                  </a:lnTo>
                  <a:lnTo>
                    <a:pt x="374" y="106"/>
                  </a:lnTo>
                  <a:lnTo>
                    <a:pt x="368" y="126"/>
                  </a:lnTo>
                  <a:lnTo>
                    <a:pt x="368" y="148"/>
                  </a:lnTo>
                  <a:lnTo>
                    <a:pt x="352" y="168"/>
                  </a:lnTo>
                  <a:lnTo>
                    <a:pt x="344" y="184"/>
                  </a:lnTo>
                  <a:lnTo>
                    <a:pt x="344" y="192"/>
                  </a:lnTo>
                  <a:lnTo>
                    <a:pt x="340" y="206"/>
                  </a:lnTo>
                  <a:lnTo>
                    <a:pt x="340" y="210"/>
                  </a:lnTo>
                  <a:lnTo>
                    <a:pt x="340" y="212"/>
                  </a:lnTo>
                  <a:lnTo>
                    <a:pt x="340" y="218"/>
                  </a:lnTo>
                  <a:lnTo>
                    <a:pt x="338" y="220"/>
                  </a:lnTo>
                  <a:lnTo>
                    <a:pt x="334" y="224"/>
                  </a:lnTo>
                  <a:lnTo>
                    <a:pt x="328" y="226"/>
                  </a:lnTo>
                  <a:lnTo>
                    <a:pt x="322" y="228"/>
                  </a:lnTo>
                  <a:lnTo>
                    <a:pt x="318" y="228"/>
                  </a:lnTo>
                  <a:lnTo>
                    <a:pt x="314" y="230"/>
                  </a:lnTo>
                  <a:lnTo>
                    <a:pt x="312" y="236"/>
                  </a:lnTo>
                  <a:lnTo>
                    <a:pt x="308" y="238"/>
                  </a:lnTo>
                  <a:lnTo>
                    <a:pt x="304" y="240"/>
                  </a:lnTo>
                  <a:lnTo>
                    <a:pt x="296" y="244"/>
                  </a:lnTo>
                  <a:lnTo>
                    <a:pt x="286" y="244"/>
                  </a:lnTo>
                  <a:lnTo>
                    <a:pt x="276" y="244"/>
                  </a:lnTo>
                  <a:lnTo>
                    <a:pt x="270" y="246"/>
                  </a:lnTo>
                  <a:lnTo>
                    <a:pt x="264" y="248"/>
                  </a:lnTo>
                  <a:lnTo>
                    <a:pt x="258" y="248"/>
                  </a:lnTo>
                  <a:lnTo>
                    <a:pt x="244" y="248"/>
                  </a:lnTo>
                  <a:lnTo>
                    <a:pt x="238" y="248"/>
                  </a:lnTo>
                  <a:lnTo>
                    <a:pt x="230" y="250"/>
                  </a:lnTo>
                  <a:lnTo>
                    <a:pt x="226" y="258"/>
                  </a:lnTo>
                  <a:lnTo>
                    <a:pt x="224" y="266"/>
                  </a:lnTo>
                  <a:lnTo>
                    <a:pt x="220" y="268"/>
                  </a:lnTo>
                  <a:lnTo>
                    <a:pt x="216" y="268"/>
                  </a:lnTo>
                  <a:lnTo>
                    <a:pt x="206" y="266"/>
                  </a:lnTo>
                  <a:lnTo>
                    <a:pt x="202" y="264"/>
                  </a:lnTo>
                  <a:lnTo>
                    <a:pt x="200" y="266"/>
                  </a:lnTo>
                  <a:lnTo>
                    <a:pt x="198" y="270"/>
                  </a:lnTo>
                  <a:lnTo>
                    <a:pt x="198" y="274"/>
                  </a:lnTo>
                  <a:lnTo>
                    <a:pt x="196" y="278"/>
                  </a:lnTo>
                  <a:lnTo>
                    <a:pt x="188" y="282"/>
                  </a:lnTo>
                  <a:lnTo>
                    <a:pt x="176" y="286"/>
                  </a:lnTo>
                  <a:lnTo>
                    <a:pt x="172" y="288"/>
                  </a:lnTo>
                  <a:lnTo>
                    <a:pt x="168" y="294"/>
                  </a:lnTo>
                  <a:lnTo>
                    <a:pt x="168" y="300"/>
                  </a:lnTo>
                  <a:lnTo>
                    <a:pt x="122" y="300"/>
                  </a:lnTo>
                  <a:lnTo>
                    <a:pt x="110" y="290"/>
                  </a:lnTo>
                  <a:lnTo>
                    <a:pt x="90" y="288"/>
                  </a:lnTo>
                  <a:lnTo>
                    <a:pt x="86" y="284"/>
                  </a:lnTo>
                  <a:lnTo>
                    <a:pt x="84" y="276"/>
                  </a:lnTo>
                  <a:lnTo>
                    <a:pt x="82" y="274"/>
                  </a:lnTo>
                  <a:lnTo>
                    <a:pt x="76" y="272"/>
                  </a:lnTo>
                  <a:lnTo>
                    <a:pt x="66" y="270"/>
                  </a:lnTo>
                  <a:lnTo>
                    <a:pt x="62" y="268"/>
                  </a:lnTo>
                  <a:lnTo>
                    <a:pt x="58" y="266"/>
                  </a:lnTo>
                  <a:lnTo>
                    <a:pt x="56" y="260"/>
                  </a:lnTo>
                  <a:lnTo>
                    <a:pt x="54" y="256"/>
                  </a:lnTo>
                  <a:lnTo>
                    <a:pt x="54" y="252"/>
                  </a:lnTo>
                  <a:lnTo>
                    <a:pt x="52" y="250"/>
                  </a:lnTo>
                  <a:lnTo>
                    <a:pt x="46" y="248"/>
                  </a:lnTo>
                  <a:lnTo>
                    <a:pt x="38" y="244"/>
                  </a:lnTo>
                  <a:lnTo>
                    <a:pt x="30" y="238"/>
                  </a:lnTo>
                  <a:lnTo>
                    <a:pt x="30" y="234"/>
                  </a:lnTo>
                  <a:lnTo>
                    <a:pt x="28" y="232"/>
                  </a:lnTo>
                  <a:lnTo>
                    <a:pt x="26" y="226"/>
                  </a:lnTo>
                  <a:lnTo>
                    <a:pt x="22" y="220"/>
                  </a:lnTo>
                  <a:lnTo>
                    <a:pt x="20" y="210"/>
                  </a:lnTo>
                  <a:lnTo>
                    <a:pt x="8" y="214"/>
                  </a:lnTo>
                  <a:lnTo>
                    <a:pt x="6" y="216"/>
                  </a:lnTo>
                  <a:lnTo>
                    <a:pt x="0" y="218"/>
                  </a:lnTo>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6" name="Freeform 25">
              <a:extLst>
                <a:ext uri="{FF2B5EF4-FFF2-40B4-BE49-F238E27FC236}">
                  <a16:creationId xmlns:a16="http://schemas.microsoft.com/office/drawing/2014/main" id="{F0447B35-A007-AE49-BAE5-D79F1AAC101B}"/>
                </a:ext>
              </a:extLst>
            </p:cNvPr>
            <p:cNvSpPr>
              <a:spLocks/>
            </p:cNvSpPr>
            <p:nvPr/>
          </p:nvSpPr>
          <p:spPr bwMode="auto">
            <a:xfrm>
              <a:off x="2105025" y="85725"/>
              <a:ext cx="1247775" cy="1828800"/>
            </a:xfrm>
            <a:custGeom>
              <a:avLst/>
              <a:gdLst>
                <a:gd name="T0" fmla="*/ 2147483647 w 902"/>
                <a:gd name="T1" fmla="*/ 2147483647 h 1324"/>
                <a:gd name="T2" fmla="*/ 2147483647 w 902"/>
                <a:gd name="T3" fmla="*/ 2147483647 h 1324"/>
                <a:gd name="T4" fmla="*/ 2147483647 w 902"/>
                <a:gd name="T5" fmla="*/ 2147483647 h 1324"/>
                <a:gd name="T6" fmla="*/ 2147483647 w 902"/>
                <a:gd name="T7" fmla="*/ 2147483647 h 1324"/>
                <a:gd name="T8" fmla="*/ 2147483647 w 902"/>
                <a:gd name="T9" fmla="*/ 2147483647 h 1324"/>
                <a:gd name="T10" fmla="*/ 2147483647 w 902"/>
                <a:gd name="T11" fmla="*/ 2147483647 h 1324"/>
                <a:gd name="T12" fmla="*/ 2147483647 w 902"/>
                <a:gd name="T13" fmla="*/ 2147483647 h 1324"/>
                <a:gd name="T14" fmla="*/ 2147483647 w 902"/>
                <a:gd name="T15" fmla="*/ 2147483647 h 1324"/>
                <a:gd name="T16" fmla="*/ 2147483647 w 902"/>
                <a:gd name="T17" fmla="*/ 2147483647 h 1324"/>
                <a:gd name="T18" fmla="*/ 2147483647 w 902"/>
                <a:gd name="T19" fmla="*/ 2147483647 h 1324"/>
                <a:gd name="T20" fmla="*/ 2147483647 w 902"/>
                <a:gd name="T21" fmla="*/ 2147483647 h 1324"/>
                <a:gd name="T22" fmla="*/ 2147483647 w 902"/>
                <a:gd name="T23" fmla="*/ 2147483647 h 1324"/>
                <a:gd name="T24" fmla="*/ 2147483647 w 902"/>
                <a:gd name="T25" fmla="*/ 2147483647 h 1324"/>
                <a:gd name="T26" fmla="*/ 2147483647 w 902"/>
                <a:gd name="T27" fmla="*/ 2147483647 h 1324"/>
                <a:gd name="T28" fmla="*/ 2147483647 w 902"/>
                <a:gd name="T29" fmla="*/ 2147483647 h 1324"/>
                <a:gd name="T30" fmla="*/ 2147483647 w 902"/>
                <a:gd name="T31" fmla="*/ 2147483647 h 1324"/>
                <a:gd name="T32" fmla="*/ 2147483647 w 902"/>
                <a:gd name="T33" fmla="*/ 2147483647 h 1324"/>
                <a:gd name="T34" fmla="*/ 2147483647 w 902"/>
                <a:gd name="T35" fmla="*/ 2147483647 h 1324"/>
                <a:gd name="T36" fmla="*/ 2147483647 w 902"/>
                <a:gd name="T37" fmla="*/ 2147483647 h 1324"/>
                <a:gd name="T38" fmla="*/ 2147483647 w 902"/>
                <a:gd name="T39" fmla="*/ 2147483647 h 1324"/>
                <a:gd name="T40" fmla="*/ 2147483647 w 902"/>
                <a:gd name="T41" fmla="*/ 2147483647 h 1324"/>
                <a:gd name="T42" fmla="*/ 2147483647 w 902"/>
                <a:gd name="T43" fmla="*/ 2147483647 h 1324"/>
                <a:gd name="T44" fmla="*/ 2147483647 w 902"/>
                <a:gd name="T45" fmla="*/ 2147483647 h 1324"/>
                <a:gd name="T46" fmla="*/ 2147483647 w 902"/>
                <a:gd name="T47" fmla="*/ 2147483647 h 1324"/>
                <a:gd name="T48" fmla="*/ 2147483647 w 902"/>
                <a:gd name="T49" fmla="*/ 2147483647 h 1324"/>
                <a:gd name="T50" fmla="*/ 2147483647 w 902"/>
                <a:gd name="T51" fmla="*/ 2147483647 h 1324"/>
                <a:gd name="T52" fmla="*/ 2147483647 w 902"/>
                <a:gd name="T53" fmla="*/ 2147483647 h 1324"/>
                <a:gd name="T54" fmla="*/ 2147483647 w 902"/>
                <a:gd name="T55" fmla="*/ 2147483647 h 1324"/>
                <a:gd name="T56" fmla="*/ 2147483647 w 902"/>
                <a:gd name="T57" fmla="*/ 2147483647 h 1324"/>
                <a:gd name="T58" fmla="*/ 2147483647 w 902"/>
                <a:gd name="T59" fmla="*/ 2147483647 h 1324"/>
                <a:gd name="T60" fmla="*/ 2147483647 w 902"/>
                <a:gd name="T61" fmla="*/ 2147483647 h 1324"/>
                <a:gd name="T62" fmla="*/ 2147483647 w 902"/>
                <a:gd name="T63" fmla="*/ 2147483647 h 1324"/>
                <a:gd name="T64" fmla="*/ 2147483647 w 902"/>
                <a:gd name="T65" fmla="*/ 2147483647 h 1324"/>
                <a:gd name="T66" fmla="*/ 2147483647 w 902"/>
                <a:gd name="T67" fmla="*/ 2147483647 h 1324"/>
                <a:gd name="T68" fmla="*/ 2147483647 w 902"/>
                <a:gd name="T69" fmla="*/ 2147483647 h 1324"/>
                <a:gd name="T70" fmla="*/ 2147483647 w 902"/>
                <a:gd name="T71" fmla="*/ 2147483647 h 1324"/>
                <a:gd name="T72" fmla="*/ 2147483647 w 902"/>
                <a:gd name="T73" fmla="*/ 2147483647 h 1324"/>
                <a:gd name="T74" fmla="*/ 2147483647 w 902"/>
                <a:gd name="T75" fmla="*/ 2147483647 h 1324"/>
                <a:gd name="T76" fmla="*/ 2147483647 w 902"/>
                <a:gd name="T77" fmla="*/ 2147483647 h 1324"/>
                <a:gd name="T78" fmla="*/ 2147483647 w 902"/>
                <a:gd name="T79" fmla="*/ 2147483647 h 1324"/>
                <a:gd name="T80" fmla="*/ 2147483647 w 902"/>
                <a:gd name="T81" fmla="*/ 2147483647 h 1324"/>
                <a:gd name="T82" fmla="*/ 2147483647 w 902"/>
                <a:gd name="T83" fmla="*/ 2147483647 h 1324"/>
                <a:gd name="T84" fmla="*/ 2147483647 w 902"/>
                <a:gd name="T85" fmla="*/ 2147483647 h 1324"/>
                <a:gd name="T86" fmla="*/ 2147483647 w 902"/>
                <a:gd name="T87" fmla="*/ 2147483647 h 1324"/>
                <a:gd name="T88" fmla="*/ 2147483647 w 902"/>
                <a:gd name="T89" fmla="*/ 2147483647 h 1324"/>
                <a:gd name="T90" fmla="*/ 2147483647 w 902"/>
                <a:gd name="T91" fmla="*/ 2147483647 h 1324"/>
                <a:gd name="T92" fmla="*/ 2147483647 w 902"/>
                <a:gd name="T93" fmla="*/ 2147483647 h 1324"/>
                <a:gd name="T94" fmla="*/ 2147483647 w 902"/>
                <a:gd name="T95" fmla="*/ 2147483647 h 1324"/>
                <a:gd name="T96" fmla="*/ 2147483647 w 902"/>
                <a:gd name="T97" fmla="*/ 2147483647 h 1324"/>
                <a:gd name="T98" fmla="*/ 2147483647 w 902"/>
                <a:gd name="T99" fmla="*/ 2147483647 h 1324"/>
                <a:gd name="T100" fmla="*/ 2147483647 w 902"/>
                <a:gd name="T101" fmla="*/ 2147483647 h 1324"/>
                <a:gd name="T102" fmla="*/ 2147483647 w 902"/>
                <a:gd name="T103" fmla="*/ 2147483647 h 1324"/>
                <a:gd name="T104" fmla="*/ 2147483647 w 902"/>
                <a:gd name="T105" fmla="*/ 2147483647 h 1324"/>
                <a:gd name="T106" fmla="*/ 2147483647 w 902"/>
                <a:gd name="T107" fmla="*/ 2147483647 h 1324"/>
                <a:gd name="T108" fmla="*/ 2147483647 w 902"/>
                <a:gd name="T109" fmla="*/ 2147483647 h 1324"/>
                <a:gd name="T110" fmla="*/ 2147483647 w 902"/>
                <a:gd name="T111" fmla="*/ 2147483647 h 1324"/>
                <a:gd name="T112" fmla="*/ 2147483647 w 902"/>
                <a:gd name="T113" fmla="*/ 2147483647 h 1324"/>
                <a:gd name="T114" fmla="*/ 2147483647 w 902"/>
                <a:gd name="T115" fmla="*/ 2147483647 h 1324"/>
                <a:gd name="T116" fmla="*/ 2147483647 w 902"/>
                <a:gd name="T117" fmla="*/ 2147483647 h 1324"/>
                <a:gd name="T118" fmla="*/ 2147483647 w 902"/>
                <a:gd name="T119" fmla="*/ 2147483647 h 1324"/>
                <a:gd name="T120" fmla="*/ 2147483647 w 902"/>
                <a:gd name="T121" fmla="*/ 2147483647 h 1324"/>
                <a:gd name="T122" fmla="*/ 2147483647 w 902"/>
                <a:gd name="T123" fmla="*/ 2147483647 h 1324"/>
                <a:gd name="T124" fmla="*/ 2147483647 w 902"/>
                <a:gd name="T125" fmla="*/ 2147483647 h 13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2"/>
                <a:gd name="T190" fmla="*/ 0 h 1324"/>
                <a:gd name="T191" fmla="*/ 902 w 902"/>
                <a:gd name="T192" fmla="*/ 1324 h 13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2" h="1324">
                  <a:moveTo>
                    <a:pt x="52" y="1020"/>
                  </a:moveTo>
                  <a:lnTo>
                    <a:pt x="52" y="1014"/>
                  </a:lnTo>
                  <a:lnTo>
                    <a:pt x="42" y="1016"/>
                  </a:lnTo>
                  <a:lnTo>
                    <a:pt x="32" y="1018"/>
                  </a:lnTo>
                  <a:lnTo>
                    <a:pt x="24" y="1020"/>
                  </a:lnTo>
                  <a:lnTo>
                    <a:pt x="22" y="1020"/>
                  </a:lnTo>
                  <a:lnTo>
                    <a:pt x="16" y="1020"/>
                  </a:lnTo>
                  <a:lnTo>
                    <a:pt x="10" y="1014"/>
                  </a:lnTo>
                  <a:lnTo>
                    <a:pt x="4" y="1010"/>
                  </a:lnTo>
                  <a:lnTo>
                    <a:pt x="8" y="1004"/>
                  </a:lnTo>
                  <a:lnTo>
                    <a:pt x="10" y="1002"/>
                  </a:lnTo>
                  <a:lnTo>
                    <a:pt x="18" y="1002"/>
                  </a:lnTo>
                  <a:lnTo>
                    <a:pt x="20" y="1002"/>
                  </a:lnTo>
                  <a:lnTo>
                    <a:pt x="22" y="1000"/>
                  </a:lnTo>
                  <a:lnTo>
                    <a:pt x="18" y="998"/>
                  </a:lnTo>
                  <a:lnTo>
                    <a:pt x="14" y="996"/>
                  </a:lnTo>
                  <a:lnTo>
                    <a:pt x="12" y="998"/>
                  </a:lnTo>
                  <a:lnTo>
                    <a:pt x="8" y="996"/>
                  </a:lnTo>
                  <a:lnTo>
                    <a:pt x="8" y="994"/>
                  </a:lnTo>
                  <a:lnTo>
                    <a:pt x="8" y="992"/>
                  </a:lnTo>
                  <a:lnTo>
                    <a:pt x="12" y="990"/>
                  </a:lnTo>
                  <a:lnTo>
                    <a:pt x="18" y="990"/>
                  </a:lnTo>
                  <a:lnTo>
                    <a:pt x="28" y="988"/>
                  </a:lnTo>
                  <a:lnTo>
                    <a:pt x="28" y="986"/>
                  </a:lnTo>
                  <a:lnTo>
                    <a:pt x="20" y="982"/>
                  </a:lnTo>
                  <a:lnTo>
                    <a:pt x="14" y="976"/>
                  </a:lnTo>
                  <a:lnTo>
                    <a:pt x="16" y="976"/>
                  </a:lnTo>
                  <a:lnTo>
                    <a:pt x="18" y="976"/>
                  </a:lnTo>
                  <a:lnTo>
                    <a:pt x="18" y="974"/>
                  </a:lnTo>
                  <a:lnTo>
                    <a:pt x="12" y="970"/>
                  </a:lnTo>
                  <a:lnTo>
                    <a:pt x="12" y="964"/>
                  </a:lnTo>
                  <a:lnTo>
                    <a:pt x="16" y="960"/>
                  </a:lnTo>
                  <a:lnTo>
                    <a:pt x="14" y="954"/>
                  </a:lnTo>
                  <a:lnTo>
                    <a:pt x="14" y="948"/>
                  </a:lnTo>
                  <a:lnTo>
                    <a:pt x="20" y="948"/>
                  </a:lnTo>
                  <a:lnTo>
                    <a:pt x="20" y="946"/>
                  </a:lnTo>
                  <a:lnTo>
                    <a:pt x="20" y="944"/>
                  </a:lnTo>
                  <a:lnTo>
                    <a:pt x="18" y="942"/>
                  </a:lnTo>
                  <a:lnTo>
                    <a:pt x="12" y="938"/>
                  </a:lnTo>
                  <a:lnTo>
                    <a:pt x="12" y="934"/>
                  </a:lnTo>
                  <a:lnTo>
                    <a:pt x="16" y="932"/>
                  </a:lnTo>
                  <a:lnTo>
                    <a:pt x="22" y="930"/>
                  </a:lnTo>
                  <a:lnTo>
                    <a:pt x="16" y="924"/>
                  </a:lnTo>
                  <a:lnTo>
                    <a:pt x="14" y="920"/>
                  </a:lnTo>
                  <a:lnTo>
                    <a:pt x="14" y="918"/>
                  </a:lnTo>
                  <a:lnTo>
                    <a:pt x="16" y="916"/>
                  </a:lnTo>
                  <a:lnTo>
                    <a:pt x="24" y="926"/>
                  </a:lnTo>
                  <a:lnTo>
                    <a:pt x="30" y="928"/>
                  </a:lnTo>
                  <a:lnTo>
                    <a:pt x="34" y="928"/>
                  </a:lnTo>
                  <a:lnTo>
                    <a:pt x="36" y="926"/>
                  </a:lnTo>
                  <a:lnTo>
                    <a:pt x="34" y="922"/>
                  </a:lnTo>
                  <a:lnTo>
                    <a:pt x="36" y="918"/>
                  </a:lnTo>
                  <a:lnTo>
                    <a:pt x="42" y="920"/>
                  </a:lnTo>
                  <a:lnTo>
                    <a:pt x="44" y="920"/>
                  </a:lnTo>
                  <a:lnTo>
                    <a:pt x="46" y="918"/>
                  </a:lnTo>
                  <a:lnTo>
                    <a:pt x="48" y="912"/>
                  </a:lnTo>
                  <a:lnTo>
                    <a:pt x="48" y="910"/>
                  </a:lnTo>
                  <a:lnTo>
                    <a:pt x="48" y="908"/>
                  </a:lnTo>
                  <a:lnTo>
                    <a:pt x="48" y="904"/>
                  </a:lnTo>
                  <a:lnTo>
                    <a:pt x="50" y="902"/>
                  </a:lnTo>
                  <a:lnTo>
                    <a:pt x="52" y="898"/>
                  </a:lnTo>
                  <a:lnTo>
                    <a:pt x="60" y="902"/>
                  </a:lnTo>
                  <a:lnTo>
                    <a:pt x="62" y="904"/>
                  </a:lnTo>
                  <a:lnTo>
                    <a:pt x="64" y="906"/>
                  </a:lnTo>
                  <a:lnTo>
                    <a:pt x="68" y="904"/>
                  </a:lnTo>
                  <a:lnTo>
                    <a:pt x="68" y="906"/>
                  </a:lnTo>
                  <a:lnTo>
                    <a:pt x="70" y="906"/>
                  </a:lnTo>
                  <a:lnTo>
                    <a:pt x="72" y="912"/>
                  </a:lnTo>
                  <a:lnTo>
                    <a:pt x="74" y="914"/>
                  </a:lnTo>
                  <a:lnTo>
                    <a:pt x="76" y="918"/>
                  </a:lnTo>
                  <a:lnTo>
                    <a:pt x="78" y="920"/>
                  </a:lnTo>
                  <a:lnTo>
                    <a:pt x="80" y="916"/>
                  </a:lnTo>
                  <a:lnTo>
                    <a:pt x="80" y="912"/>
                  </a:lnTo>
                  <a:lnTo>
                    <a:pt x="80" y="908"/>
                  </a:lnTo>
                  <a:lnTo>
                    <a:pt x="76" y="902"/>
                  </a:lnTo>
                  <a:lnTo>
                    <a:pt x="84" y="900"/>
                  </a:lnTo>
                  <a:lnTo>
                    <a:pt x="88" y="898"/>
                  </a:lnTo>
                  <a:lnTo>
                    <a:pt x="86" y="894"/>
                  </a:lnTo>
                  <a:lnTo>
                    <a:pt x="84" y="894"/>
                  </a:lnTo>
                  <a:lnTo>
                    <a:pt x="74" y="892"/>
                  </a:lnTo>
                  <a:lnTo>
                    <a:pt x="70" y="890"/>
                  </a:lnTo>
                  <a:lnTo>
                    <a:pt x="64" y="884"/>
                  </a:lnTo>
                  <a:lnTo>
                    <a:pt x="68" y="880"/>
                  </a:lnTo>
                  <a:lnTo>
                    <a:pt x="70" y="878"/>
                  </a:lnTo>
                  <a:lnTo>
                    <a:pt x="76" y="876"/>
                  </a:lnTo>
                  <a:lnTo>
                    <a:pt x="88" y="876"/>
                  </a:lnTo>
                  <a:lnTo>
                    <a:pt x="94" y="878"/>
                  </a:lnTo>
                  <a:lnTo>
                    <a:pt x="108" y="880"/>
                  </a:lnTo>
                  <a:lnTo>
                    <a:pt x="112" y="878"/>
                  </a:lnTo>
                  <a:lnTo>
                    <a:pt x="114" y="880"/>
                  </a:lnTo>
                  <a:lnTo>
                    <a:pt x="116" y="882"/>
                  </a:lnTo>
                  <a:lnTo>
                    <a:pt x="120" y="886"/>
                  </a:lnTo>
                  <a:lnTo>
                    <a:pt x="126" y="886"/>
                  </a:lnTo>
                  <a:lnTo>
                    <a:pt x="130" y="886"/>
                  </a:lnTo>
                  <a:lnTo>
                    <a:pt x="134" y="886"/>
                  </a:lnTo>
                  <a:lnTo>
                    <a:pt x="128" y="880"/>
                  </a:lnTo>
                  <a:lnTo>
                    <a:pt x="126" y="876"/>
                  </a:lnTo>
                  <a:lnTo>
                    <a:pt x="128" y="872"/>
                  </a:lnTo>
                  <a:lnTo>
                    <a:pt x="130" y="870"/>
                  </a:lnTo>
                  <a:lnTo>
                    <a:pt x="130" y="866"/>
                  </a:lnTo>
                  <a:lnTo>
                    <a:pt x="128" y="866"/>
                  </a:lnTo>
                  <a:lnTo>
                    <a:pt x="126" y="864"/>
                  </a:lnTo>
                  <a:lnTo>
                    <a:pt x="120" y="864"/>
                  </a:lnTo>
                  <a:lnTo>
                    <a:pt x="114" y="866"/>
                  </a:lnTo>
                  <a:lnTo>
                    <a:pt x="106" y="866"/>
                  </a:lnTo>
                  <a:lnTo>
                    <a:pt x="102" y="866"/>
                  </a:lnTo>
                  <a:lnTo>
                    <a:pt x="102" y="862"/>
                  </a:lnTo>
                  <a:lnTo>
                    <a:pt x="104" y="860"/>
                  </a:lnTo>
                  <a:lnTo>
                    <a:pt x="104" y="858"/>
                  </a:lnTo>
                  <a:lnTo>
                    <a:pt x="98" y="854"/>
                  </a:lnTo>
                  <a:lnTo>
                    <a:pt x="96" y="852"/>
                  </a:lnTo>
                  <a:lnTo>
                    <a:pt x="98" y="848"/>
                  </a:lnTo>
                  <a:lnTo>
                    <a:pt x="102" y="846"/>
                  </a:lnTo>
                  <a:lnTo>
                    <a:pt x="108" y="844"/>
                  </a:lnTo>
                  <a:lnTo>
                    <a:pt x="112" y="842"/>
                  </a:lnTo>
                  <a:lnTo>
                    <a:pt x="118" y="842"/>
                  </a:lnTo>
                  <a:lnTo>
                    <a:pt x="122" y="844"/>
                  </a:lnTo>
                  <a:lnTo>
                    <a:pt x="122" y="840"/>
                  </a:lnTo>
                  <a:lnTo>
                    <a:pt x="128" y="840"/>
                  </a:lnTo>
                  <a:lnTo>
                    <a:pt x="134" y="838"/>
                  </a:lnTo>
                  <a:lnTo>
                    <a:pt x="142" y="838"/>
                  </a:lnTo>
                  <a:lnTo>
                    <a:pt x="144" y="838"/>
                  </a:lnTo>
                  <a:lnTo>
                    <a:pt x="146" y="842"/>
                  </a:lnTo>
                  <a:lnTo>
                    <a:pt x="148" y="846"/>
                  </a:lnTo>
                  <a:lnTo>
                    <a:pt x="150" y="842"/>
                  </a:lnTo>
                  <a:lnTo>
                    <a:pt x="148" y="840"/>
                  </a:lnTo>
                  <a:lnTo>
                    <a:pt x="148" y="838"/>
                  </a:lnTo>
                  <a:lnTo>
                    <a:pt x="148" y="836"/>
                  </a:lnTo>
                  <a:lnTo>
                    <a:pt x="150" y="836"/>
                  </a:lnTo>
                  <a:lnTo>
                    <a:pt x="152" y="834"/>
                  </a:lnTo>
                  <a:lnTo>
                    <a:pt x="154" y="834"/>
                  </a:lnTo>
                  <a:lnTo>
                    <a:pt x="160" y="832"/>
                  </a:lnTo>
                  <a:lnTo>
                    <a:pt x="162" y="830"/>
                  </a:lnTo>
                  <a:lnTo>
                    <a:pt x="162" y="826"/>
                  </a:lnTo>
                  <a:lnTo>
                    <a:pt x="164" y="824"/>
                  </a:lnTo>
                  <a:lnTo>
                    <a:pt x="168" y="824"/>
                  </a:lnTo>
                  <a:lnTo>
                    <a:pt x="172" y="824"/>
                  </a:lnTo>
                  <a:lnTo>
                    <a:pt x="176" y="822"/>
                  </a:lnTo>
                  <a:lnTo>
                    <a:pt x="178" y="818"/>
                  </a:lnTo>
                  <a:lnTo>
                    <a:pt x="180" y="814"/>
                  </a:lnTo>
                  <a:lnTo>
                    <a:pt x="186" y="812"/>
                  </a:lnTo>
                  <a:lnTo>
                    <a:pt x="190" y="810"/>
                  </a:lnTo>
                  <a:lnTo>
                    <a:pt x="192" y="808"/>
                  </a:lnTo>
                  <a:lnTo>
                    <a:pt x="192" y="804"/>
                  </a:lnTo>
                  <a:lnTo>
                    <a:pt x="198" y="800"/>
                  </a:lnTo>
                  <a:lnTo>
                    <a:pt x="210" y="794"/>
                  </a:lnTo>
                  <a:lnTo>
                    <a:pt x="214" y="792"/>
                  </a:lnTo>
                  <a:lnTo>
                    <a:pt x="216" y="786"/>
                  </a:lnTo>
                  <a:lnTo>
                    <a:pt x="216" y="784"/>
                  </a:lnTo>
                  <a:lnTo>
                    <a:pt x="216" y="780"/>
                  </a:lnTo>
                  <a:lnTo>
                    <a:pt x="218" y="782"/>
                  </a:lnTo>
                  <a:lnTo>
                    <a:pt x="220" y="784"/>
                  </a:lnTo>
                  <a:lnTo>
                    <a:pt x="226" y="796"/>
                  </a:lnTo>
                  <a:lnTo>
                    <a:pt x="228" y="800"/>
                  </a:lnTo>
                  <a:lnTo>
                    <a:pt x="232" y="802"/>
                  </a:lnTo>
                  <a:lnTo>
                    <a:pt x="232" y="808"/>
                  </a:lnTo>
                  <a:lnTo>
                    <a:pt x="240" y="810"/>
                  </a:lnTo>
                  <a:lnTo>
                    <a:pt x="240" y="806"/>
                  </a:lnTo>
                  <a:lnTo>
                    <a:pt x="242" y="804"/>
                  </a:lnTo>
                  <a:lnTo>
                    <a:pt x="254" y="804"/>
                  </a:lnTo>
                  <a:lnTo>
                    <a:pt x="268" y="804"/>
                  </a:lnTo>
                  <a:lnTo>
                    <a:pt x="270" y="802"/>
                  </a:lnTo>
                  <a:lnTo>
                    <a:pt x="274" y="800"/>
                  </a:lnTo>
                  <a:lnTo>
                    <a:pt x="274" y="798"/>
                  </a:lnTo>
                  <a:lnTo>
                    <a:pt x="272" y="794"/>
                  </a:lnTo>
                  <a:lnTo>
                    <a:pt x="270" y="792"/>
                  </a:lnTo>
                  <a:lnTo>
                    <a:pt x="266" y="788"/>
                  </a:lnTo>
                  <a:lnTo>
                    <a:pt x="266" y="786"/>
                  </a:lnTo>
                  <a:lnTo>
                    <a:pt x="268" y="784"/>
                  </a:lnTo>
                  <a:lnTo>
                    <a:pt x="272" y="780"/>
                  </a:lnTo>
                  <a:lnTo>
                    <a:pt x="276" y="778"/>
                  </a:lnTo>
                  <a:lnTo>
                    <a:pt x="278" y="778"/>
                  </a:lnTo>
                  <a:lnTo>
                    <a:pt x="280" y="774"/>
                  </a:lnTo>
                  <a:lnTo>
                    <a:pt x="282" y="770"/>
                  </a:lnTo>
                  <a:lnTo>
                    <a:pt x="284" y="768"/>
                  </a:lnTo>
                  <a:lnTo>
                    <a:pt x="286" y="766"/>
                  </a:lnTo>
                  <a:lnTo>
                    <a:pt x="290" y="764"/>
                  </a:lnTo>
                  <a:lnTo>
                    <a:pt x="292" y="762"/>
                  </a:lnTo>
                  <a:lnTo>
                    <a:pt x="290" y="760"/>
                  </a:lnTo>
                  <a:lnTo>
                    <a:pt x="288" y="758"/>
                  </a:lnTo>
                  <a:lnTo>
                    <a:pt x="288" y="744"/>
                  </a:lnTo>
                  <a:lnTo>
                    <a:pt x="286" y="744"/>
                  </a:lnTo>
                  <a:lnTo>
                    <a:pt x="282" y="746"/>
                  </a:lnTo>
                  <a:lnTo>
                    <a:pt x="276" y="750"/>
                  </a:lnTo>
                  <a:lnTo>
                    <a:pt x="274" y="754"/>
                  </a:lnTo>
                  <a:lnTo>
                    <a:pt x="272" y="758"/>
                  </a:lnTo>
                  <a:lnTo>
                    <a:pt x="270" y="760"/>
                  </a:lnTo>
                  <a:lnTo>
                    <a:pt x="268" y="762"/>
                  </a:lnTo>
                  <a:lnTo>
                    <a:pt x="270" y="762"/>
                  </a:lnTo>
                  <a:lnTo>
                    <a:pt x="272" y="764"/>
                  </a:lnTo>
                  <a:lnTo>
                    <a:pt x="272" y="772"/>
                  </a:lnTo>
                  <a:lnTo>
                    <a:pt x="270" y="774"/>
                  </a:lnTo>
                  <a:lnTo>
                    <a:pt x="270" y="776"/>
                  </a:lnTo>
                  <a:lnTo>
                    <a:pt x="266" y="778"/>
                  </a:lnTo>
                  <a:lnTo>
                    <a:pt x="262" y="780"/>
                  </a:lnTo>
                  <a:lnTo>
                    <a:pt x="262" y="782"/>
                  </a:lnTo>
                  <a:lnTo>
                    <a:pt x="260" y="784"/>
                  </a:lnTo>
                  <a:lnTo>
                    <a:pt x="256" y="786"/>
                  </a:lnTo>
                  <a:lnTo>
                    <a:pt x="242" y="796"/>
                  </a:lnTo>
                  <a:lnTo>
                    <a:pt x="234" y="794"/>
                  </a:lnTo>
                  <a:lnTo>
                    <a:pt x="230" y="794"/>
                  </a:lnTo>
                  <a:lnTo>
                    <a:pt x="226" y="790"/>
                  </a:lnTo>
                  <a:lnTo>
                    <a:pt x="226" y="786"/>
                  </a:lnTo>
                  <a:lnTo>
                    <a:pt x="228" y="782"/>
                  </a:lnTo>
                  <a:lnTo>
                    <a:pt x="230" y="780"/>
                  </a:lnTo>
                  <a:lnTo>
                    <a:pt x="232" y="778"/>
                  </a:lnTo>
                  <a:lnTo>
                    <a:pt x="232" y="776"/>
                  </a:lnTo>
                  <a:lnTo>
                    <a:pt x="230" y="774"/>
                  </a:lnTo>
                  <a:lnTo>
                    <a:pt x="228" y="774"/>
                  </a:lnTo>
                  <a:lnTo>
                    <a:pt x="226" y="774"/>
                  </a:lnTo>
                  <a:lnTo>
                    <a:pt x="216" y="778"/>
                  </a:lnTo>
                  <a:lnTo>
                    <a:pt x="212" y="776"/>
                  </a:lnTo>
                  <a:lnTo>
                    <a:pt x="210" y="774"/>
                  </a:lnTo>
                  <a:lnTo>
                    <a:pt x="212" y="770"/>
                  </a:lnTo>
                  <a:lnTo>
                    <a:pt x="216" y="768"/>
                  </a:lnTo>
                  <a:lnTo>
                    <a:pt x="222" y="766"/>
                  </a:lnTo>
                  <a:lnTo>
                    <a:pt x="224" y="764"/>
                  </a:lnTo>
                  <a:lnTo>
                    <a:pt x="226" y="762"/>
                  </a:lnTo>
                  <a:lnTo>
                    <a:pt x="226" y="758"/>
                  </a:lnTo>
                  <a:lnTo>
                    <a:pt x="228" y="754"/>
                  </a:lnTo>
                  <a:lnTo>
                    <a:pt x="230" y="750"/>
                  </a:lnTo>
                  <a:lnTo>
                    <a:pt x="234" y="748"/>
                  </a:lnTo>
                  <a:lnTo>
                    <a:pt x="236" y="744"/>
                  </a:lnTo>
                  <a:lnTo>
                    <a:pt x="238" y="740"/>
                  </a:lnTo>
                  <a:lnTo>
                    <a:pt x="238" y="734"/>
                  </a:lnTo>
                  <a:lnTo>
                    <a:pt x="238" y="730"/>
                  </a:lnTo>
                  <a:lnTo>
                    <a:pt x="244" y="728"/>
                  </a:lnTo>
                  <a:lnTo>
                    <a:pt x="246" y="728"/>
                  </a:lnTo>
                  <a:lnTo>
                    <a:pt x="248" y="724"/>
                  </a:lnTo>
                  <a:lnTo>
                    <a:pt x="252" y="722"/>
                  </a:lnTo>
                  <a:lnTo>
                    <a:pt x="254" y="720"/>
                  </a:lnTo>
                  <a:lnTo>
                    <a:pt x="254" y="718"/>
                  </a:lnTo>
                  <a:lnTo>
                    <a:pt x="256" y="716"/>
                  </a:lnTo>
                  <a:lnTo>
                    <a:pt x="258" y="714"/>
                  </a:lnTo>
                  <a:lnTo>
                    <a:pt x="260" y="712"/>
                  </a:lnTo>
                  <a:lnTo>
                    <a:pt x="264" y="708"/>
                  </a:lnTo>
                  <a:lnTo>
                    <a:pt x="268" y="696"/>
                  </a:lnTo>
                  <a:lnTo>
                    <a:pt x="270" y="694"/>
                  </a:lnTo>
                  <a:lnTo>
                    <a:pt x="274" y="692"/>
                  </a:lnTo>
                  <a:lnTo>
                    <a:pt x="276" y="692"/>
                  </a:lnTo>
                  <a:lnTo>
                    <a:pt x="278" y="694"/>
                  </a:lnTo>
                  <a:lnTo>
                    <a:pt x="278" y="700"/>
                  </a:lnTo>
                  <a:lnTo>
                    <a:pt x="280" y="700"/>
                  </a:lnTo>
                  <a:lnTo>
                    <a:pt x="284" y="702"/>
                  </a:lnTo>
                  <a:lnTo>
                    <a:pt x="282" y="702"/>
                  </a:lnTo>
                  <a:lnTo>
                    <a:pt x="288" y="700"/>
                  </a:lnTo>
                  <a:lnTo>
                    <a:pt x="296" y="698"/>
                  </a:lnTo>
                  <a:lnTo>
                    <a:pt x="298" y="696"/>
                  </a:lnTo>
                  <a:lnTo>
                    <a:pt x="298" y="694"/>
                  </a:lnTo>
                  <a:lnTo>
                    <a:pt x="296" y="686"/>
                  </a:lnTo>
                  <a:lnTo>
                    <a:pt x="294" y="684"/>
                  </a:lnTo>
                  <a:lnTo>
                    <a:pt x="296" y="680"/>
                  </a:lnTo>
                  <a:lnTo>
                    <a:pt x="298" y="678"/>
                  </a:lnTo>
                  <a:lnTo>
                    <a:pt x="300" y="676"/>
                  </a:lnTo>
                  <a:lnTo>
                    <a:pt x="300" y="672"/>
                  </a:lnTo>
                  <a:lnTo>
                    <a:pt x="302" y="668"/>
                  </a:lnTo>
                  <a:lnTo>
                    <a:pt x="302" y="666"/>
                  </a:lnTo>
                  <a:lnTo>
                    <a:pt x="300" y="662"/>
                  </a:lnTo>
                  <a:lnTo>
                    <a:pt x="298" y="662"/>
                  </a:lnTo>
                  <a:lnTo>
                    <a:pt x="296" y="662"/>
                  </a:lnTo>
                  <a:lnTo>
                    <a:pt x="294" y="666"/>
                  </a:lnTo>
                  <a:lnTo>
                    <a:pt x="294" y="668"/>
                  </a:lnTo>
                  <a:lnTo>
                    <a:pt x="292" y="668"/>
                  </a:lnTo>
                  <a:lnTo>
                    <a:pt x="288" y="666"/>
                  </a:lnTo>
                  <a:lnTo>
                    <a:pt x="284" y="664"/>
                  </a:lnTo>
                  <a:lnTo>
                    <a:pt x="288" y="660"/>
                  </a:lnTo>
                  <a:lnTo>
                    <a:pt x="296" y="658"/>
                  </a:lnTo>
                  <a:lnTo>
                    <a:pt x="302" y="654"/>
                  </a:lnTo>
                  <a:lnTo>
                    <a:pt x="306" y="650"/>
                  </a:lnTo>
                  <a:lnTo>
                    <a:pt x="314" y="648"/>
                  </a:lnTo>
                  <a:lnTo>
                    <a:pt x="318" y="648"/>
                  </a:lnTo>
                  <a:lnTo>
                    <a:pt x="320" y="642"/>
                  </a:lnTo>
                  <a:lnTo>
                    <a:pt x="318" y="640"/>
                  </a:lnTo>
                  <a:lnTo>
                    <a:pt x="320" y="638"/>
                  </a:lnTo>
                  <a:lnTo>
                    <a:pt x="322" y="638"/>
                  </a:lnTo>
                  <a:lnTo>
                    <a:pt x="326" y="638"/>
                  </a:lnTo>
                  <a:lnTo>
                    <a:pt x="328" y="640"/>
                  </a:lnTo>
                  <a:lnTo>
                    <a:pt x="330" y="638"/>
                  </a:lnTo>
                  <a:lnTo>
                    <a:pt x="332" y="632"/>
                  </a:lnTo>
                  <a:lnTo>
                    <a:pt x="334" y="630"/>
                  </a:lnTo>
                  <a:lnTo>
                    <a:pt x="336" y="628"/>
                  </a:lnTo>
                  <a:lnTo>
                    <a:pt x="336" y="626"/>
                  </a:lnTo>
                  <a:lnTo>
                    <a:pt x="334" y="624"/>
                  </a:lnTo>
                  <a:lnTo>
                    <a:pt x="330" y="624"/>
                  </a:lnTo>
                  <a:lnTo>
                    <a:pt x="330" y="622"/>
                  </a:lnTo>
                  <a:lnTo>
                    <a:pt x="332" y="620"/>
                  </a:lnTo>
                  <a:lnTo>
                    <a:pt x="334" y="618"/>
                  </a:lnTo>
                  <a:lnTo>
                    <a:pt x="334" y="614"/>
                  </a:lnTo>
                  <a:lnTo>
                    <a:pt x="332" y="612"/>
                  </a:lnTo>
                  <a:lnTo>
                    <a:pt x="328" y="612"/>
                  </a:lnTo>
                  <a:lnTo>
                    <a:pt x="328" y="614"/>
                  </a:lnTo>
                  <a:lnTo>
                    <a:pt x="328" y="618"/>
                  </a:lnTo>
                  <a:lnTo>
                    <a:pt x="322" y="624"/>
                  </a:lnTo>
                  <a:lnTo>
                    <a:pt x="320" y="624"/>
                  </a:lnTo>
                  <a:lnTo>
                    <a:pt x="320" y="626"/>
                  </a:lnTo>
                  <a:lnTo>
                    <a:pt x="318" y="624"/>
                  </a:lnTo>
                  <a:lnTo>
                    <a:pt x="320" y="620"/>
                  </a:lnTo>
                  <a:lnTo>
                    <a:pt x="322" y="618"/>
                  </a:lnTo>
                  <a:lnTo>
                    <a:pt x="324" y="614"/>
                  </a:lnTo>
                  <a:lnTo>
                    <a:pt x="326" y="612"/>
                  </a:lnTo>
                  <a:lnTo>
                    <a:pt x="328" y="606"/>
                  </a:lnTo>
                  <a:lnTo>
                    <a:pt x="326" y="604"/>
                  </a:lnTo>
                  <a:lnTo>
                    <a:pt x="324" y="600"/>
                  </a:lnTo>
                  <a:lnTo>
                    <a:pt x="326" y="596"/>
                  </a:lnTo>
                  <a:lnTo>
                    <a:pt x="328" y="596"/>
                  </a:lnTo>
                  <a:lnTo>
                    <a:pt x="330" y="596"/>
                  </a:lnTo>
                  <a:lnTo>
                    <a:pt x="330" y="598"/>
                  </a:lnTo>
                  <a:lnTo>
                    <a:pt x="330" y="604"/>
                  </a:lnTo>
                  <a:lnTo>
                    <a:pt x="332" y="606"/>
                  </a:lnTo>
                  <a:lnTo>
                    <a:pt x="336" y="608"/>
                  </a:lnTo>
                  <a:lnTo>
                    <a:pt x="338" y="602"/>
                  </a:lnTo>
                  <a:lnTo>
                    <a:pt x="336" y="600"/>
                  </a:lnTo>
                  <a:lnTo>
                    <a:pt x="336" y="596"/>
                  </a:lnTo>
                  <a:lnTo>
                    <a:pt x="336" y="594"/>
                  </a:lnTo>
                  <a:lnTo>
                    <a:pt x="334" y="590"/>
                  </a:lnTo>
                  <a:lnTo>
                    <a:pt x="332" y="590"/>
                  </a:lnTo>
                  <a:lnTo>
                    <a:pt x="332" y="586"/>
                  </a:lnTo>
                  <a:lnTo>
                    <a:pt x="332" y="584"/>
                  </a:lnTo>
                  <a:lnTo>
                    <a:pt x="334" y="580"/>
                  </a:lnTo>
                  <a:lnTo>
                    <a:pt x="336" y="580"/>
                  </a:lnTo>
                  <a:lnTo>
                    <a:pt x="338" y="580"/>
                  </a:lnTo>
                  <a:lnTo>
                    <a:pt x="342" y="582"/>
                  </a:lnTo>
                  <a:lnTo>
                    <a:pt x="342" y="576"/>
                  </a:lnTo>
                  <a:lnTo>
                    <a:pt x="340" y="570"/>
                  </a:lnTo>
                  <a:lnTo>
                    <a:pt x="342" y="566"/>
                  </a:lnTo>
                  <a:lnTo>
                    <a:pt x="342" y="554"/>
                  </a:lnTo>
                  <a:lnTo>
                    <a:pt x="346" y="546"/>
                  </a:lnTo>
                  <a:lnTo>
                    <a:pt x="342" y="548"/>
                  </a:lnTo>
                  <a:lnTo>
                    <a:pt x="336" y="548"/>
                  </a:lnTo>
                  <a:lnTo>
                    <a:pt x="336" y="546"/>
                  </a:lnTo>
                  <a:lnTo>
                    <a:pt x="336" y="544"/>
                  </a:lnTo>
                  <a:lnTo>
                    <a:pt x="338" y="540"/>
                  </a:lnTo>
                  <a:lnTo>
                    <a:pt x="342" y="538"/>
                  </a:lnTo>
                  <a:lnTo>
                    <a:pt x="350" y="536"/>
                  </a:lnTo>
                  <a:lnTo>
                    <a:pt x="354" y="536"/>
                  </a:lnTo>
                  <a:lnTo>
                    <a:pt x="356" y="534"/>
                  </a:lnTo>
                  <a:lnTo>
                    <a:pt x="358" y="530"/>
                  </a:lnTo>
                  <a:lnTo>
                    <a:pt x="360" y="526"/>
                  </a:lnTo>
                  <a:lnTo>
                    <a:pt x="358" y="520"/>
                  </a:lnTo>
                  <a:lnTo>
                    <a:pt x="356" y="518"/>
                  </a:lnTo>
                  <a:lnTo>
                    <a:pt x="354" y="518"/>
                  </a:lnTo>
                  <a:lnTo>
                    <a:pt x="354" y="514"/>
                  </a:lnTo>
                  <a:lnTo>
                    <a:pt x="356" y="508"/>
                  </a:lnTo>
                  <a:lnTo>
                    <a:pt x="358" y="498"/>
                  </a:lnTo>
                  <a:lnTo>
                    <a:pt x="360" y="492"/>
                  </a:lnTo>
                  <a:lnTo>
                    <a:pt x="360" y="488"/>
                  </a:lnTo>
                  <a:lnTo>
                    <a:pt x="362" y="484"/>
                  </a:lnTo>
                  <a:lnTo>
                    <a:pt x="370" y="480"/>
                  </a:lnTo>
                  <a:lnTo>
                    <a:pt x="374" y="480"/>
                  </a:lnTo>
                  <a:lnTo>
                    <a:pt x="376" y="478"/>
                  </a:lnTo>
                  <a:lnTo>
                    <a:pt x="378" y="474"/>
                  </a:lnTo>
                  <a:lnTo>
                    <a:pt x="376" y="472"/>
                  </a:lnTo>
                  <a:lnTo>
                    <a:pt x="376" y="470"/>
                  </a:lnTo>
                  <a:lnTo>
                    <a:pt x="374" y="468"/>
                  </a:lnTo>
                  <a:lnTo>
                    <a:pt x="372" y="466"/>
                  </a:lnTo>
                  <a:lnTo>
                    <a:pt x="374" y="462"/>
                  </a:lnTo>
                  <a:lnTo>
                    <a:pt x="376" y="458"/>
                  </a:lnTo>
                  <a:lnTo>
                    <a:pt x="380" y="456"/>
                  </a:lnTo>
                  <a:lnTo>
                    <a:pt x="384" y="454"/>
                  </a:lnTo>
                  <a:lnTo>
                    <a:pt x="390" y="452"/>
                  </a:lnTo>
                  <a:lnTo>
                    <a:pt x="392" y="452"/>
                  </a:lnTo>
                  <a:lnTo>
                    <a:pt x="394" y="450"/>
                  </a:lnTo>
                  <a:lnTo>
                    <a:pt x="396" y="448"/>
                  </a:lnTo>
                  <a:lnTo>
                    <a:pt x="396" y="442"/>
                  </a:lnTo>
                  <a:lnTo>
                    <a:pt x="396" y="438"/>
                  </a:lnTo>
                  <a:lnTo>
                    <a:pt x="398" y="438"/>
                  </a:lnTo>
                  <a:lnTo>
                    <a:pt x="400" y="438"/>
                  </a:lnTo>
                  <a:lnTo>
                    <a:pt x="404" y="438"/>
                  </a:lnTo>
                  <a:lnTo>
                    <a:pt x="402" y="440"/>
                  </a:lnTo>
                  <a:lnTo>
                    <a:pt x="404" y="440"/>
                  </a:lnTo>
                  <a:lnTo>
                    <a:pt x="412" y="438"/>
                  </a:lnTo>
                  <a:lnTo>
                    <a:pt x="412" y="436"/>
                  </a:lnTo>
                  <a:lnTo>
                    <a:pt x="412" y="434"/>
                  </a:lnTo>
                  <a:lnTo>
                    <a:pt x="416" y="434"/>
                  </a:lnTo>
                  <a:lnTo>
                    <a:pt x="422" y="436"/>
                  </a:lnTo>
                  <a:lnTo>
                    <a:pt x="424" y="436"/>
                  </a:lnTo>
                  <a:lnTo>
                    <a:pt x="424" y="434"/>
                  </a:lnTo>
                  <a:lnTo>
                    <a:pt x="424" y="426"/>
                  </a:lnTo>
                  <a:lnTo>
                    <a:pt x="424" y="422"/>
                  </a:lnTo>
                  <a:lnTo>
                    <a:pt x="422" y="422"/>
                  </a:lnTo>
                  <a:lnTo>
                    <a:pt x="420" y="428"/>
                  </a:lnTo>
                  <a:lnTo>
                    <a:pt x="420" y="430"/>
                  </a:lnTo>
                  <a:lnTo>
                    <a:pt x="418" y="430"/>
                  </a:lnTo>
                  <a:lnTo>
                    <a:pt x="416" y="430"/>
                  </a:lnTo>
                  <a:lnTo>
                    <a:pt x="412" y="428"/>
                  </a:lnTo>
                  <a:lnTo>
                    <a:pt x="410" y="426"/>
                  </a:lnTo>
                  <a:lnTo>
                    <a:pt x="410" y="424"/>
                  </a:lnTo>
                  <a:lnTo>
                    <a:pt x="408" y="424"/>
                  </a:lnTo>
                  <a:lnTo>
                    <a:pt x="404" y="426"/>
                  </a:lnTo>
                  <a:lnTo>
                    <a:pt x="400" y="426"/>
                  </a:lnTo>
                  <a:lnTo>
                    <a:pt x="398" y="424"/>
                  </a:lnTo>
                  <a:lnTo>
                    <a:pt x="398" y="422"/>
                  </a:lnTo>
                  <a:lnTo>
                    <a:pt x="402" y="420"/>
                  </a:lnTo>
                  <a:lnTo>
                    <a:pt x="406" y="416"/>
                  </a:lnTo>
                  <a:lnTo>
                    <a:pt x="408" y="416"/>
                  </a:lnTo>
                  <a:lnTo>
                    <a:pt x="410" y="416"/>
                  </a:lnTo>
                  <a:lnTo>
                    <a:pt x="408" y="414"/>
                  </a:lnTo>
                  <a:lnTo>
                    <a:pt x="406" y="412"/>
                  </a:lnTo>
                  <a:lnTo>
                    <a:pt x="406" y="408"/>
                  </a:lnTo>
                  <a:lnTo>
                    <a:pt x="406" y="406"/>
                  </a:lnTo>
                  <a:lnTo>
                    <a:pt x="410" y="404"/>
                  </a:lnTo>
                  <a:lnTo>
                    <a:pt x="414" y="400"/>
                  </a:lnTo>
                  <a:lnTo>
                    <a:pt x="418" y="402"/>
                  </a:lnTo>
                  <a:lnTo>
                    <a:pt x="422" y="406"/>
                  </a:lnTo>
                  <a:lnTo>
                    <a:pt x="428" y="404"/>
                  </a:lnTo>
                  <a:lnTo>
                    <a:pt x="426" y="398"/>
                  </a:lnTo>
                  <a:lnTo>
                    <a:pt x="424" y="398"/>
                  </a:lnTo>
                  <a:lnTo>
                    <a:pt x="424" y="392"/>
                  </a:lnTo>
                  <a:lnTo>
                    <a:pt x="424" y="390"/>
                  </a:lnTo>
                  <a:lnTo>
                    <a:pt x="426" y="388"/>
                  </a:lnTo>
                  <a:lnTo>
                    <a:pt x="428" y="384"/>
                  </a:lnTo>
                  <a:lnTo>
                    <a:pt x="426" y="376"/>
                  </a:lnTo>
                  <a:lnTo>
                    <a:pt x="418" y="384"/>
                  </a:lnTo>
                  <a:lnTo>
                    <a:pt x="414" y="388"/>
                  </a:lnTo>
                  <a:lnTo>
                    <a:pt x="412" y="388"/>
                  </a:lnTo>
                  <a:lnTo>
                    <a:pt x="406" y="386"/>
                  </a:lnTo>
                  <a:lnTo>
                    <a:pt x="406" y="384"/>
                  </a:lnTo>
                  <a:lnTo>
                    <a:pt x="408" y="378"/>
                  </a:lnTo>
                  <a:lnTo>
                    <a:pt x="412" y="374"/>
                  </a:lnTo>
                  <a:lnTo>
                    <a:pt x="416" y="372"/>
                  </a:lnTo>
                  <a:lnTo>
                    <a:pt x="416" y="368"/>
                  </a:lnTo>
                  <a:lnTo>
                    <a:pt x="416" y="360"/>
                  </a:lnTo>
                  <a:lnTo>
                    <a:pt x="420" y="362"/>
                  </a:lnTo>
                  <a:lnTo>
                    <a:pt x="426" y="364"/>
                  </a:lnTo>
                  <a:lnTo>
                    <a:pt x="430" y="364"/>
                  </a:lnTo>
                  <a:lnTo>
                    <a:pt x="432" y="360"/>
                  </a:lnTo>
                  <a:lnTo>
                    <a:pt x="430" y="354"/>
                  </a:lnTo>
                  <a:lnTo>
                    <a:pt x="428" y="354"/>
                  </a:lnTo>
                  <a:lnTo>
                    <a:pt x="426" y="350"/>
                  </a:lnTo>
                  <a:lnTo>
                    <a:pt x="428" y="348"/>
                  </a:lnTo>
                  <a:lnTo>
                    <a:pt x="430" y="346"/>
                  </a:lnTo>
                  <a:lnTo>
                    <a:pt x="432" y="344"/>
                  </a:lnTo>
                  <a:lnTo>
                    <a:pt x="434" y="344"/>
                  </a:lnTo>
                  <a:lnTo>
                    <a:pt x="438" y="344"/>
                  </a:lnTo>
                  <a:lnTo>
                    <a:pt x="442" y="346"/>
                  </a:lnTo>
                  <a:lnTo>
                    <a:pt x="442" y="344"/>
                  </a:lnTo>
                  <a:lnTo>
                    <a:pt x="442" y="340"/>
                  </a:lnTo>
                  <a:lnTo>
                    <a:pt x="444" y="336"/>
                  </a:lnTo>
                  <a:lnTo>
                    <a:pt x="446" y="334"/>
                  </a:lnTo>
                  <a:lnTo>
                    <a:pt x="448" y="336"/>
                  </a:lnTo>
                  <a:lnTo>
                    <a:pt x="452" y="342"/>
                  </a:lnTo>
                  <a:lnTo>
                    <a:pt x="456" y="344"/>
                  </a:lnTo>
                  <a:lnTo>
                    <a:pt x="458" y="350"/>
                  </a:lnTo>
                  <a:lnTo>
                    <a:pt x="458" y="344"/>
                  </a:lnTo>
                  <a:lnTo>
                    <a:pt x="460" y="344"/>
                  </a:lnTo>
                  <a:lnTo>
                    <a:pt x="458" y="340"/>
                  </a:lnTo>
                  <a:lnTo>
                    <a:pt x="458" y="336"/>
                  </a:lnTo>
                  <a:lnTo>
                    <a:pt x="458" y="332"/>
                  </a:lnTo>
                  <a:lnTo>
                    <a:pt x="458" y="326"/>
                  </a:lnTo>
                  <a:lnTo>
                    <a:pt x="456" y="320"/>
                  </a:lnTo>
                  <a:lnTo>
                    <a:pt x="458" y="318"/>
                  </a:lnTo>
                  <a:lnTo>
                    <a:pt x="464" y="314"/>
                  </a:lnTo>
                  <a:lnTo>
                    <a:pt x="466" y="312"/>
                  </a:lnTo>
                  <a:lnTo>
                    <a:pt x="468" y="312"/>
                  </a:lnTo>
                  <a:lnTo>
                    <a:pt x="470" y="310"/>
                  </a:lnTo>
                  <a:lnTo>
                    <a:pt x="468" y="304"/>
                  </a:lnTo>
                  <a:lnTo>
                    <a:pt x="466" y="304"/>
                  </a:lnTo>
                  <a:lnTo>
                    <a:pt x="462" y="304"/>
                  </a:lnTo>
                  <a:lnTo>
                    <a:pt x="460" y="302"/>
                  </a:lnTo>
                  <a:lnTo>
                    <a:pt x="460" y="298"/>
                  </a:lnTo>
                  <a:lnTo>
                    <a:pt x="462" y="294"/>
                  </a:lnTo>
                  <a:lnTo>
                    <a:pt x="462" y="292"/>
                  </a:lnTo>
                  <a:lnTo>
                    <a:pt x="458" y="298"/>
                  </a:lnTo>
                  <a:lnTo>
                    <a:pt x="458" y="302"/>
                  </a:lnTo>
                  <a:lnTo>
                    <a:pt x="456" y="302"/>
                  </a:lnTo>
                  <a:lnTo>
                    <a:pt x="452" y="300"/>
                  </a:lnTo>
                  <a:lnTo>
                    <a:pt x="450" y="300"/>
                  </a:lnTo>
                  <a:lnTo>
                    <a:pt x="448" y="300"/>
                  </a:lnTo>
                  <a:lnTo>
                    <a:pt x="446" y="306"/>
                  </a:lnTo>
                  <a:lnTo>
                    <a:pt x="446" y="308"/>
                  </a:lnTo>
                  <a:lnTo>
                    <a:pt x="446" y="312"/>
                  </a:lnTo>
                  <a:lnTo>
                    <a:pt x="444" y="314"/>
                  </a:lnTo>
                  <a:lnTo>
                    <a:pt x="442" y="314"/>
                  </a:lnTo>
                  <a:lnTo>
                    <a:pt x="438" y="314"/>
                  </a:lnTo>
                  <a:lnTo>
                    <a:pt x="436" y="316"/>
                  </a:lnTo>
                  <a:lnTo>
                    <a:pt x="432" y="320"/>
                  </a:lnTo>
                  <a:lnTo>
                    <a:pt x="430" y="322"/>
                  </a:lnTo>
                  <a:lnTo>
                    <a:pt x="428" y="322"/>
                  </a:lnTo>
                  <a:lnTo>
                    <a:pt x="428" y="320"/>
                  </a:lnTo>
                  <a:lnTo>
                    <a:pt x="428" y="316"/>
                  </a:lnTo>
                  <a:lnTo>
                    <a:pt x="428" y="314"/>
                  </a:lnTo>
                  <a:lnTo>
                    <a:pt x="424" y="314"/>
                  </a:lnTo>
                  <a:lnTo>
                    <a:pt x="418" y="320"/>
                  </a:lnTo>
                  <a:lnTo>
                    <a:pt x="414" y="324"/>
                  </a:lnTo>
                  <a:lnTo>
                    <a:pt x="412" y="330"/>
                  </a:lnTo>
                  <a:lnTo>
                    <a:pt x="408" y="332"/>
                  </a:lnTo>
                  <a:lnTo>
                    <a:pt x="408" y="330"/>
                  </a:lnTo>
                  <a:lnTo>
                    <a:pt x="406" y="330"/>
                  </a:lnTo>
                  <a:lnTo>
                    <a:pt x="408" y="326"/>
                  </a:lnTo>
                  <a:lnTo>
                    <a:pt x="408" y="324"/>
                  </a:lnTo>
                  <a:lnTo>
                    <a:pt x="406" y="324"/>
                  </a:lnTo>
                  <a:lnTo>
                    <a:pt x="402" y="332"/>
                  </a:lnTo>
                  <a:lnTo>
                    <a:pt x="400" y="334"/>
                  </a:lnTo>
                  <a:lnTo>
                    <a:pt x="400" y="332"/>
                  </a:lnTo>
                  <a:lnTo>
                    <a:pt x="396" y="328"/>
                  </a:lnTo>
                  <a:lnTo>
                    <a:pt x="396" y="330"/>
                  </a:lnTo>
                  <a:lnTo>
                    <a:pt x="398" y="332"/>
                  </a:lnTo>
                  <a:lnTo>
                    <a:pt x="396" y="334"/>
                  </a:lnTo>
                  <a:lnTo>
                    <a:pt x="392" y="336"/>
                  </a:lnTo>
                  <a:lnTo>
                    <a:pt x="390" y="338"/>
                  </a:lnTo>
                  <a:lnTo>
                    <a:pt x="388" y="336"/>
                  </a:lnTo>
                  <a:lnTo>
                    <a:pt x="386" y="334"/>
                  </a:lnTo>
                  <a:lnTo>
                    <a:pt x="386" y="336"/>
                  </a:lnTo>
                  <a:lnTo>
                    <a:pt x="386" y="340"/>
                  </a:lnTo>
                  <a:lnTo>
                    <a:pt x="386" y="342"/>
                  </a:lnTo>
                  <a:lnTo>
                    <a:pt x="384" y="340"/>
                  </a:lnTo>
                  <a:lnTo>
                    <a:pt x="380" y="338"/>
                  </a:lnTo>
                  <a:lnTo>
                    <a:pt x="380" y="336"/>
                  </a:lnTo>
                  <a:lnTo>
                    <a:pt x="376" y="336"/>
                  </a:lnTo>
                  <a:lnTo>
                    <a:pt x="372" y="338"/>
                  </a:lnTo>
                  <a:lnTo>
                    <a:pt x="370" y="340"/>
                  </a:lnTo>
                  <a:lnTo>
                    <a:pt x="366" y="342"/>
                  </a:lnTo>
                  <a:lnTo>
                    <a:pt x="362" y="346"/>
                  </a:lnTo>
                  <a:lnTo>
                    <a:pt x="364" y="348"/>
                  </a:lnTo>
                  <a:lnTo>
                    <a:pt x="364" y="350"/>
                  </a:lnTo>
                  <a:lnTo>
                    <a:pt x="364" y="352"/>
                  </a:lnTo>
                  <a:lnTo>
                    <a:pt x="358" y="354"/>
                  </a:lnTo>
                  <a:lnTo>
                    <a:pt x="354" y="358"/>
                  </a:lnTo>
                  <a:lnTo>
                    <a:pt x="350" y="360"/>
                  </a:lnTo>
                  <a:lnTo>
                    <a:pt x="346" y="362"/>
                  </a:lnTo>
                  <a:lnTo>
                    <a:pt x="342" y="364"/>
                  </a:lnTo>
                  <a:lnTo>
                    <a:pt x="344" y="358"/>
                  </a:lnTo>
                  <a:lnTo>
                    <a:pt x="350" y="356"/>
                  </a:lnTo>
                  <a:lnTo>
                    <a:pt x="354" y="354"/>
                  </a:lnTo>
                  <a:lnTo>
                    <a:pt x="356" y="352"/>
                  </a:lnTo>
                  <a:lnTo>
                    <a:pt x="358" y="344"/>
                  </a:lnTo>
                  <a:lnTo>
                    <a:pt x="358" y="340"/>
                  </a:lnTo>
                  <a:lnTo>
                    <a:pt x="360" y="338"/>
                  </a:lnTo>
                  <a:lnTo>
                    <a:pt x="364" y="336"/>
                  </a:lnTo>
                  <a:lnTo>
                    <a:pt x="366" y="336"/>
                  </a:lnTo>
                  <a:lnTo>
                    <a:pt x="368" y="334"/>
                  </a:lnTo>
                  <a:lnTo>
                    <a:pt x="366" y="332"/>
                  </a:lnTo>
                  <a:lnTo>
                    <a:pt x="366" y="330"/>
                  </a:lnTo>
                  <a:lnTo>
                    <a:pt x="370" y="330"/>
                  </a:lnTo>
                  <a:lnTo>
                    <a:pt x="376" y="332"/>
                  </a:lnTo>
                  <a:lnTo>
                    <a:pt x="384" y="332"/>
                  </a:lnTo>
                  <a:lnTo>
                    <a:pt x="390" y="328"/>
                  </a:lnTo>
                  <a:lnTo>
                    <a:pt x="392" y="326"/>
                  </a:lnTo>
                  <a:lnTo>
                    <a:pt x="396" y="322"/>
                  </a:lnTo>
                  <a:lnTo>
                    <a:pt x="408" y="320"/>
                  </a:lnTo>
                  <a:lnTo>
                    <a:pt x="412" y="318"/>
                  </a:lnTo>
                  <a:lnTo>
                    <a:pt x="414" y="316"/>
                  </a:lnTo>
                  <a:lnTo>
                    <a:pt x="416" y="312"/>
                  </a:lnTo>
                  <a:lnTo>
                    <a:pt x="416" y="310"/>
                  </a:lnTo>
                  <a:lnTo>
                    <a:pt x="418" y="304"/>
                  </a:lnTo>
                  <a:lnTo>
                    <a:pt x="420" y="302"/>
                  </a:lnTo>
                  <a:lnTo>
                    <a:pt x="422" y="300"/>
                  </a:lnTo>
                  <a:lnTo>
                    <a:pt x="430" y="300"/>
                  </a:lnTo>
                  <a:lnTo>
                    <a:pt x="432" y="298"/>
                  </a:lnTo>
                  <a:lnTo>
                    <a:pt x="434" y="298"/>
                  </a:lnTo>
                  <a:lnTo>
                    <a:pt x="432" y="290"/>
                  </a:lnTo>
                  <a:lnTo>
                    <a:pt x="428" y="290"/>
                  </a:lnTo>
                  <a:lnTo>
                    <a:pt x="420" y="294"/>
                  </a:lnTo>
                  <a:lnTo>
                    <a:pt x="416" y="296"/>
                  </a:lnTo>
                  <a:lnTo>
                    <a:pt x="416" y="298"/>
                  </a:lnTo>
                  <a:lnTo>
                    <a:pt x="414" y="300"/>
                  </a:lnTo>
                  <a:lnTo>
                    <a:pt x="412" y="300"/>
                  </a:lnTo>
                  <a:lnTo>
                    <a:pt x="406" y="300"/>
                  </a:lnTo>
                  <a:lnTo>
                    <a:pt x="404" y="298"/>
                  </a:lnTo>
                  <a:lnTo>
                    <a:pt x="402" y="296"/>
                  </a:lnTo>
                  <a:lnTo>
                    <a:pt x="402" y="294"/>
                  </a:lnTo>
                  <a:lnTo>
                    <a:pt x="404" y="292"/>
                  </a:lnTo>
                  <a:lnTo>
                    <a:pt x="404" y="290"/>
                  </a:lnTo>
                  <a:lnTo>
                    <a:pt x="402" y="290"/>
                  </a:lnTo>
                  <a:lnTo>
                    <a:pt x="400" y="288"/>
                  </a:lnTo>
                  <a:lnTo>
                    <a:pt x="398" y="284"/>
                  </a:lnTo>
                  <a:lnTo>
                    <a:pt x="398" y="282"/>
                  </a:lnTo>
                  <a:lnTo>
                    <a:pt x="402" y="278"/>
                  </a:lnTo>
                  <a:lnTo>
                    <a:pt x="406" y="274"/>
                  </a:lnTo>
                  <a:lnTo>
                    <a:pt x="406" y="272"/>
                  </a:lnTo>
                  <a:lnTo>
                    <a:pt x="408" y="268"/>
                  </a:lnTo>
                  <a:lnTo>
                    <a:pt x="408" y="270"/>
                  </a:lnTo>
                  <a:lnTo>
                    <a:pt x="408" y="272"/>
                  </a:lnTo>
                  <a:lnTo>
                    <a:pt x="408" y="274"/>
                  </a:lnTo>
                  <a:lnTo>
                    <a:pt x="408" y="276"/>
                  </a:lnTo>
                  <a:lnTo>
                    <a:pt x="412" y="278"/>
                  </a:lnTo>
                  <a:lnTo>
                    <a:pt x="418" y="284"/>
                  </a:lnTo>
                  <a:lnTo>
                    <a:pt x="422" y="284"/>
                  </a:lnTo>
                  <a:lnTo>
                    <a:pt x="424" y="284"/>
                  </a:lnTo>
                  <a:lnTo>
                    <a:pt x="426" y="282"/>
                  </a:lnTo>
                  <a:lnTo>
                    <a:pt x="426" y="280"/>
                  </a:lnTo>
                  <a:lnTo>
                    <a:pt x="426" y="276"/>
                  </a:lnTo>
                  <a:lnTo>
                    <a:pt x="424" y="274"/>
                  </a:lnTo>
                  <a:lnTo>
                    <a:pt x="424" y="270"/>
                  </a:lnTo>
                  <a:lnTo>
                    <a:pt x="426" y="266"/>
                  </a:lnTo>
                  <a:lnTo>
                    <a:pt x="424" y="264"/>
                  </a:lnTo>
                  <a:lnTo>
                    <a:pt x="424" y="262"/>
                  </a:lnTo>
                  <a:lnTo>
                    <a:pt x="426" y="260"/>
                  </a:lnTo>
                  <a:lnTo>
                    <a:pt x="428" y="260"/>
                  </a:lnTo>
                  <a:lnTo>
                    <a:pt x="432" y="262"/>
                  </a:lnTo>
                  <a:lnTo>
                    <a:pt x="434" y="270"/>
                  </a:lnTo>
                  <a:lnTo>
                    <a:pt x="436" y="276"/>
                  </a:lnTo>
                  <a:lnTo>
                    <a:pt x="438" y="278"/>
                  </a:lnTo>
                  <a:lnTo>
                    <a:pt x="440" y="280"/>
                  </a:lnTo>
                  <a:lnTo>
                    <a:pt x="442" y="280"/>
                  </a:lnTo>
                  <a:lnTo>
                    <a:pt x="444" y="282"/>
                  </a:lnTo>
                  <a:lnTo>
                    <a:pt x="444" y="286"/>
                  </a:lnTo>
                  <a:lnTo>
                    <a:pt x="446" y="286"/>
                  </a:lnTo>
                  <a:lnTo>
                    <a:pt x="448" y="288"/>
                  </a:lnTo>
                  <a:lnTo>
                    <a:pt x="450" y="286"/>
                  </a:lnTo>
                  <a:lnTo>
                    <a:pt x="450" y="284"/>
                  </a:lnTo>
                  <a:lnTo>
                    <a:pt x="452" y="280"/>
                  </a:lnTo>
                  <a:lnTo>
                    <a:pt x="450" y="272"/>
                  </a:lnTo>
                  <a:lnTo>
                    <a:pt x="450" y="268"/>
                  </a:lnTo>
                  <a:lnTo>
                    <a:pt x="452" y="268"/>
                  </a:lnTo>
                  <a:lnTo>
                    <a:pt x="454" y="270"/>
                  </a:lnTo>
                  <a:lnTo>
                    <a:pt x="462" y="278"/>
                  </a:lnTo>
                  <a:lnTo>
                    <a:pt x="464" y="280"/>
                  </a:lnTo>
                  <a:lnTo>
                    <a:pt x="464" y="282"/>
                  </a:lnTo>
                  <a:lnTo>
                    <a:pt x="462" y="288"/>
                  </a:lnTo>
                  <a:lnTo>
                    <a:pt x="462" y="290"/>
                  </a:lnTo>
                  <a:lnTo>
                    <a:pt x="466" y="292"/>
                  </a:lnTo>
                  <a:lnTo>
                    <a:pt x="468" y="290"/>
                  </a:lnTo>
                  <a:lnTo>
                    <a:pt x="474" y="286"/>
                  </a:lnTo>
                  <a:lnTo>
                    <a:pt x="482" y="284"/>
                  </a:lnTo>
                  <a:lnTo>
                    <a:pt x="486" y="282"/>
                  </a:lnTo>
                  <a:lnTo>
                    <a:pt x="486" y="278"/>
                  </a:lnTo>
                  <a:lnTo>
                    <a:pt x="488" y="274"/>
                  </a:lnTo>
                  <a:lnTo>
                    <a:pt x="490" y="272"/>
                  </a:lnTo>
                  <a:lnTo>
                    <a:pt x="494" y="270"/>
                  </a:lnTo>
                  <a:lnTo>
                    <a:pt x="496" y="268"/>
                  </a:lnTo>
                  <a:lnTo>
                    <a:pt x="496" y="260"/>
                  </a:lnTo>
                  <a:lnTo>
                    <a:pt x="492" y="258"/>
                  </a:lnTo>
                  <a:lnTo>
                    <a:pt x="490" y="258"/>
                  </a:lnTo>
                  <a:lnTo>
                    <a:pt x="490" y="256"/>
                  </a:lnTo>
                  <a:lnTo>
                    <a:pt x="492" y="252"/>
                  </a:lnTo>
                  <a:lnTo>
                    <a:pt x="496" y="248"/>
                  </a:lnTo>
                  <a:lnTo>
                    <a:pt x="506" y="236"/>
                  </a:lnTo>
                  <a:lnTo>
                    <a:pt x="498" y="234"/>
                  </a:lnTo>
                  <a:lnTo>
                    <a:pt x="492" y="238"/>
                  </a:lnTo>
                  <a:lnTo>
                    <a:pt x="486" y="248"/>
                  </a:lnTo>
                  <a:lnTo>
                    <a:pt x="484" y="250"/>
                  </a:lnTo>
                  <a:lnTo>
                    <a:pt x="480" y="248"/>
                  </a:lnTo>
                  <a:lnTo>
                    <a:pt x="478" y="248"/>
                  </a:lnTo>
                  <a:lnTo>
                    <a:pt x="474" y="248"/>
                  </a:lnTo>
                  <a:lnTo>
                    <a:pt x="472" y="248"/>
                  </a:lnTo>
                  <a:lnTo>
                    <a:pt x="472" y="246"/>
                  </a:lnTo>
                  <a:lnTo>
                    <a:pt x="470" y="242"/>
                  </a:lnTo>
                  <a:lnTo>
                    <a:pt x="470" y="240"/>
                  </a:lnTo>
                  <a:lnTo>
                    <a:pt x="472" y="238"/>
                  </a:lnTo>
                  <a:lnTo>
                    <a:pt x="474" y="234"/>
                  </a:lnTo>
                  <a:lnTo>
                    <a:pt x="476" y="232"/>
                  </a:lnTo>
                  <a:lnTo>
                    <a:pt x="476" y="230"/>
                  </a:lnTo>
                  <a:lnTo>
                    <a:pt x="474" y="226"/>
                  </a:lnTo>
                  <a:lnTo>
                    <a:pt x="476" y="222"/>
                  </a:lnTo>
                  <a:lnTo>
                    <a:pt x="480" y="216"/>
                  </a:lnTo>
                  <a:lnTo>
                    <a:pt x="482" y="210"/>
                  </a:lnTo>
                  <a:lnTo>
                    <a:pt x="484" y="206"/>
                  </a:lnTo>
                  <a:lnTo>
                    <a:pt x="486" y="204"/>
                  </a:lnTo>
                  <a:lnTo>
                    <a:pt x="492" y="198"/>
                  </a:lnTo>
                  <a:lnTo>
                    <a:pt x="496" y="206"/>
                  </a:lnTo>
                  <a:lnTo>
                    <a:pt x="498" y="206"/>
                  </a:lnTo>
                  <a:lnTo>
                    <a:pt x="502" y="204"/>
                  </a:lnTo>
                  <a:lnTo>
                    <a:pt x="506" y="208"/>
                  </a:lnTo>
                  <a:lnTo>
                    <a:pt x="510" y="212"/>
                  </a:lnTo>
                  <a:lnTo>
                    <a:pt x="512" y="212"/>
                  </a:lnTo>
                  <a:lnTo>
                    <a:pt x="514" y="208"/>
                  </a:lnTo>
                  <a:lnTo>
                    <a:pt x="518" y="206"/>
                  </a:lnTo>
                  <a:lnTo>
                    <a:pt x="528" y="218"/>
                  </a:lnTo>
                  <a:lnTo>
                    <a:pt x="534" y="212"/>
                  </a:lnTo>
                  <a:lnTo>
                    <a:pt x="528" y="210"/>
                  </a:lnTo>
                  <a:lnTo>
                    <a:pt x="522" y="206"/>
                  </a:lnTo>
                  <a:lnTo>
                    <a:pt x="522" y="204"/>
                  </a:lnTo>
                  <a:lnTo>
                    <a:pt x="526" y="198"/>
                  </a:lnTo>
                  <a:lnTo>
                    <a:pt x="524" y="194"/>
                  </a:lnTo>
                  <a:lnTo>
                    <a:pt x="528" y="192"/>
                  </a:lnTo>
                  <a:lnTo>
                    <a:pt x="534" y="190"/>
                  </a:lnTo>
                  <a:lnTo>
                    <a:pt x="534" y="188"/>
                  </a:lnTo>
                  <a:lnTo>
                    <a:pt x="532" y="184"/>
                  </a:lnTo>
                  <a:lnTo>
                    <a:pt x="532" y="180"/>
                  </a:lnTo>
                  <a:lnTo>
                    <a:pt x="532" y="178"/>
                  </a:lnTo>
                  <a:lnTo>
                    <a:pt x="536" y="176"/>
                  </a:lnTo>
                  <a:lnTo>
                    <a:pt x="540" y="172"/>
                  </a:lnTo>
                  <a:lnTo>
                    <a:pt x="544" y="168"/>
                  </a:lnTo>
                  <a:lnTo>
                    <a:pt x="550" y="164"/>
                  </a:lnTo>
                  <a:lnTo>
                    <a:pt x="554" y="164"/>
                  </a:lnTo>
                  <a:lnTo>
                    <a:pt x="554" y="168"/>
                  </a:lnTo>
                  <a:lnTo>
                    <a:pt x="554" y="170"/>
                  </a:lnTo>
                  <a:lnTo>
                    <a:pt x="554" y="172"/>
                  </a:lnTo>
                  <a:lnTo>
                    <a:pt x="556" y="174"/>
                  </a:lnTo>
                  <a:lnTo>
                    <a:pt x="558" y="180"/>
                  </a:lnTo>
                  <a:lnTo>
                    <a:pt x="560" y="182"/>
                  </a:lnTo>
                  <a:lnTo>
                    <a:pt x="562" y="180"/>
                  </a:lnTo>
                  <a:lnTo>
                    <a:pt x="564" y="174"/>
                  </a:lnTo>
                  <a:lnTo>
                    <a:pt x="560" y="170"/>
                  </a:lnTo>
                  <a:lnTo>
                    <a:pt x="560" y="166"/>
                  </a:lnTo>
                  <a:lnTo>
                    <a:pt x="560" y="162"/>
                  </a:lnTo>
                  <a:lnTo>
                    <a:pt x="576" y="154"/>
                  </a:lnTo>
                  <a:lnTo>
                    <a:pt x="576" y="152"/>
                  </a:lnTo>
                  <a:lnTo>
                    <a:pt x="576" y="150"/>
                  </a:lnTo>
                  <a:lnTo>
                    <a:pt x="578" y="152"/>
                  </a:lnTo>
                  <a:lnTo>
                    <a:pt x="582" y="154"/>
                  </a:lnTo>
                  <a:lnTo>
                    <a:pt x="584" y="156"/>
                  </a:lnTo>
                  <a:lnTo>
                    <a:pt x="588" y="154"/>
                  </a:lnTo>
                  <a:lnTo>
                    <a:pt x="592" y="152"/>
                  </a:lnTo>
                  <a:lnTo>
                    <a:pt x="594" y="150"/>
                  </a:lnTo>
                  <a:lnTo>
                    <a:pt x="596" y="148"/>
                  </a:lnTo>
                  <a:lnTo>
                    <a:pt x="596" y="146"/>
                  </a:lnTo>
                  <a:lnTo>
                    <a:pt x="592" y="144"/>
                  </a:lnTo>
                  <a:lnTo>
                    <a:pt x="590" y="140"/>
                  </a:lnTo>
                  <a:lnTo>
                    <a:pt x="590" y="138"/>
                  </a:lnTo>
                  <a:lnTo>
                    <a:pt x="594" y="136"/>
                  </a:lnTo>
                  <a:lnTo>
                    <a:pt x="608" y="142"/>
                  </a:lnTo>
                  <a:lnTo>
                    <a:pt x="612" y="142"/>
                  </a:lnTo>
                  <a:lnTo>
                    <a:pt x="632" y="152"/>
                  </a:lnTo>
                  <a:lnTo>
                    <a:pt x="630" y="142"/>
                  </a:lnTo>
                  <a:lnTo>
                    <a:pt x="634" y="134"/>
                  </a:lnTo>
                  <a:lnTo>
                    <a:pt x="618" y="132"/>
                  </a:lnTo>
                  <a:lnTo>
                    <a:pt x="612" y="124"/>
                  </a:lnTo>
                  <a:lnTo>
                    <a:pt x="602" y="114"/>
                  </a:lnTo>
                  <a:lnTo>
                    <a:pt x="602" y="112"/>
                  </a:lnTo>
                  <a:lnTo>
                    <a:pt x="606" y="108"/>
                  </a:lnTo>
                  <a:lnTo>
                    <a:pt x="620" y="102"/>
                  </a:lnTo>
                  <a:lnTo>
                    <a:pt x="630" y="106"/>
                  </a:lnTo>
                  <a:lnTo>
                    <a:pt x="626" y="114"/>
                  </a:lnTo>
                  <a:lnTo>
                    <a:pt x="634" y="118"/>
                  </a:lnTo>
                  <a:lnTo>
                    <a:pt x="644" y="116"/>
                  </a:lnTo>
                  <a:lnTo>
                    <a:pt x="648" y="112"/>
                  </a:lnTo>
                  <a:lnTo>
                    <a:pt x="656" y="114"/>
                  </a:lnTo>
                  <a:lnTo>
                    <a:pt x="658" y="106"/>
                  </a:lnTo>
                  <a:lnTo>
                    <a:pt x="660" y="104"/>
                  </a:lnTo>
                  <a:lnTo>
                    <a:pt x="660" y="102"/>
                  </a:lnTo>
                  <a:lnTo>
                    <a:pt x="660" y="100"/>
                  </a:lnTo>
                  <a:lnTo>
                    <a:pt x="656" y="96"/>
                  </a:lnTo>
                  <a:lnTo>
                    <a:pt x="650" y="94"/>
                  </a:lnTo>
                  <a:lnTo>
                    <a:pt x="648" y="94"/>
                  </a:lnTo>
                  <a:lnTo>
                    <a:pt x="646" y="92"/>
                  </a:lnTo>
                  <a:lnTo>
                    <a:pt x="646" y="88"/>
                  </a:lnTo>
                  <a:lnTo>
                    <a:pt x="648" y="86"/>
                  </a:lnTo>
                  <a:lnTo>
                    <a:pt x="648" y="88"/>
                  </a:lnTo>
                  <a:lnTo>
                    <a:pt x="654" y="82"/>
                  </a:lnTo>
                  <a:lnTo>
                    <a:pt x="664" y="72"/>
                  </a:lnTo>
                  <a:lnTo>
                    <a:pt x="658" y="68"/>
                  </a:lnTo>
                  <a:lnTo>
                    <a:pt x="658" y="66"/>
                  </a:lnTo>
                  <a:lnTo>
                    <a:pt x="664" y="68"/>
                  </a:lnTo>
                  <a:lnTo>
                    <a:pt x="680" y="78"/>
                  </a:lnTo>
                  <a:lnTo>
                    <a:pt x="684" y="80"/>
                  </a:lnTo>
                  <a:lnTo>
                    <a:pt x="686" y="74"/>
                  </a:lnTo>
                  <a:lnTo>
                    <a:pt x="684" y="72"/>
                  </a:lnTo>
                  <a:lnTo>
                    <a:pt x="682" y="68"/>
                  </a:lnTo>
                  <a:lnTo>
                    <a:pt x="684" y="66"/>
                  </a:lnTo>
                  <a:lnTo>
                    <a:pt x="690" y="60"/>
                  </a:lnTo>
                  <a:lnTo>
                    <a:pt x="694" y="60"/>
                  </a:lnTo>
                  <a:lnTo>
                    <a:pt x="690" y="58"/>
                  </a:lnTo>
                  <a:lnTo>
                    <a:pt x="686" y="56"/>
                  </a:lnTo>
                  <a:lnTo>
                    <a:pt x="686" y="52"/>
                  </a:lnTo>
                  <a:lnTo>
                    <a:pt x="686" y="44"/>
                  </a:lnTo>
                  <a:lnTo>
                    <a:pt x="686" y="42"/>
                  </a:lnTo>
                  <a:lnTo>
                    <a:pt x="688" y="40"/>
                  </a:lnTo>
                  <a:lnTo>
                    <a:pt x="694" y="38"/>
                  </a:lnTo>
                  <a:lnTo>
                    <a:pt x="696" y="34"/>
                  </a:lnTo>
                  <a:lnTo>
                    <a:pt x="700" y="26"/>
                  </a:lnTo>
                  <a:lnTo>
                    <a:pt x="704" y="26"/>
                  </a:lnTo>
                  <a:lnTo>
                    <a:pt x="706" y="26"/>
                  </a:lnTo>
                  <a:lnTo>
                    <a:pt x="710" y="22"/>
                  </a:lnTo>
                  <a:lnTo>
                    <a:pt x="712" y="16"/>
                  </a:lnTo>
                  <a:lnTo>
                    <a:pt x="714" y="12"/>
                  </a:lnTo>
                  <a:lnTo>
                    <a:pt x="720" y="10"/>
                  </a:lnTo>
                  <a:lnTo>
                    <a:pt x="724" y="10"/>
                  </a:lnTo>
                  <a:lnTo>
                    <a:pt x="730" y="16"/>
                  </a:lnTo>
                  <a:lnTo>
                    <a:pt x="734" y="18"/>
                  </a:lnTo>
                  <a:lnTo>
                    <a:pt x="734" y="20"/>
                  </a:lnTo>
                  <a:lnTo>
                    <a:pt x="728" y="24"/>
                  </a:lnTo>
                  <a:lnTo>
                    <a:pt x="724" y="32"/>
                  </a:lnTo>
                  <a:lnTo>
                    <a:pt x="722" y="42"/>
                  </a:lnTo>
                  <a:lnTo>
                    <a:pt x="720" y="50"/>
                  </a:lnTo>
                  <a:lnTo>
                    <a:pt x="720" y="60"/>
                  </a:lnTo>
                  <a:lnTo>
                    <a:pt x="718" y="66"/>
                  </a:lnTo>
                  <a:lnTo>
                    <a:pt x="716" y="70"/>
                  </a:lnTo>
                  <a:lnTo>
                    <a:pt x="712" y="74"/>
                  </a:lnTo>
                  <a:lnTo>
                    <a:pt x="710" y="78"/>
                  </a:lnTo>
                  <a:lnTo>
                    <a:pt x="712" y="86"/>
                  </a:lnTo>
                  <a:lnTo>
                    <a:pt x="716" y="96"/>
                  </a:lnTo>
                  <a:lnTo>
                    <a:pt x="720" y="104"/>
                  </a:lnTo>
                  <a:lnTo>
                    <a:pt x="732" y="102"/>
                  </a:lnTo>
                  <a:lnTo>
                    <a:pt x="730" y="86"/>
                  </a:lnTo>
                  <a:lnTo>
                    <a:pt x="732" y="72"/>
                  </a:lnTo>
                  <a:lnTo>
                    <a:pt x="732" y="66"/>
                  </a:lnTo>
                  <a:lnTo>
                    <a:pt x="736" y="62"/>
                  </a:lnTo>
                  <a:lnTo>
                    <a:pt x="744" y="50"/>
                  </a:lnTo>
                  <a:lnTo>
                    <a:pt x="746" y="46"/>
                  </a:lnTo>
                  <a:lnTo>
                    <a:pt x="746" y="42"/>
                  </a:lnTo>
                  <a:lnTo>
                    <a:pt x="746" y="34"/>
                  </a:lnTo>
                  <a:lnTo>
                    <a:pt x="746" y="32"/>
                  </a:lnTo>
                  <a:lnTo>
                    <a:pt x="750" y="22"/>
                  </a:lnTo>
                  <a:lnTo>
                    <a:pt x="750" y="20"/>
                  </a:lnTo>
                  <a:lnTo>
                    <a:pt x="750" y="18"/>
                  </a:lnTo>
                  <a:lnTo>
                    <a:pt x="754" y="18"/>
                  </a:lnTo>
                  <a:lnTo>
                    <a:pt x="756" y="20"/>
                  </a:lnTo>
                  <a:lnTo>
                    <a:pt x="758" y="22"/>
                  </a:lnTo>
                  <a:lnTo>
                    <a:pt x="758" y="28"/>
                  </a:lnTo>
                  <a:lnTo>
                    <a:pt x="760" y="50"/>
                  </a:lnTo>
                  <a:lnTo>
                    <a:pt x="762" y="50"/>
                  </a:lnTo>
                  <a:lnTo>
                    <a:pt x="764" y="52"/>
                  </a:lnTo>
                  <a:lnTo>
                    <a:pt x="764" y="56"/>
                  </a:lnTo>
                  <a:lnTo>
                    <a:pt x="764" y="62"/>
                  </a:lnTo>
                  <a:lnTo>
                    <a:pt x="762" y="66"/>
                  </a:lnTo>
                  <a:lnTo>
                    <a:pt x="766" y="64"/>
                  </a:lnTo>
                  <a:lnTo>
                    <a:pt x="770" y="62"/>
                  </a:lnTo>
                  <a:lnTo>
                    <a:pt x="774" y="58"/>
                  </a:lnTo>
                  <a:lnTo>
                    <a:pt x="774" y="48"/>
                  </a:lnTo>
                  <a:lnTo>
                    <a:pt x="774" y="38"/>
                  </a:lnTo>
                  <a:lnTo>
                    <a:pt x="774" y="36"/>
                  </a:lnTo>
                  <a:lnTo>
                    <a:pt x="776" y="36"/>
                  </a:lnTo>
                  <a:lnTo>
                    <a:pt x="778" y="34"/>
                  </a:lnTo>
                  <a:lnTo>
                    <a:pt x="778" y="30"/>
                  </a:lnTo>
                  <a:lnTo>
                    <a:pt x="776" y="28"/>
                  </a:lnTo>
                  <a:lnTo>
                    <a:pt x="772" y="28"/>
                  </a:lnTo>
                  <a:lnTo>
                    <a:pt x="772" y="26"/>
                  </a:lnTo>
                  <a:lnTo>
                    <a:pt x="774" y="20"/>
                  </a:lnTo>
                  <a:lnTo>
                    <a:pt x="774" y="12"/>
                  </a:lnTo>
                  <a:lnTo>
                    <a:pt x="774" y="10"/>
                  </a:lnTo>
                  <a:lnTo>
                    <a:pt x="774" y="8"/>
                  </a:lnTo>
                  <a:lnTo>
                    <a:pt x="778" y="6"/>
                  </a:lnTo>
                  <a:lnTo>
                    <a:pt x="786" y="0"/>
                  </a:lnTo>
                  <a:lnTo>
                    <a:pt x="792" y="0"/>
                  </a:lnTo>
                  <a:lnTo>
                    <a:pt x="794" y="0"/>
                  </a:lnTo>
                  <a:lnTo>
                    <a:pt x="800" y="0"/>
                  </a:lnTo>
                  <a:lnTo>
                    <a:pt x="802" y="2"/>
                  </a:lnTo>
                  <a:lnTo>
                    <a:pt x="802" y="4"/>
                  </a:lnTo>
                  <a:lnTo>
                    <a:pt x="800" y="8"/>
                  </a:lnTo>
                  <a:lnTo>
                    <a:pt x="798" y="12"/>
                  </a:lnTo>
                  <a:lnTo>
                    <a:pt x="794" y="16"/>
                  </a:lnTo>
                  <a:lnTo>
                    <a:pt x="794" y="20"/>
                  </a:lnTo>
                  <a:lnTo>
                    <a:pt x="798" y="28"/>
                  </a:lnTo>
                  <a:lnTo>
                    <a:pt x="802" y="32"/>
                  </a:lnTo>
                  <a:lnTo>
                    <a:pt x="804" y="34"/>
                  </a:lnTo>
                  <a:lnTo>
                    <a:pt x="806" y="30"/>
                  </a:lnTo>
                  <a:lnTo>
                    <a:pt x="808" y="30"/>
                  </a:lnTo>
                  <a:lnTo>
                    <a:pt x="810" y="30"/>
                  </a:lnTo>
                  <a:lnTo>
                    <a:pt x="810" y="32"/>
                  </a:lnTo>
                  <a:lnTo>
                    <a:pt x="812" y="32"/>
                  </a:lnTo>
                  <a:lnTo>
                    <a:pt x="808" y="36"/>
                  </a:lnTo>
                  <a:lnTo>
                    <a:pt x="800" y="48"/>
                  </a:lnTo>
                  <a:lnTo>
                    <a:pt x="800" y="52"/>
                  </a:lnTo>
                  <a:lnTo>
                    <a:pt x="802" y="52"/>
                  </a:lnTo>
                  <a:lnTo>
                    <a:pt x="812" y="50"/>
                  </a:lnTo>
                  <a:lnTo>
                    <a:pt x="814" y="48"/>
                  </a:lnTo>
                  <a:lnTo>
                    <a:pt x="816" y="46"/>
                  </a:lnTo>
                  <a:lnTo>
                    <a:pt x="818" y="30"/>
                  </a:lnTo>
                  <a:lnTo>
                    <a:pt x="820" y="22"/>
                  </a:lnTo>
                  <a:lnTo>
                    <a:pt x="824" y="4"/>
                  </a:lnTo>
                  <a:lnTo>
                    <a:pt x="840" y="4"/>
                  </a:lnTo>
                  <a:lnTo>
                    <a:pt x="842" y="4"/>
                  </a:lnTo>
                  <a:lnTo>
                    <a:pt x="842" y="6"/>
                  </a:lnTo>
                  <a:lnTo>
                    <a:pt x="844" y="8"/>
                  </a:lnTo>
                  <a:lnTo>
                    <a:pt x="846" y="20"/>
                  </a:lnTo>
                  <a:lnTo>
                    <a:pt x="856" y="14"/>
                  </a:lnTo>
                  <a:lnTo>
                    <a:pt x="858" y="12"/>
                  </a:lnTo>
                  <a:lnTo>
                    <a:pt x="860" y="12"/>
                  </a:lnTo>
                  <a:lnTo>
                    <a:pt x="862" y="12"/>
                  </a:lnTo>
                  <a:lnTo>
                    <a:pt x="866" y="14"/>
                  </a:lnTo>
                  <a:lnTo>
                    <a:pt x="870" y="14"/>
                  </a:lnTo>
                  <a:lnTo>
                    <a:pt x="878" y="14"/>
                  </a:lnTo>
                  <a:lnTo>
                    <a:pt x="886" y="18"/>
                  </a:lnTo>
                  <a:lnTo>
                    <a:pt x="892" y="20"/>
                  </a:lnTo>
                  <a:lnTo>
                    <a:pt x="896" y="24"/>
                  </a:lnTo>
                  <a:lnTo>
                    <a:pt x="902" y="26"/>
                  </a:lnTo>
                  <a:lnTo>
                    <a:pt x="902" y="36"/>
                  </a:lnTo>
                  <a:lnTo>
                    <a:pt x="902" y="40"/>
                  </a:lnTo>
                  <a:lnTo>
                    <a:pt x="902" y="42"/>
                  </a:lnTo>
                  <a:lnTo>
                    <a:pt x="900" y="44"/>
                  </a:lnTo>
                  <a:lnTo>
                    <a:pt x="894" y="50"/>
                  </a:lnTo>
                  <a:lnTo>
                    <a:pt x="890" y="56"/>
                  </a:lnTo>
                  <a:lnTo>
                    <a:pt x="890" y="60"/>
                  </a:lnTo>
                  <a:lnTo>
                    <a:pt x="890" y="62"/>
                  </a:lnTo>
                  <a:lnTo>
                    <a:pt x="888" y="64"/>
                  </a:lnTo>
                  <a:lnTo>
                    <a:pt x="878" y="66"/>
                  </a:lnTo>
                  <a:lnTo>
                    <a:pt x="870" y="64"/>
                  </a:lnTo>
                  <a:lnTo>
                    <a:pt x="868" y="64"/>
                  </a:lnTo>
                  <a:lnTo>
                    <a:pt x="864" y="64"/>
                  </a:lnTo>
                  <a:lnTo>
                    <a:pt x="860" y="70"/>
                  </a:lnTo>
                  <a:lnTo>
                    <a:pt x="856" y="72"/>
                  </a:lnTo>
                  <a:lnTo>
                    <a:pt x="852" y="70"/>
                  </a:lnTo>
                  <a:lnTo>
                    <a:pt x="842" y="68"/>
                  </a:lnTo>
                  <a:lnTo>
                    <a:pt x="842" y="70"/>
                  </a:lnTo>
                  <a:lnTo>
                    <a:pt x="842" y="72"/>
                  </a:lnTo>
                  <a:lnTo>
                    <a:pt x="852" y="76"/>
                  </a:lnTo>
                  <a:lnTo>
                    <a:pt x="860" y="78"/>
                  </a:lnTo>
                  <a:lnTo>
                    <a:pt x="864" y="80"/>
                  </a:lnTo>
                  <a:lnTo>
                    <a:pt x="868" y="80"/>
                  </a:lnTo>
                  <a:lnTo>
                    <a:pt x="870" y="84"/>
                  </a:lnTo>
                  <a:lnTo>
                    <a:pt x="874" y="86"/>
                  </a:lnTo>
                  <a:lnTo>
                    <a:pt x="882" y="88"/>
                  </a:lnTo>
                  <a:lnTo>
                    <a:pt x="884" y="84"/>
                  </a:lnTo>
                  <a:lnTo>
                    <a:pt x="886" y="86"/>
                  </a:lnTo>
                  <a:lnTo>
                    <a:pt x="888" y="92"/>
                  </a:lnTo>
                  <a:lnTo>
                    <a:pt x="888" y="96"/>
                  </a:lnTo>
                  <a:lnTo>
                    <a:pt x="884" y="102"/>
                  </a:lnTo>
                  <a:lnTo>
                    <a:pt x="880" y="106"/>
                  </a:lnTo>
                  <a:lnTo>
                    <a:pt x="874" y="110"/>
                  </a:lnTo>
                  <a:lnTo>
                    <a:pt x="870" y="112"/>
                  </a:lnTo>
                  <a:lnTo>
                    <a:pt x="870" y="114"/>
                  </a:lnTo>
                  <a:lnTo>
                    <a:pt x="870" y="112"/>
                  </a:lnTo>
                  <a:lnTo>
                    <a:pt x="862" y="112"/>
                  </a:lnTo>
                  <a:lnTo>
                    <a:pt x="856" y="110"/>
                  </a:lnTo>
                  <a:lnTo>
                    <a:pt x="848" y="106"/>
                  </a:lnTo>
                  <a:lnTo>
                    <a:pt x="832" y="96"/>
                  </a:lnTo>
                  <a:lnTo>
                    <a:pt x="824" y="90"/>
                  </a:lnTo>
                  <a:lnTo>
                    <a:pt x="818" y="90"/>
                  </a:lnTo>
                  <a:lnTo>
                    <a:pt x="816" y="90"/>
                  </a:lnTo>
                  <a:lnTo>
                    <a:pt x="808" y="94"/>
                  </a:lnTo>
                  <a:lnTo>
                    <a:pt x="800" y="96"/>
                  </a:lnTo>
                  <a:lnTo>
                    <a:pt x="796" y="98"/>
                  </a:lnTo>
                  <a:lnTo>
                    <a:pt x="796" y="100"/>
                  </a:lnTo>
                  <a:lnTo>
                    <a:pt x="796" y="102"/>
                  </a:lnTo>
                  <a:lnTo>
                    <a:pt x="798" y="102"/>
                  </a:lnTo>
                  <a:lnTo>
                    <a:pt x="802" y="104"/>
                  </a:lnTo>
                  <a:lnTo>
                    <a:pt x="804" y="106"/>
                  </a:lnTo>
                  <a:lnTo>
                    <a:pt x="802" y="106"/>
                  </a:lnTo>
                  <a:lnTo>
                    <a:pt x="794" y="110"/>
                  </a:lnTo>
                  <a:lnTo>
                    <a:pt x="782" y="114"/>
                  </a:lnTo>
                  <a:lnTo>
                    <a:pt x="774" y="120"/>
                  </a:lnTo>
                  <a:lnTo>
                    <a:pt x="772" y="124"/>
                  </a:lnTo>
                  <a:lnTo>
                    <a:pt x="770" y="128"/>
                  </a:lnTo>
                  <a:lnTo>
                    <a:pt x="768" y="150"/>
                  </a:lnTo>
                  <a:lnTo>
                    <a:pt x="766" y="162"/>
                  </a:lnTo>
                  <a:lnTo>
                    <a:pt x="766" y="172"/>
                  </a:lnTo>
                  <a:lnTo>
                    <a:pt x="768" y="178"/>
                  </a:lnTo>
                  <a:lnTo>
                    <a:pt x="772" y="184"/>
                  </a:lnTo>
                  <a:lnTo>
                    <a:pt x="776" y="190"/>
                  </a:lnTo>
                  <a:lnTo>
                    <a:pt x="778" y="196"/>
                  </a:lnTo>
                  <a:lnTo>
                    <a:pt x="776" y="206"/>
                  </a:lnTo>
                  <a:lnTo>
                    <a:pt x="774" y="214"/>
                  </a:lnTo>
                  <a:lnTo>
                    <a:pt x="766" y="220"/>
                  </a:lnTo>
                  <a:lnTo>
                    <a:pt x="764" y="224"/>
                  </a:lnTo>
                  <a:lnTo>
                    <a:pt x="762" y="230"/>
                  </a:lnTo>
                  <a:lnTo>
                    <a:pt x="760" y="248"/>
                  </a:lnTo>
                  <a:lnTo>
                    <a:pt x="756" y="248"/>
                  </a:lnTo>
                  <a:lnTo>
                    <a:pt x="748" y="244"/>
                  </a:lnTo>
                  <a:lnTo>
                    <a:pt x="736" y="240"/>
                  </a:lnTo>
                  <a:lnTo>
                    <a:pt x="728" y="236"/>
                  </a:lnTo>
                  <a:lnTo>
                    <a:pt x="722" y="236"/>
                  </a:lnTo>
                  <a:lnTo>
                    <a:pt x="716" y="238"/>
                  </a:lnTo>
                  <a:lnTo>
                    <a:pt x="714" y="238"/>
                  </a:lnTo>
                  <a:lnTo>
                    <a:pt x="714" y="240"/>
                  </a:lnTo>
                  <a:lnTo>
                    <a:pt x="712" y="244"/>
                  </a:lnTo>
                  <a:lnTo>
                    <a:pt x="708" y="248"/>
                  </a:lnTo>
                  <a:lnTo>
                    <a:pt x="702" y="254"/>
                  </a:lnTo>
                  <a:lnTo>
                    <a:pt x="696" y="252"/>
                  </a:lnTo>
                  <a:lnTo>
                    <a:pt x="688" y="250"/>
                  </a:lnTo>
                  <a:lnTo>
                    <a:pt x="680" y="250"/>
                  </a:lnTo>
                  <a:lnTo>
                    <a:pt x="672" y="250"/>
                  </a:lnTo>
                  <a:lnTo>
                    <a:pt x="666" y="250"/>
                  </a:lnTo>
                  <a:lnTo>
                    <a:pt x="660" y="244"/>
                  </a:lnTo>
                  <a:lnTo>
                    <a:pt x="654" y="238"/>
                  </a:lnTo>
                  <a:lnTo>
                    <a:pt x="644" y="220"/>
                  </a:lnTo>
                  <a:lnTo>
                    <a:pt x="638" y="212"/>
                  </a:lnTo>
                  <a:lnTo>
                    <a:pt x="632" y="206"/>
                  </a:lnTo>
                  <a:lnTo>
                    <a:pt x="626" y="206"/>
                  </a:lnTo>
                  <a:lnTo>
                    <a:pt x="620" y="206"/>
                  </a:lnTo>
                  <a:lnTo>
                    <a:pt x="618" y="210"/>
                  </a:lnTo>
                  <a:lnTo>
                    <a:pt x="616" y="216"/>
                  </a:lnTo>
                  <a:lnTo>
                    <a:pt x="614" y="226"/>
                  </a:lnTo>
                  <a:lnTo>
                    <a:pt x="604" y="232"/>
                  </a:lnTo>
                  <a:lnTo>
                    <a:pt x="592" y="236"/>
                  </a:lnTo>
                  <a:lnTo>
                    <a:pt x="586" y="240"/>
                  </a:lnTo>
                  <a:lnTo>
                    <a:pt x="582" y="238"/>
                  </a:lnTo>
                  <a:lnTo>
                    <a:pt x="580" y="234"/>
                  </a:lnTo>
                  <a:lnTo>
                    <a:pt x="580" y="236"/>
                  </a:lnTo>
                  <a:lnTo>
                    <a:pt x="580" y="242"/>
                  </a:lnTo>
                  <a:lnTo>
                    <a:pt x="584" y="250"/>
                  </a:lnTo>
                  <a:lnTo>
                    <a:pt x="588" y="256"/>
                  </a:lnTo>
                  <a:lnTo>
                    <a:pt x="588" y="268"/>
                  </a:lnTo>
                  <a:lnTo>
                    <a:pt x="586" y="282"/>
                  </a:lnTo>
                  <a:lnTo>
                    <a:pt x="590" y="290"/>
                  </a:lnTo>
                  <a:lnTo>
                    <a:pt x="592" y="292"/>
                  </a:lnTo>
                  <a:lnTo>
                    <a:pt x="586" y="300"/>
                  </a:lnTo>
                  <a:lnTo>
                    <a:pt x="560" y="298"/>
                  </a:lnTo>
                  <a:lnTo>
                    <a:pt x="530" y="296"/>
                  </a:lnTo>
                  <a:lnTo>
                    <a:pt x="524" y="294"/>
                  </a:lnTo>
                  <a:lnTo>
                    <a:pt x="522" y="294"/>
                  </a:lnTo>
                  <a:lnTo>
                    <a:pt x="520" y="296"/>
                  </a:lnTo>
                  <a:lnTo>
                    <a:pt x="524" y="334"/>
                  </a:lnTo>
                  <a:lnTo>
                    <a:pt x="520" y="344"/>
                  </a:lnTo>
                  <a:lnTo>
                    <a:pt x="518" y="350"/>
                  </a:lnTo>
                  <a:lnTo>
                    <a:pt x="494" y="340"/>
                  </a:lnTo>
                  <a:lnTo>
                    <a:pt x="474" y="370"/>
                  </a:lnTo>
                  <a:lnTo>
                    <a:pt x="474" y="374"/>
                  </a:lnTo>
                  <a:lnTo>
                    <a:pt x="474" y="380"/>
                  </a:lnTo>
                  <a:lnTo>
                    <a:pt x="468" y="392"/>
                  </a:lnTo>
                  <a:lnTo>
                    <a:pt x="464" y="400"/>
                  </a:lnTo>
                  <a:lnTo>
                    <a:pt x="462" y="402"/>
                  </a:lnTo>
                  <a:lnTo>
                    <a:pt x="460" y="406"/>
                  </a:lnTo>
                  <a:lnTo>
                    <a:pt x="460" y="412"/>
                  </a:lnTo>
                  <a:lnTo>
                    <a:pt x="464" y="420"/>
                  </a:lnTo>
                  <a:lnTo>
                    <a:pt x="472" y="428"/>
                  </a:lnTo>
                  <a:lnTo>
                    <a:pt x="474" y="434"/>
                  </a:lnTo>
                  <a:lnTo>
                    <a:pt x="474" y="436"/>
                  </a:lnTo>
                  <a:lnTo>
                    <a:pt x="472" y="442"/>
                  </a:lnTo>
                  <a:lnTo>
                    <a:pt x="468" y="452"/>
                  </a:lnTo>
                  <a:lnTo>
                    <a:pt x="460" y="464"/>
                  </a:lnTo>
                  <a:lnTo>
                    <a:pt x="456" y="468"/>
                  </a:lnTo>
                  <a:lnTo>
                    <a:pt x="454" y="476"/>
                  </a:lnTo>
                  <a:lnTo>
                    <a:pt x="448" y="488"/>
                  </a:lnTo>
                  <a:lnTo>
                    <a:pt x="448" y="494"/>
                  </a:lnTo>
                  <a:lnTo>
                    <a:pt x="446" y="504"/>
                  </a:lnTo>
                  <a:lnTo>
                    <a:pt x="444" y="510"/>
                  </a:lnTo>
                  <a:lnTo>
                    <a:pt x="446" y="512"/>
                  </a:lnTo>
                  <a:lnTo>
                    <a:pt x="446" y="514"/>
                  </a:lnTo>
                  <a:lnTo>
                    <a:pt x="444" y="518"/>
                  </a:lnTo>
                  <a:lnTo>
                    <a:pt x="436" y="528"/>
                  </a:lnTo>
                  <a:lnTo>
                    <a:pt x="430" y="530"/>
                  </a:lnTo>
                  <a:lnTo>
                    <a:pt x="424" y="534"/>
                  </a:lnTo>
                  <a:lnTo>
                    <a:pt x="418" y="536"/>
                  </a:lnTo>
                  <a:lnTo>
                    <a:pt x="412" y="536"/>
                  </a:lnTo>
                  <a:lnTo>
                    <a:pt x="410" y="538"/>
                  </a:lnTo>
                  <a:lnTo>
                    <a:pt x="408" y="540"/>
                  </a:lnTo>
                  <a:lnTo>
                    <a:pt x="412" y="546"/>
                  </a:lnTo>
                  <a:lnTo>
                    <a:pt x="414" y="550"/>
                  </a:lnTo>
                  <a:lnTo>
                    <a:pt x="414" y="554"/>
                  </a:lnTo>
                  <a:lnTo>
                    <a:pt x="414" y="566"/>
                  </a:lnTo>
                  <a:lnTo>
                    <a:pt x="418" y="590"/>
                  </a:lnTo>
                  <a:lnTo>
                    <a:pt x="422" y="620"/>
                  </a:lnTo>
                  <a:lnTo>
                    <a:pt x="418" y="626"/>
                  </a:lnTo>
                  <a:lnTo>
                    <a:pt x="414" y="630"/>
                  </a:lnTo>
                  <a:lnTo>
                    <a:pt x="410" y="636"/>
                  </a:lnTo>
                  <a:lnTo>
                    <a:pt x="402" y="658"/>
                  </a:lnTo>
                  <a:lnTo>
                    <a:pt x="396" y="680"/>
                  </a:lnTo>
                  <a:lnTo>
                    <a:pt x="398" y="686"/>
                  </a:lnTo>
                  <a:lnTo>
                    <a:pt x="400" y="692"/>
                  </a:lnTo>
                  <a:lnTo>
                    <a:pt x="406" y="694"/>
                  </a:lnTo>
                  <a:lnTo>
                    <a:pt x="408" y="698"/>
                  </a:lnTo>
                  <a:lnTo>
                    <a:pt x="410" y="702"/>
                  </a:lnTo>
                  <a:lnTo>
                    <a:pt x="410" y="706"/>
                  </a:lnTo>
                  <a:lnTo>
                    <a:pt x="410" y="722"/>
                  </a:lnTo>
                  <a:lnTo>
                    <a:pt x="408" y="732"/>
                  </a:lnTo>
                  <a:lnTo>
                    <a:pt x="404" y="734"/>
                  </a:lnTo>
                  <a:lnTo>
                    <a:pt x="396" y="736"/>
                  </a:lnTo>
                  <a:lnTo>
                    <a:pt x="386" y="738"/>
                  </a:lnTo>
                  <a:lnTo>
                    <a:pt x="368" y="740"/>
                  </a:lnTo>
                  <a:lnTo>
                    <a:pt x="362" y="740"/>
                  </a:lnTo>
                  <a:lnTo>
                    <a:pt x="360" y="738"/>
                  </a:lnTo>
                  <a:lnTo>
                    <a:pt x="358" y="738"/>
                  </a:lnTo>
                  <a:lnTo>
                    <a:pt x="356" y="742"/>
                  </a:lnTo>
                  <a:lnTo>
                    <a:pt x="348" y="758"/>
                  </a:lnTo>
                  <a:lnTo>
                    <a:pt x="344" y="766"/>
                  </a:lnTo>
                  <a:lnTo>
                    <a:pt x="340" y="770"/>
                  </a:lnTo>
                  <a:lnTo>
                    <a:pt x="334" y="778"/>
                  </a:lnTo>
                  <a:lnTo>
                    <a:pt x="330" y="782"/>
                  </a:lnTo>
                  <a:lnTo>
                    <a:pt x="328" y="788"/>
                  </a:lnTo>
                  <a:lnTo>
                    <a:pt x="328" y="802"/>
                  </a:lnTo>
                  <a:lnTo>
                    <a:pt x="330" y="810"/>
                  </a:lnTo>
                  <a:lnTo>
                    <a:pt x="326" y="816"/>
                  </a:lnTo>
                  <a:lnTo>
                    <a:pt x="322" y="822"/>
                  </a:lnTo>
                  <a:lnTo>
                    <a:pt x="322" y="826"/>
                  </a:lnTo>
                  <a:lnTo>
                    <a:pt x="324" y="832"/>
                  </a:lnTo>
                  <a:lnTo>
                    <a:pt x="328" y="842"/>
                  </a:lnTo>
                  <a:lnTo>
                    <a:pt x="330" y="866"/>
                  </a:lnTo>
                  <a:lnTo>
                    <a:pt x="332" y="886"/>
                  </a:lnTo>
                  <a:lnTo>
                    <a:pt x="334" y="894"/>
                  </a:lnTo>
                  <a:lnTo>
                    <a:pt x="336" y="898"/>
                  </a:lnTo>
                  <a:lnTo>
                    <a:pt x="338" y="902"/>
                  </a:lnTo>
                  <a:lnTo>
                    <a:pt x="340" y="904"/>
                  </a:lnTo>
                  <a:lnTo>
                    <a:pt x="340" y="908"/>
                  </a:lnTo>
                  <a:lnTo>
                    <a:pt x="338" y="922"/>
                  </a:lnTo>
                  <a:lnTo>
                    <a:pt x="336" y="932"/>
                  </a:lnTo>
                  <a:lnTo>
                    <a:pt x="336" y="944"/>
                  </a:lnTo>
                  <a:lnTo>
                    <a:pt x="338" y="960"/>
                  </a:lnTo>
                  <a:lnTo>
                    <a:pt x="340" y="966"/>
                  </a:lnTo>
                  <a:lnTo>
                    <a:pt x="346" y="974"/>
                  </a:lnTo>
                  <a:lnTo>
                    <a:pt x="354" y="982"/>
                  </a:lnTo>
                  <a:lnTo>
                    <a:pt x="366" y="994"/>
                  </a:lnTo>
                  <a:lnTo>
                    <a:pt x="366" y="1016"/>
                  </a:lnTo>
                  <a:lnTo>
                    <a:pt x="360" y="1030"/>
                  </a:lnTo>
                  <a:lnTo>
                    <a:pt x="348" y="1036"/>
                  </a:lnTo>
                  <a:lnTo>
                    <a:pt x="350" y="1046"/>
                  </a:lnTo>
                  <a:lnTo>
                    <a:pt x="352" y="1058"/>
                  </a:lnTo>
                  <a:lnTo>
                    <a:pt x="356" y="1070"/>
                  </a:lnTo>
                  <a:lnTo>
                    <a:pt x="362" y="1082"/>
                  </a:lnTo>
                  <a:lnTo>
                    <a:pt x="364" y="1090"/>
                  </a:lnTo>
                  <a:lnTo>
                    <a:pt x="366" y="1104"/>
                  </a:lnTo>
                  <a:lnTo>
                    <a:pt x="362" y="1120"/>
                  </a:lnTo>
                  <a:lnTo>
                    <a:pt x="360" y="1128"/>
                  </a:lnTo>
                  <a:lnTo>
                    <a:pt x="356" y="1134"/>
                  </a:lnTo>
                  <a:lnTo>
                    <a:pt x="352" y="1140"/>
                  </a:lnTo>
                  <a:lnTo>
                    <a:pt x="348" y="1142"/>
                  </a:lnTo>
                  <a:lnTo>
                    <a:pt x="346" y="1144"/>
                  </a:lnTo>
                  <a:lnTo>
                    <a:pt x="338" y="1144"/>
                  </a:lnTo>
                  <a:lnTo>
                    <a:pt x="336" y="1144"/>
                  </a:lnTo>
                  <a:lnTo>
                    <a:pt x="334" y="1146"/>
                  </a:lnTo>
                  <a:lnTo>
                    <a:pt x="334" y="1150"/>
                  </a:lnTo>
                  <a:lnTo>
                    <a:pt x="336" y="1156"/>
                  </a:lnTo>
                  <a:lnTo>
                    <a:pt x="338" y="1164"/>
                  </a:lnTo>
                  <a:lnTo>
                    <a:pt x="336" y="1168"/>
                  </a:lnTo>
                  <a:lnTo>
                    <a:pt x="332" y="1172"/>
                  </a:lnTo>
                  <a:lnTo>
                    <a:pt x="330" y="1178"/>
                  </a:lnTo>
                  <a:lnTo>
                    <a:pt x="328" y="1186"/>
                  </a:lnTo>
                  <a:lnTo>
                    <a:pt x="330" y="1190"/>
                  </a:lnTo>
                  <a:lnTo>
                    <a:pt x="328" y="1196"/>
                  </a:lnTo>
                  <a:lnTo>
                    <a:pt x="326" y="1208"/>
                  </a:lnTo>
                  <a:lnTo>
                    <a:pt x="326" y="1216"/>
                  </a:lnTo>
                  <a:lnTo>
                    <a:pt x="328" y="1226"/>
                  </a:lnTo>
                  <a:lnTo>
                    <a:pt x="328" y="1230"/>
                  </a:lnTo>
                  <a:lnTo>
                    <a:pt x="326" y="1232"/>
                  </a:lnTo>
                  <a:lnTo>
                    <a:pt x="320" y="1232"/>
                  </a:lnTo>
                  <a:lnTo>
                    <a:pt x="318" y="1234"/>
                  </a:lnTo>
                  <a:lnTo>
                    <a:pt x="314" y="1236"/>
                  </a:lnTo>
                  <a:lnTo>
                    <a:pt x="314" y="1222"/>
                  </a:lnTo>
                  <a:lnTo>
                    <a:pt x="298" y="1218"/>
                  </a:lnTo>
                  <a:lnTo>
                    <a:pt x="282" y="1208"/>
                  </a:lnTo>
                  <a:lnTo>
                    <a:pt x="278" y="1204"/>
                  </a:lnTo>
                  <a:lnTo>
                    <a:pt x="272" y="1194"/>
                  </a:lnTo>
                  <a:lnTo>
                    <a:pt x="272" y="1180"/>
                  </a:lnTo>
                  <a:lnTo>
                    <a:pt x="272" y="1170"/>
                  </a:lnTo>
                  <a:lnTo>
                    <a:pt x="274" y="1146"/>
                  </a:lnTo>
                  <a:lnTo>
                    <a:pt x="260" y="1156"/>
                  </a:lnTo>
                  <a:lnTo>
                    <a:pt x="254" y="1176"/>
                  </a:lnTo>
                  <a:lnTo>
                    <a:pt x="262" y="1190"/>
                  </a:lnTo>
                  <a:lnTo>
                    <a:pt x="260" y="1206"/>
                  </a:lnTo>
                  <a:lnTo>
                    <a:pt x="256" y="1226"/>
                  </a:lnTo>
                  <a:lnTo>
                    <a:pt x="238" y="1232"/>
                  </a:lnTo>
                  <a:lnTo>
                    <a:pt x="224" y="1222"/>
                  </a:lnTo>
                  <a:lnTo>
                    <a:pt x="214" y="1228"/>
                  </a:lnTo>
                  <a:lnTo>
                    <a:pt x="224" y="1236"/>
                  </a:lnTo>
                  <a:lnTo>
                    <a:pt x="214" y="1236"/>
                  </a:lnTo>
                  <a:lnTo>
                    <a:pt x="206" y="1238"/>
                  </a:lnTo>
                  <a:lnTo>
                    <a:pt x="204" y="1242"/>
                  </a:lnTo>
                  <a:lnTo>
                    <a:pt x="202" y="1246"/>
                  </a:lnTo>
                  <a:lnTo>
                    <a:pt x="200" y="1254"/>
                  </a:lnTo>
                  <a:lnTo>
                    <a:pt x="196" y="1262"/>
                  </a:lnTo>
                  <a:lnTo>
                    <a:pt x="188" y="1268"/>
                  </a:lnTo>
                  <a:lnTo>
                    <a:pt x="180" y="1282"/>
                  </a:lnTo>
                  <a:lnTo>
                    <a:pt x="174" y="1292"/>
                  </a:lnTo>
                  <a:lnTo>
                    <a:pt x="168" y="1298"/>
                  </a:lnTo>
                  <a:lnTo>
                    <a:pt x="162" y="1300"/>
                  </a:lnTo>
                  <a:lnTo>
                    <a:pt x="156" y="1302"/>
                  </a:lnTo>
                  <a:lnTo>
                    <a:pt x="146" y="1304"/>
                  </a:lnTo>
                  <a:lnTo>
                    <a:pt x="136" y="1316"/>
                  </a:lnTo>
                  <a:lnTo>
                    <a:pt x="114" y="1316"/>
                  </a:lnTo>
                  <a:lnTo>
                    <a:pt x="84" y="1324"/>
                  </a:lnTo>
                  <a:lnTo>
                    <a:pt x="70" y="1310"/>
                  </a:lnTo>
                  <a:lnTo>
                    <a:pt x="64" y="1306"/>
                  </a:lnTo>
                  <a:lnTo>
                    <a:pt x="60" y="1304"/>
                  </a:lnTo>
                  <a:lnTo>
                    <a:pt x="50" y="1302"/>
                  </a:lnTo>
                  <a:lnTo>
                    <a:pt x="36" y="1296"/>
                  </a:lnTo>
                  <a:lnTo>
                    <a:pt x="30" y="1290"/>
                  </a:lnTo>
                  <a:lnTo>
                    <a:pt x="28" y="1284"/>
                  </a:lnTo>
                  <a:lnTo>
                    <a:pt x="28" y="1278"/>
                  </a:lnTo>
                  <a:lnTo>
                    <a:pt x="26" y="1274"/>
                  </a:lnTo>
                  <a:lnTo>
                    <a:pt x="22" y="1270"/>
                  </a:lnTo>
                  <a:lnTo>
                    <a:pt x="18" y="1264"/>
                  </a:lnTo>
                  <a:lnTo>
                    <a:pt x="14" y="1252"/>
                  </a:lnTo>
                  <a:lnTo>
                    <a:pt x="14" y="1240"/>
                  </a:lnTo>
                  <a:lnTo>
                    <a:pt x="12" y="1224"/>
                  </a:lnTo>
                  <a:lnTo>
                    <a:pt x="22" y="1222"/>
                  </a:lnTo>
                  <a:lnTo>
                    <a:pt x="34" y="1232"/>
                  </a:lnTo>
                  <a:lnTo>
                    <a:pt x="44" y="1236"/>
                  </a:lnTo>
                  <a:lnTo>
                    <a:pt x="64" y="1222"/>
                  </a:lnTo>
                  <a:lnTo>
                    <a:pt x="40" y="1222"/>
                  </a:lnTo>
                  <a:lnTo>
                    <a:pt x="38" y="1214"/>
                  </a:lnTo>
                  <a:lnTo>
                    <a:pt x="52" y="1210"/>
                  </a:lnTo>
                  <a:lnTo>
                    <a:pt x="56" y="1206"/>
                  </a:lnTo>
                  <a:lnTo>
                    <a:pt x="56" y="1204"/>
                  </a:lnTo>
                  <a:lnTo>
                    <a:pt x="58" y="1198"/>
                  </a:lnTo>
                  <a:lnTo>
                    <a:pt x="48" y="1194"/>
                  </a:lnTo>
                  <a:lnTo>
                    <a:pt x="46" y="1186"/>
                  </a:lnTo>
                  <a:lnTo>
                    <a:pt x="58" y="1176"/>
                  </a:lnTo>
                  <a:lnTo>
                    <a:pt x="38" y="1178"/>
                  </a:lnTo>
                  <a:lnTo>
                    <a:pt x="36" y="1190"/>
                  </a:lnTo>
                  <a:lnTo>
                    <a:pt x="26" y="1194"/>
                  </a:lnTo>
                  <a:lnTo>
                    <a:pt x="16" y="1186"/>
                  </a:lnTo>
                  <a:lnTo>
                    <a:pt x="16" y="1188"/>
                  </a:lnTo>
                  <a:lnTo>
                    <a:pt x="12" y="1192"/>
                  </a:lnTo>
                  <a:lnTo>
                    <a:pt x="8" y="1194"/>
                  </a:lnTo>
                  <a:lnTo>
                    <a:pt x="2" y="1180"/>
                  </a:lnTo>
                  <a:lnTo>
                    <a:pt x="4" y="1168"/>
                  </a:lnTo>
                  <a:lnTo>
                    <a:pt x="14" y="1164"/>
                  </a:lnTo>
                  <a:lnTo>
                    <a:pt x="26" y="1166"/>
                  </a:lnTo>
                  <a:lnTo>
                    <a:pt x="26" y="1158"/>
                  </a:lnTo>
                  <a:lnTo>
                    <a:pt x="40" y="1156"/>
                  </a:lnTo>
                  <a:lnTo>
                    <a:pt x="44" y="1158"/>
                  </a:lnTo>
                  <a:lnTo>
                    <a:pt x="50" y="1146"/>
                  </a:lnTo>
                  <a:lnTo>
                    <a:pt x="30" y="1140"/>
                  </a:lnTo>
                  <a:lnTo>
                    <a:pt x="26" y="1136"/>
                  </a:lnTo>
                  <a:lnTo>
                    <a:pt x="46" y="1126"/>
                  </a:lnTo>
                  <a:lnTo>
                    <a:pt x="48" y="1116"/>
                  </a:lnTo>
                  <a:lnTo>
                    <a:pt x="60" y="1104"/>
                  </a:lnTo>
                  <a:lnTo>
                    <a:pt x="82" y="1098"/>
                  </a:lnTo>
                  <a:lnTo>
                    <a:pt x="76" y="1106"/>
                  </a:lnTo>
                  <a:lnTo>
                    <a:pt x="84" y="1090"/>
                  </a:lnTo>
                  <a:lnTo>
                    <a:pt x="102" y="1082"/>
                  </a:lnTo>
                  <a:lnTo>
                    <a:pt x="66" y="1088"/>
                  </a:lnTo>
                  <a:lnTo>
                    <a:pt x="54" y="1094"/>
                  </a:lnTo>
                  <a:lnTo>
                    <a:pt x="48" y="1106"/>
                  </a:lnTo>
                  <a:lnTo>
                    <a:pt x="32" y="1116"/>
                  </a:lnTo>
                  <a:lnTo>
                    <a:pt x="28" y="1116"/>
                  </a:lnTo>
                  <a:lnTo>
                    <a:pt x="26" y="1112"/>
                  </a:lnTo>
                  <a:lnTo>
                    <a:pt x="24" y="1108"/>
                  </a:lnTo>
                  <a:lnTo>
                    <a:pt x="28" y="1102"/>
                  </a:lnTo>
                  <a:lnTo>
                    <a:pt x="30" y="1098"/>
                  </a:lnTo>
                  <a:lnTo>
                    <a:pt x="28" y="1098"/>
                  </a:lnTo>
                  <a:lnTo>
                    <a:pt x="26" y="1098"/>
                  </a:lnTo>
                  <a:lnTo>
                    <a:pt x="22" y="1100"/>
                  </a:lnTo>
                  <a:lnTo>
                    <a:pt x="18" y="1102"/>
                  </a:lnTo>
                  <a:lnTo>
                    <a:pt x="14" y="1106"/>
                  </a:lnTo>
                  <a:lnTo>
                    <a:pt x="8" y="1106"/>
                  </a:lnTo>
                  <a:lnTo>
                    <a:pt x="8" y="1100"/>
                  </a:lnTo>
                  <a:lnTo>
                    <a:pt x="8" y="1082"/>
                  </a:lnTo>
                  <a:lnTo>
                    <a:pt x="14" y="1076"/>
                  </a:lnTo>
                  <a:lnTo>
                    <a:pt x="26" y="1076"/>
                  </a:lnTo>
                  <a:lnTo>
                    <a:pt x="28" y="1058"/>
                  </a:lnTo>
                  <a:lnTo>
                    <a:pt x="18" y="1056"/>
                  </a:lnTo>
                  <a:lnTo>
                    <a:pt x="10" y="1060"/>
                  </a:lnTo>
                  <a:lnTo>
                    <a:pt x="12" y="1048"/>
                  </a:lnTo>
                  <a:lnTo>
                    <a:pt x="16" y="1048"/>
                  </a:lnTo>
                  <a:lnTo>
                    <a:pt x="16" y="1046"/>
                  </a:lnTo>
                  <a:lnTo>
                    <a:pt x="12" y="1044"/>
                  </a:lnTo>
                  <a:lnTo>
                    <a:pt x="6" y="1040"/>
                  </a:lnTo>
                  <a:lnTo>
                    <a:pt x="2" y="1036"/>
                  </a:lnTo>
                  <a:lnTo>
                    <a:pt x="0" y="1032"/>
                  </a:lnTo>
                  <a:lnTo>
                    <a:pt x="0" y="1024"/>
                  </a:lnTo>
                  <a:lnTo>
                    <a:pt x="18" y="1024"/>
                  </a:lnTo>
                  <a:lnTo>
                    <a:pt x="38" y="1022"/>
                  </a:lnTo>
                  <a:lnTo>
                    <a:pt x="50" y="1024"/>
                  </a:lnTo>
                  <a:lnTo>
                    <a:pt x="64" y="1030"/>
                  </a:lnTo>
                  <a:lnTo>
                    <a:pt x="82" y="1032"/>
                  </a:lnTo>
                  <a:lnTo>
                    <a:pt x="84" y="1024"/>
                  </a:lnTo>
                  <a:lnTo>
                    <a:pt x="104" y="1032"/>
                  </a:lnTo>
                  <a:lnTo>
                    <a:pt x="98" y="1042"/>
                  </a:lnTo>
                  <a:lnTo>
                    <a:pt x="106" y="1040"/>
                  </a:lnTo>
                  <a:lnTo>
                    <a:pt x="116" y="1028"/>
                  </a:lnTo>
                  <a:lnTo>
                    <a:pt x="120" y="1032"/>
                  </a:lnTo>
                  <a:lnTo>
                    <a:pt x="118" y="1018"/>
                  </a:lnTo>
                  <a:lnTo>
                    <a:pt x="124" y="992"/>
                  </a:lnTo>
                  <a:lnTo>
                    <a:pt x="116" y="1008"/>
                  </a:lnTo>
                  <a:lnTo>
                    <a:pt x="110" y="1018"/>
                  </a:lnTo>
                  <a:lnTo>
                    <a:pt x="104" y="1026"/>
                  </a:lnTo>
                  <a:lnTo>
                    <a:pt x="102" y="1026"/>
                  </a:lnTo>
                  <a:lnTo>
                    <a:pt x="100" y="1026"/>
                  </a:lnTo>
                  <a:lnTo>
                    <a:pt x="100" y="1022"/>
                  </a:lnTo>
                  <a:lnTo>
                    <a:pt x="100" y="1016"/>
                  </a:lnTo>
                  <a:lnTo>
                    <a:pt x="92" y="1016"/>
                  </a:lnTo>
                  <a:lnTo>
                    <a:pt x="90" y="1016"/>
                  </a:lnTo>
                  <a:lnTo>
                    <a:pt x="88" y="1014"/>
                  </a:lnTo>
                  <a:lnTo>
                    <a:pt x="88" y="1010"/>
                  </a:lnTo>
                  <a:lnTo>
                    <a:pt x="86" y="1010"/>
                  </a:lnTo>
                  <a:lnTo>
                    <a:pt x="80" y="1012"/>
                  </a:lnTo>
                  <a:lnTo>
                    <a:pt x="74" y="1018"/>
                  </a:lnTo>
                  <a:lnTo>
                    <a:pt x="72" y="1022"/>
                  </a:lnTo>
                  <a:lnTo>
                    <a:pt x="62" y="1020"/>
                  </a:lnTo>
                  <a:lnTo>
                    <a:pt x="52" y="1020"/>
                  </a:lnTo>
                  <a:close/>
                </a:path>
              </a:pathLst>
            </a:custGeom>
            <a:solidFill>
              <a:srgbClr val="2C8A2C"/>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7" name="Norway">
              <a:extLst>
                <a:ext uri="{FF2B5EF4-FFF2-40B4-BE49-F238E27FC236}">
                  <a16:creationId xmlns:a16="http://schemas.microsoft.com/office/drawing/2014/main" id="{8E42ECA1-18F3-8A4A-A8D3-91A52B6FB15B}"/>
                </a:ext>
              </a:extLst>
            </p:cNvPr>
            <p:cNvSpPr>
              <a:spLocks/>
            </p:cNvSpPr>
            <p:nvPr/>
          </p:nvSpPr>
          <p:spPr bwMode="auto">
            <a:xfrm>
              <a:off x="2105025" y="85725"/>
              <a:ext cx="1247775" cy="1828800"/>
            </a:xfrm>
            <a:custGeom>
              <a:avLst/>
              <a:gdLst>
                <a:gd name="T0" fmla="*/ 2147483647 w 902"/>
                <a:gd name="T1" fmla="*/ 2147483647 h 1324"/>
                <a:gd name="T2" fmla="*/ 2147483647 w 902"/>
                <a:gd name="T3" fmla="*/ 2147483647 h 1324"/>
                <a:gd name="T4" fmla="*/ 2147483647 w 902"/>
                <a:gd name="T5" fmla="*/ 2147483647 h 1324"/>
                <a:gd name="T6" fmla="*/ 2147483647 w 902"/>
                <a:gd name="T7" fmla="*/ 2147483647 h 1324"/>
                <a:gd name="T8" fmla="*/ 2147483647 w 902"/>
                <a:gd name="T9" fmla="*/ 2147483647 h 1324"/>
                <a:gd name="T10" fmla="*/ 2147483647 w 902"/>
                <a:gd name="T11" fmla="*/ 2147483647 h 1324"/>
                <a:gd name="T12" fmla="*/ 2147483647 w 902"/>
                <a:gd name="T13" fmla="*/ 2147483647 h 1324"/>
                <a:gd name="T14" fmla="*/ 2147483647 w 902"/>
                <a:gd name="T15" fmla="*/ 2147483647 h 1324"/>
                <a:gd name="T16" fmla="*/ 2147483647 w 902"/>
                <a:gd name="T17" fmla="*/ 2147483647 h 1324"/>
                <a:gd name="T18" fmla="*/ 2147483647 w 902"/>
                <a:gd name="T19" fmla="*/ 2147483647 h 1324"/>
                <a:gd name="T20" fmla="*/ 2147483647 w 902"/>
                <a:gd name="T21" fmla="*/ 2147483647 h 1324"/>
                <a:gd name="T22" fmla="*/ 2147483647 w 902"/>
                <a:gd name="T23" fmla="*/ 2147483647 h 1324"/>
                <a:gd name="T24" fmla="*/ 2147483647 w 902"/>
                <a:gd name="T25" fmla="*/ 2147483647 h 1324"/>
                <a:gd name="T26" fmla="*/ 2147483647 w 902"/>
                <a:gd name="T27" fmla="*/ 2147483647 h 1324"/>
                <a:gd name="T28" fmla="*/ 2147483647 w 902"/>
                <a:gd name="T29" fmla="*/ 2147483647 h 1324"/>
                <a:gd name="T30" fmla="*/ 2147483647 w 902"/>
                <a:gd name="T31" fmla="*/ 2147483647 h 1324"/>
                <a:gd name="T32" fmla="*/ 2147483647 w 902"/>
                <a:gd name="T33" fmla="*/ 2147483647 h 1324"/>
                <a:gd name="T34" fmla="*/ 2147483647 w 902"/>
                <a:gd name="T35" fmla="*/ 2147483647 h 1324"/>
                <a:gd name="T36" fmla="*/ 2147483647 w 902"/>
                <a:gd name="T37" fmla="*/ 2147483647 h 1324"/>
                <a:gd name="T38" fmla="*/ 2147483647 w 902"/>
                <a:gd name="T39" fmla="*/ 2147483647 h 1324"/>
                <a:gd name="T40" fmla="*/ 2147483647 w 902"/>
                <a:gd name="T41" fmla="*/ 2147483647 h 1324"/>
                <a:gd name="T42" fmla="*/ 2147483647 w 902"/>
                <a:gd name="T43" fmla="*/ 2147483647 h 1324"/>
                <a:gd name="T44" fmla="*/ 2147483647 w 902"/>
                <a:gd name="T45" fmla="*/ 2147483647 h 1324"/>
                <a:gd name="T46" fmla="*/ 2147483647 w 902"/>
                <a:gd name="T47" fmla="*/ 2147483647 h 1324"/>
                <a:gd name="T48" fmla="*/ 2147483647 w 902"/>
                <a:gd name="T49" fmla="*/ 2147483647 h 1324"/>
                <a:gd name="T50" fmla="*/ 2147483647 w 902"/>
                <a:gd name="T51" fmla="*/ 2147483647 h 1324"/>
                <a:gd name="T52" fmla="*/ 2147483647 w 902"/>
                <a:gd name="T53" fmla="*/ 2147483647 h 1324"/>
                <a:gd name="T54" fmla="*/ 2147483647 w 902"/>
                <a:gd name="T55" fmla="*/ 2147483647 h 1324"/>
                <a:gd name="T56" fmla="*/ 2147483647 w 902"/>
                <a:gd name="T57" fmla="*/ 2147483647 h 1324"/>
                <a:gd name="T58" fmla="*/ 2147483647 w 902"/>
                <a:gd name="T59" fmla="*/ 2147483647 h 1324"/>
                <a:gd name="T60" fmla="*/ 2147483647 w 902"/>
                <a:gd name="T61" fmla="*/ 2147483647 h 1324"/>
                <a:gd name="T62" fmla="*/ 2147483647 w 902"/>
                <a:gd name="T63" fmla="*/ 2147483647 h 1324"/>
                <a:gd name="T64" fmla="*/ 2147483647 w 902"/>
                <a:gd name="T65" fmla="*/ 2147483647 h 1324"/>
                <a:gd name="T66" fmla="*/ 2147483647 w 902"/>
                <a:gd name="T67" fmla="*/ 2147483647 h 1324"/>
                <a:gd name="T68" fmla="*/ 2147483647 w 902"/>
                <a:gd name="T69" fmla="*/ 2147483647 h 1324"/>
                <a:gd name="T70" fmla="*/ 2147483647 w 902"/>
                <a:gd name="T71" fmla="*/ 2147483647 h 1324"/>
                <a:gd name="T72" fmla="*/ 2147483647 w 902"/>
                <a:gd name="T73" fmla="*/ 2147483647 h 1324"/>
                <a:gd name="T74" fmla="*/ 2147483647 w 902"/>
                <a:gd name="T75" fmla="*/ 2147483647 h 1324"/>
                <a:gd name="T76" fmla="*/ 2147483647 w 902"/>
                <a:gd name="T77" fmla="*/ 2147483647 h 1324"/>
                <a:gd name="T78" fmla="*/ 2147483647 w 902"/>
                <a:gd name="T79" fmla="*/ 2147483647 h 1324"/>
                <a:gd name="T80" fmla="*/ 2147483647 w 902"/>
                <a:gd name="T81" fmla="*/ 2147483647 h 1324"/>
                <a:gd name="T82" fmla="*/ 2147483647 w 902"/>
                <a:gd name="T83" fmla="*/ 2147483647 h 1324"/>
                <a:gd name="T84" fmla="*/ 2147483647 w 902"/>
                <a:gd name="T85" fmla="*/ 2147483647 h 1324"/>
                <a:gd name="T86" fmla="*/ 2147483647 w 902"/>
                <a:gd name="T87" fmla="*/ 2147483647 h 1324"/>
                <a:gd name="T88" fmla="*/ 2147483647 w 902"/>
                <a:gd name="T89" fmla="*/ 2147483647 h 1324"/>
                <a:gd name="T90" fmla="*/ 2147483647 w 902"/>
                <a:gd name="T91" fmla="*/ 2147483647 h 1324"/>
                <a:gd name="T92" fmla="*/ 2147483647 w 902"/>
                <a:gd name="T93" fmla="*/ 2147483647 h 1324"/>
                <a:gd name="T94" fmla="*/ 2147483647 w 902"/>
                <a:gd name="T95" fmla="*/ 2147483647 h 1324"/>
                <a:gd name="T96" fmla="*/ 2147483647 w 902"/>
                <a:gd name="T97" fmla="*/ 2147483647 h 1324"/>
                <a:gd name="T98" fmla="*/ 2147483647 w 902"/>
                <a:gd name="T99" fmla="*/ 2147483647 h 1324"/>
                <a:gd name="T100" fmla="*/ 2147483647 w 902"/>
                <a:gd name="T101" fmla="*/ 2147483647 h 1324"/>
                <a:gd name="T102" fmla="*/ 2147483647 w 902"/>
                <a:gd name="T103" fmla="*/ 2147483647 h 1324"/>
                <a:gd name="T104" fmla="*/ 2147483647 w 902"/>
                <a:gd name="T105" fmla="*/ 2147483647 h 1324"/>
                <a:gd name="T106" fmla="*/ 2147483647 w 902"/>
                <a:gd name="T107" fmla="*/ 2147483647 h 1324"/>
                <a:gd name="T108" fmla="*/ 2147483647 w 902"/>
                <a:gd name="T109" fmla="*/ 2147483647 h 1324"/>
                <a:gd name="T110" fmla="*/ 2147483647 w 902"/>
                <a:gd name="T111" fmla="*/ 2147483647 h 1324"/>
                <a:gd name="T112" fmla="*/ 2147483647 w 902"/>
                <a:gd name="T113" fmla="*/ 2147483647 h 1324"/>
                <a:gd name="T114" fmla="*/ 2147483647 w 902"/>
                <a:gd name="T115" fmla="*/ 2147483647 h 1324"/>
                <a:gd name="T116" fmla="*/ 2147483647 w 902"/>
                <a:gd name="T117" fmla="*/ 2147483647 h 1324"/>
                <a:gd name="T118" fmla="*/ 2147483647 w 902"/>
                <a:gd name="T119" fmla="*/ 2147483647 h 1324"/>
                <a:gd name="T120" fmla="*/ 2147483647 w 902"/>
                <a:gd name="T121" fmla="*/ 2147483647 h 1324"/>
                <a:gd name="T122" fmla="*/ 2147483647 w 902"/>
                <a:gd name="T123" fmla="*/ 2147483647 h 1324"/>
                <a:gd name="T124" fmla="*/ 2147483647 w 902"/>
                <a:gd name="T125" fmla="*/ 2147483647 h 13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2"/>
                <a:gd name="T190" fmla="*/ 0 h 1324"/>
                <a:gd name="T191" fmla="*/ 902 w 902"/>
                <a:gd name="T192" fmla="*/ 1324 h 13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2" h="1324">
                  <a:moveTo>
                    <a:pt x="52" y="1020"/>
                  </a:moveTo>
                  <a:lnTo>
                    <a:pt x="52" y="1014"/>
                  </a:lnTo>
                  <a:lnTo>
                    <a:pt x="42" y="1016"/>
                  </a:lnTo>
                  <a:lnTo>
                    <a:pt x="32" y="1018"/>
                  </a:lnTo>
                  <a:lnTo>
                    <a:pt x="24" y="1020"/>
                  </a:lnTo>
                  <a:lnTo>
                    <a:pt x="22" y="1020"/>
                  </a:lnTo>
                  <a:lnTo>
                    <a:pt x="16" y="1020"/>
                  </a:lnTo>
                  <a:lnTo>
                    <a:pt x="10" y="1014"/>
                  </a:lnTo>
                  <a:lnTo>
                    <a:pt x="4" y="1010"/>
                  </a:lnTo>
                  <a:lnTo>
                    <a:pt x="8" y="1004"/>
                  </a:lnTo>
                  <a:lnTo>
                    <a:pt x="10" y="1002"/>
                  </a:lnTo>
                  <a:lnTo>
                    <a:pt x="18" y="1002"/>
                  </a:lnTo>
                  <a:lnTo>
                    <a:pt x="20" y="1002"/>
                  </a:lnTo>
                  <a:lnTo>
                    <a:pt x="22" y="1000"/>
                  </a:lnTo>
                  <a:lnTo>
                    <a:pt x="18" y="998"/>
                  </a:lnTo>
                  <a:lnTo>
                    <a:pt x="14" y="996"/>
                  </a:lnTo>
                  <a:lnTo>
                    <a:pt x="12" y="998"/>
                  </a:lnTo>
                  <a:lnTo>
                    <a:pt x="8" y="996"/>
                  </a:lnTo>
                  <a:lnTo>
                    <a:pt x="8" y="994"/>
                  </a:lnTo>
                  <a:lnTo>
                    <a:pt x="8" y="992"/>
                  </a:lnTo>
                  <a:lnTo>
                    <a:pt x="12" y="990"/>
                  </a:lnTo>
                  <a:lnTo>
                    <a:pt x="18" y="990"/>
                  </a:lnTo>
                  <a:lnTo>
                    <a:pt x="28" y="988"/>
                  </a:lnTo>
                  <a:lnTo>
                    <a:pt x="28" y="986"/>
                  </a:lnTo>
                  <a:lnTo>
                    <a:pt x="20" y="982"/>
                  </a:lnTo>
                  <a:lnTo>
                    <a:pt x="14" y="976"/>
                  </a:lnTo>
                  <a:lnTo>
                    <a:pt x="16" y="976"/>
                  </a:lnTo>
                  <a:lnTo>
                    <a:pt x="18" y="976"/>
                  </a:lnTo>
                  <a:lnTo>
                    <a:pt x="18" y="974"/>
                  </a:lnTo>
                  <a:lnTo>
                    <a:pt x="12" y="970"/>
                  </a:lnTo>
                  <a:lnTo>
                    <a:pt x="12" y="964"/>
                  </a:lnTo>
                  <a:lnTo>
                    <a:pt x="16" y="960"/>
                  </a:lnTo>
                  <a:lnTo>
                    <a:pt x="14" y="954"/>
                  </a:lnTo>
                  <a:lnTo>
                    <a:pt x="14" y="948"/>
                  </a:lnTo>
                  <a:lnTo>
                    <a:pt x="20" y="948"/>
                  </a:lnTo>
                  <a:lnTo>
                    <a:pt x="20" y="946"/>
                  </a:lnTo>
                  <a:lnTo>
                    <a:pt x="20" y="944"/>
                  </a:lnTo>
                  <a:lnTo>
                    <a:pt x="18" y="942"/>
                  </a:lnTo>
                  <a:lnTo>
                    <a:pt x="12" y="938"/>
                  </a:lnTo>
                  <a:lnTo>
                    <a:pt x="12" y="934"/>
                  </a:lnTo>
                  <a:lnTo>
                    <a:pt x="16" y="932"/>
                  </a:lnTo>
                  <a:lnTo>
                    <a:pt x="22" y="930"/>
                  </a:lnTo>
                  <a:lnTo>
                    <a:pt x="16" y="924"/>
                  </a:lnTo>
                  <a:lnTo>
                    <a:pt x="14" y="920"/>
                  </a:lnTo>
                  <a:lnTo>
                    <a:pt x="14" y="918"/>
                  </a:lnTo>
                  <a:lnTo>
                    <a:pt x="16" y="916"/>
                  </a:lnTo>
                  <a:lnTo>
                    <a:pt x="24" y="926"/>
                  </a:lnTo>
                  <a:lnTo>
                    <a:pt x="30" y="928"/>
                  </a:lnTo>
                  <a:lnTo>
                    <a:pt x="34" y="928"/>
                  </a:lnTo>
                  <a:lnTo>
                    <a:pt x="36" y="926"/>
                  </a:lnTo>
                  <a:lnTo>
                    <a:pt x="34" y="922"/>
                  </a:lnTo>
                  <a:lnTo>
                    <a:pt x="36" y="918"/>
                  </a:lnTo>
                  <a:lnTo>
                    <a:pt x="42" y="920"/>
                  </a:lnTo>
                  <a:lnTo>
                    <a:pt x="44" y="920"/>
                  </a:lnTo>
                  <a:lnTo>
                    <a:pt x="46" y="918"/>
                  </a:lnTo>
                  <a:lnTo>
                    <a:pt x="48" y="912"/>
                  </a:lnTo>
                  <a:lnTo>
                    <a:pt x="48" y="910"/>
                  </a:lnTo>
                  <a:lnTo>
                    <a:pt x="48" y="908"/>
                  </a:lnTo>
                  <a:lnTo>
                    <a:pt x="48" y="904"/>
                  </a:lnTo>
                  <a:lnTo>
                    <a:pt x="50" y="902"/>
                  </a:lnTo>
                  <a:lnTo>
                    <a:pt x="52" y="898"/>
                  </a:lnTo>
                  <a:lnTo>
                    <a:pt x="60" y="902"/>
                  </a:lnTo>
                  <a:lnTo>
                    <a:pt x="62" y="904"/>
                  </a:lnTo>
                  <a:lnTo>
                    <a:pt x="64" y="906"/>
                  </a:lnTo>
                  <a:lnTo>
                    <a:pt x="68" y="904"/>
                  </a:lnTo>
                  <a:lnTo>
                    <a:pt x="68" y="906"/>
                  </a:lnTo>
                  <a:lnTo>
                    <a:pt x="70" y="906"/>
                  </a:lnTo>
                  <a:lnTo>
                    <a:pt x="72" y="912"/>
                  </a:lnTo>
                  <a:lnTo>
                    <a:pt x="74" y="914"/>
                  </a:lnTo>
                  <a:lnTo>
                    <a:pt x="76" y="918"/>
                  </a:lnTo>
                  <a:lnTo>
                    <a:pt x="78" y="920"/>
                  </a:lnTo>
                  <a:lnTo>
                    <a:pt x="80" y="916"/>
                  </a:lnTo>
                  <a:lnTo>
                    <a:pt x="80" y="912"/>
                  </a:lnTo>
                  <a:lnTo>
                    <a:pt x="80" y="908"/>
                  </a:lnTo>
                  <a:lnTo>
                    <a:pt x="76" y="902"/>
                  </a:lnTo>
                  <a:lnTo>
                    <a:pt x="84" y="900"/>
                  </a:lnTo>
                  <a:lnTo>
                    <a:pt x="88" y="898"/>
                  </a:lnTo>
                  <a:lnTo>
                    <a:pt x="86" y="894"/>
                  </a:lnTo>
                  <a:lnTo>
                    <a:pt x="84" y="894"/>
                  </a:lnTo>
                  <a:lnTo>
                    <a:pt x="74" y="892"/>
                  </a:lnTo>
                  <a:lnTo>
                    <a:pt x="70" y="890"/>
                  </a:lnTo>
                  <a:lnTo>
                    <a:pt x="64" y="884"/>
                  </a:lnTo>
                  <a:lnTo>
                    <a:pt x="68" y="880"/>
                  </a:lnTo>
                  <a:lnTo>
                    <a:pt x="70" y="878"/>
                  </a:lnTo>
                  <a:lnTo>
                    <a:pt x="76" y="876"/>
                  </a:lnTo>
                  <a:lnTo>
                    <a:pt x="88" y="876"/>
                  </a:lnTo>
                  <a:lnTo>
                    <a:pt x="94" y="878"/>
                  </a:lnTo>
                  <a:lnTo>
                    <a:pt x="108" y="880"/>
                  </a:lnTo>
                  <a:lnTo>
                    <a:pt x="112" y="878"/>
                  </a:lnTo>
                  <a:lnTo>
                    <a:pt x="114" y="880"/>
                  </a:lnTo>
                  <a:lnTo>
                    <a:pt x="116" y="882"/>
                  </a:lnTo>
                  <a:lnTo>
                    <a:pt x="120" y="886"/>
                  </a:lnTo>
                  <a:lnTo>
                    <a:pt x="126" y="886"/>
                  </a:lnTo>
                  <a:lnTo>
                    <a:pt x="130" y="886"/>
                  </a:lnTo>
                  <a:lnTo>
                    <a:pt x="134" y="886"/>
                  </a:lnTo>
                  <a:lnTo>
                    <a:pt x="128" y="880"/>
                  </a:lnTo>
                  <a:lnTo>
                    <a:pt x="126" y="876"/>
                  </a:lnTo>
                  <a:lnTo>
                    <a:pt x="128" y="872"/>
                  </a:lnTo>
                  <a:lnTo>
                    <a:pt x="130" y="870"/>
                  </a:lnTo>
                  <a:lnTo>
                    <a:pt x="130" y="866"/>
                  </a:lnTo>
                  <a:lnTo>
                    <a:pt x="128" y="866"/>
                  </a:lnTo>
                  <a:lnTo>
                    <a:pt x="126" y="864"/>
                  </a:lnTo>
                  <a:lnTo>
                    <a:pt x="120" y="864"/>
                  </a:lnTo>
                  <a:lnTo>
                    <a:pt x="114" y="866"/>
                  </a:lnTo>
                  <a:lnTo>
                    <a:pt x="106" y="866"/>
                  </a:lnTo>
                  <a:lnTo>
                    <a:pt x="102" y="866"/>
                  </a:lnTo>
                  <a:lnTo>
                    <a:pt x="102" y="862"/>
                  </a:lnTo>
                  <a:lnTo>
                    <a:pt x="104" y="860"/>
                  </a:lnTo>
                  <a:lnTo>
                    <a:pt x="104" y="858"/>
                  </a:lnTo>
                  <a:lnTo>
                    <a:pt x="98" y="854"/>
                  </a:lnTo>
                  <a:lnTo>
                    <a:pt x="96" y="852"/>
                  </a:lnTo>
                  <a:lnTo>
                    <a:pt x="98" y="848"/>
                  </a:lnTo>
                  <a:lnTo>
                    <a:pt x="102" y="846"/>
                  </a:lnTo>
                  <a:lnTo>
                    <a:pt x="108" y="844"/>
                  </a:lnTo>
                  <a:lnTo>
                    <a:pt x="112" y="842"/>
                  </a:lnTo>
                  <a:lnTo>
                    <a:pt x="118" y="842"/>
                  </a:lnTo>
                  <a:lnTo>
                    <a:pt x="122" y="844"/>
                  </a:lnTo>
                  <a:lnTo>
                    <a:pt x="122" y="840"/>
                  </a:lnTo>
                  <a:lnTo>
                    <a:pt x="128" y="840"/>
                  </a:lnTo>
                  <a:lnTo>
                    <a:pt x="134" y="838"/>
                  </a:lnTo>
                  <a:lnTo>
                    <a:pt x="142" y="838"/>
                  </a:lnTo>
                  <a:lnTo>
                    <a:pt x="144" y="838"/>
                  </a:lnTo>
                  <a:lnTo>
                    <a:pt x="146" y="842"/>
                  </a:lnTo>
                  <a:lnTo>
                    <a:pt x="148" y="846"/>
                  </a:lnTo>
                  <a:lnTo>
                    <a:pt x="150" y="842"/>
                  </a:lnTo>
                  <a:lnTo>
                    <a:pt x="148" y="840"/>
                  </a:lnTo>
                  <a:lnTo>
                    <a:pt x="148" y="838"/>
                  </a:lnTo>
                  <a:lnTo>
                    <a:pt x="148" y="836"/>
                  </a:lnTo>
                  <a:lnTo>
                    <a:pt x="150" y="836"/>
                  </a:lnTo>
                  <a:lnTo>
                    <a:pt x="152" y="834"/>
                  </a:lnTo>
                  <a:lnTo>
                    <a:pt x="154" y="834"/>
                  </a:lnTo>
                  <a:lnTo>
                    <a:pt x="160" y="832"/>
                  </a:lnTo>
                  <a:lnTo>
                    <a:pt x="162" y="830"/>
                  </a:lnTo>
                  <a:lnTo>
                    <a:pt x="162" y="826"/>
                  </a:lnTo>
                  <a:lnTo>
                    <a:pt x="164" y="824"/>
                  </a:lnTo>
                  <a:lnTo>
                    <a:pt x="168" y="824"/>
                  </a:lnTo>
                  <a:lnTo>
                    <a:pt x="172" y="824"/>
                  </a:lnTo>
                  <a:lnTo>
                    <a:pt x="176" y="822"/>
                  </a:lnTo>
                  <a:lnTo>
                    <a:pt x="178" y="818"/>
                  </a:lnTo>
                  <a:lnTo>
                    <a:pt x="180" y="814"/>
                  </a:lnTo>
                  <a:lnTo>
                    <a:pt x="186" y="812"/>
                  </a:lnTo>
                  <a:lnTo>
                    <a:pt x="190" y="810"/>
                  </a:lnTo>
                  <a:lnTo>
                    <a:pt x="192" y="808"/>
                  </a:lnTo>
                  <a:lnTo>
                    <a:pt x="192" y="804"/>
                  </a:lnTo>
                  <a:lnTo>
                    <a:pt x="198" y="800"/>
                  </a:lnTo>
                  <a:lnTo>
                    <a:pt x="210" y="794"/>
                  </a:lnTo>
                  <a:lnTo>
                    <a:pt x="214" y="792"/>
                  </a:lnTo>
                  <a:lnTo>
                    <a:pt x="216" y="786"/>
                  </a:lnTo>
                  <a:lnTo>
                    <a:pt x="216" y="784"/>
                  </a:lnTo>
                  <a:lnTo>
                    <a:pt x="216" y="780"/>
                  </a:lnTo>
                  <a:lnTo>
                    <a:pt x="218" y="782"/>
                  </a:lnTo>
                  <a:lnTo>
                    <a:pt x="220" y="784"/>
                  </a:lnTo>
                  <a:lnTo>
                    <a:pt x="226" y="796"/>
                  </a:lnTo>
                  <a:lnTo>
                    <a:pt x="228" y="800"/>
                  </a:lnTo>
                  <a:lnTo>
                    <a:pt x="232" y="802"/>
                  </a:lnTo>
                  <a:lnTo>
                    <a:pt x="232" y="808"/>
                  </a:lnTo>
                  <a:lnTo>
                    <a:pt x="240" y="810"/>
                  </a:lnTo>
                  <a:lnTo>
                    <a:pt x="240" y="806"/>
                  </a:lnTo>
                  <a:lnTo>
                    <a:pt x="242" y="804"/>
                  </a:lnTo>
                  <a:lnTo>
                    <a:pt x="254" y="804"/>
                  </a:lnTo>
                  <a:lnTo>
                    <a:pt x="268" y="804"/>
                  </a:lnTo>
                  <a:lnTo>
                    <a:pt x="270" y="802"/>
                  </a:lnTo>
                  <a:lnTo>
                    <a:pt x="274" y="800"/>
                  </a:lnTo>
                  <a:lnTo>
                    <a:pt x="274" y="798"/>
                  </a:lnTo>
                  <a:lnTo>
                    <a:pt x="272" y="794"/>
                  </a:lnTo>
                  <a:lnTo>
                    <a:pt x="270" y="792"/>
                  </a:lnTo>
                  <a:lnTo>
                    <a:pt x="266" y="788"/>
                  </a:lnTo>
                  <a:lnTo>
                    <a:pt x="266" y="786"/>
                  </a:lnTo>
                  <a:lnTo>
                    <a:pt x="268" y="784"/>
                  </a:lnTo>
                  <a:lnTo>
                    <a:pt x="272" y="780"/>
                  </a:lnTo>
                  <a:lnTo>
                    <a:pt x="276" y="778"/>
                  </a:lnTo>
                  <a:lnTo>
                    <a:pt x="278" y="778"/>
                  </a:lnTo>
                  <a:lnTo>
                    <a:pt x="280" y="774"/>
                  </a:lnTo>
                  <a:lnTo>
                    <a:pt x="282" y="770"/>
                  </a:lnTo>
                  <a:lnTo>
                    <a:pt x="284" y="768"/>
                  </a:lnTo>
                  <a:lnTo>
                    <a:pt x="286" y="766"/>
                  </a:lnTo>
                  <a:lnTo>
                    <a:pt x="290" y="764"/>
                  </a:lnTo>
                  <a:lnTo>
                    <a:pt x="292" y="762"/>
                  </a:lnTo>
                  <a:lnTo>
                    <a:pt x="290" y="760"/>
                  </a:lnTo>
                  <a:lnTo>
                    <a:pt x="288" y="758"/>
                  </a:lnTo>
                  <a:lnTo>
                    <a:pt x="288" y="744"/>
                  </a:lnTo>
                  <a:lnTo>
                    <a:pt x="286" y="744"/>
                  </a:lnTo>
                  <a:lnTo>
                    <a:pt x="282" y="746"/>
                  </a:lnTo>
                  <a:lnTo>
                    <a:pt x="276" y="750"/>
                  </a:lnTo>
                  <a:lnTo>
                    <a:pt x="274" y="754"/>
                  </a:lnTo>
                  <a:lnTo>
                    <a:pt x="272" y="758"/>
                  </a:lnTo>
                  <a:lnTo>
                    <a:pt x="270" y="760"/>
                  </a:lnTo>
                  <a:lnTo>
                    <a:pt x="268" y="762"/>
                  </a:lnTo>
                  <a:lnTo>
                    <a:pt x="270" y="762"/>
                  </a:lnTo>
                  <a:lnTo>
                    <a:pt x="272" y="764"/>
                  </a:lnTo>
                  <a:lnTo>
                    <a:pt x="272" y="772"/>
                  </a:lnTo>
                  <a:lnTo>
                    <a:pt x="270" y="774"/>
                  </a:lnTo>
                  <a:lnTo>
                    <a:pt x="270" y="776"/>
                  </a:lnTo>
                  <a:lnTo>
                    <a:pt x="266" y="778"/>
                  </a:lnTo>
                  <a:lnTo>
                    <a:pt x="262" y="780"/>
                  </a:lnTo>
                  <a:lnTo>
                    <a:pt x="262" y="782"/>
                  </a:lnTo>
                  <a:lnTo>
                    <a:pt x="260" y="784"/>
                  </a:lnTo>
                  <a:lnTo>
                    <a:pt x="256" y="786"/>
                  </a:lnTo>
                  <a:lnTo>
                    <a:pt x="242" y="796"/>
                  </a:lnTo>
                  <a:lnTo>
                    <a:pt x="234" y="794"/>
                  </a:lnTo>
                  <a:lnTo>
                    <a:pt x="230" y="794"/>
                  </a:lnTo>
                  <a:lnTo>
                    <a:pt x="226" y="790"/>
                  </a:lnTo>
                  <a:lnTo>
                    <a:pt x="226" y="786"/>
                  </a:lnTo>
                  <a:lnTo>
                    <a:pt x="228" y="782"/>
                  </a:lnTo>
                  <a:lnTo>
                    <a:pt x="230" y="780"/>
                  </a:lnTo>
                  <a:lnTo>
                    <a:pt x="232" y="778"/>
                  </a:lnTo>
                  <a:lnTo>
                    <a:pt x="232" y="776"/>
                  </a:lnTo>
                  <a:lnTo>
                    <a:pt x="230" y="774"/>
                  </a:lnTo>
                  <a:lnTo>
                    <a:pt x="228" y="774"/>
                  </a:lnTo>
                  <a:lnTo>
                    <a:pt x="226" y="774"/>
                  </a:lnTo>
                  <a:lnTo>
                    <a:pt x="216" y="778"/>
                  </a:lnTo>
                  <a:lnTo>
                    <a:pt x="212" y="776"/>
                  </a:lnTo>
                  <a:lnTo>
                    <a:pt x="210" y="774"/>
                  </a:lnTo>
                  <a:lnTo>
                    <a:pt x="212" y="770"/>
                  </a:lnTo>
                  <a:lnTo>
                    <a:pt x="216" y="768"/>
                  </a:lnTo>
                  <a:lnTo>
                    <a:pt x="222" y="766"/>
                  </a:lnTo>
                  <a:lnTo>
                    <a:pt x="224" y="764"/>
                  </a:lnTo>
                  <a:lnTo>
                    <a:pt x="226" y="762"/>
                  </a:lnTo>
                  <a:lnTo>
                    <a:pt x="226" y="758"/>
                  </a:lnTo>
                  <a:lnTo>
                    <a:pt x="228" y="754"/>
                  </a:lnTo>
                  <a:lnTo>
                    <a:pt x="230" y="750"/>
                  </a:lnTo>
                  <a:lnTo>
                    <a:pt x="234" y="748"/>
                  </a:lnTo>
                  <a:lnTo>
                    <a:pt x="236" y="744"/>
                  </a:lnTo>
                  <a:lnTo>
                    <a:pt x="238" y="740"/>
                  </a:lnTo>
                  <a:lnTo>
                    <a:pt x="238" y="734"/>
                  </a:lnTo>
                  <a:lnTo>
                    <a:pt x="238" y="730"/>
                  </a:lnTo>
                  <a:lnTo>
                    <a:pt x="244" y="728"/>
                  </a:lnTo>
                  <a:lnTo>
                    <a:pt x="246" y="728"/>
                  </a:lnTo>
                  <a:lnTo>
                    <a:pt x="248" y="724"/>
                  </a:lnTo>
                  <a:lnTo>
                    <a:pt x="252" y="722"/>
                  </a:lnTo>
                  <a:lnTo>
                    <a:pt x="254" y="720"/>
                  </a:lnTo>
                  <a:lnTo>
                    <a:pt x="254" y="718"/>
                  </a:lnTo>
                  <a:lnTo>
                    <a:pt x="256" y="716"/>
                  </a:lnTo>
                  <a:lnTo>
                    <a:pt x="258" y="714"/>
                  </a:lnTo>
                  <a:lnTo>
                    <a:pt x="260" y="712"/>
                  </a:lnTo>
                  <a:lnTo>
                    <a:pt x="264" y="708"/>
                  </a:lnTo>
                  <a:lnTo>
                    <a:pt x="268" y="696"/>
                  </a:lnTo>
                  <a:lnTo>
                    <a:pt x="270" y="694"/>
                  </a:lnTo>
                  <a:lnTo>
                    <a:pt x="274" y="692"/>
                  </a:lnTo>
                  <a:lnTo>
                    <a:pt x="276" y="692"/>
                  </a:lnTo>
                  <a:lnTo>
                    <a:pt x="278" y="694"/>
                  </a:lnTo>
                  <a:lnTo>
                    <a:pt x="278" y="700"/>
                  </a:lnTo>
                  <a:lnTo>
                    <a:pt x="280" y="700"/>
                  </a:lnTo>
                  <a:lnTo>
                    <a:pt x="284" y="702"/>
                  </a:lnTo>
                  <a:lnTo>
                    <a:pt x="282" y="702"/>
                  </a:lnTo>
                  <a:lnTo>
                    <a:pt x="288" y="700"/>
                  </a:lnTo>
                  <a:lnTo>
                    <a:pt x="296" y="698"/>
                  </a:lnTo>
                  <a:lnTo>
                    <a:pt x="298" y="696"/>
                  </a:lnTo>
                  <a:lnTo>
                    <a:pt x="298" y="694"/>
                  </a:lnTo>
                  <a:lnTo>
                    <a:pt x="296" y="686"/>
                  </a:lnTo>
                  <a:lnTo>
                    <a:pt x="294" y="684"/>
                  </a:lnTo>
                  <a:lnTo>
                    <a:pt x="296" y="680"/>
                  </a:lnTo>
                  <a:lnTo>
                    <a:pt x="298" y="678"/>
                  </a:lnTo>
                  <a:lnTo>
                    <a:pt x="300" y="676"/>
                  </a:lnTo>
                  <a:lnTo>
                    <a:pt x="300" y="672"/>
                  </a:lnTo>
                  <a:lnTo>
                    <a:pt x="302" y="668"/>
                  </a:lnTo>
                  <a:lnTo>
                    <a:pt x="302" y="666"/>
                  </a:lnTo>
                  <a:lnTo>
                    <a:pt x="300" y="662"/>
                  </a:lnTo>
                  <a:lnTo>
                    <a:pt x="298" y="662"/>
                  </a:lnTo>
                  <a:lnTo>
                    <a:pt x="296" y="662"/>
                  </a:lnTo>
                  <a:lnTo>
                    <a:pt x="294" y="666"/>
                  </a:lnTo>
                  <a:lnTo>
                    <a:pt x="294" y="668"/>
                  </a:lnTo>
                  <a:lnTo>
                    <a:pt x="292" y="668"/>
                  </a:lnTo>
                  <a:lnTo>
                    <a:pt x="288" y="666"/>
                  </a:lnTo>
                  <a:lnTo>
                    <a:pt x="284" y="664"/>
                  </a:lnTo>
                  <a:lnTo>
                    <a:pt x="288" y="660"/>
                  </a:lnTo>
                  <a:lnTo>
                    <a:pt x="296" y="658"/>
                  </a:lnTo>
                  <a:lnTo>
                    <a:pt x="302" y="654"/>
                  </a:lnTo>
                  <a:lnTo>
                    <a:pt x="306" y="650"/>
                  </a:lnTo>
                  <a:lnTo>
                    <a:pt x="314" y="648"/>
                  </a:lnTo>
                  <a:lnTo>
                    <a:pt x="318" y="648"/>
                  </a:lnTo>
                  <a:lnTo>
                    <a:pt x="320" y="642"/>
                  </a:lnTo>
                  <a:lnTo>
                    <a:pt x="318" y="640"/>
                  </a:lnTo>
                  <a:lnTo>
                    <a:pt x="320" y="638"/>
                  </a:lnTo>
                  <a:lnTo>
                    <a:pt x="322" y="638"/>
                  </a:lnTo>
                  <a:lnTo>
                    <a:pt x="326" y="638"/>
                  </a:lnTo>
                  <a:lnTo>
                    <a:pt x="328" y="640"/>
                  </a:lnTo>
                  <a:lnTo>
                    <a:pt x="330" y="638"/>
                  </a:lnTo>
                  <a:lnTo>
                    <a:pt x="332" y="632"/>
                  </a:lnTo>
                  <a:lnTo>
                    <a:pt x="334" y="630"/>
                  </a:lnTo>
                  <a:lnTo>
                    <a:pt x="336" y="628"/>
                  </a:lnTo>
                  <a:lnTo>
                    <a:pt x="336" y="626"/>
                  </a:lnTo>
                  <a:lnTo>
                    <a:pt x="334" y="624"/>
                  </a:lnTo>
                  <a:lnTo>
                    <a:pt x="330" y="624"/>
                  </a:lnTo>
                  <a:lnTo>
                    <a:pt x="330" y="622"/>
                  </a:lnTo>
                  <a:lnTo>
                    <a:pt x="332" y="620"/>
                  </a:lnTo>
                  <a:lnTo>
                    <a:pt x="334" y="618"/>
                  </a:lnTo>
                  <a:lnTo>
                    <a:pt x="334" y="614"/>
                  </a:lnTo>
                  <a:lnTo>
                    <a:pt x="332" y="612"/>
                  </a:lnTo>
                  <a:lnTo>
                    <a:pt x="328" y="612"/>
                  </a:lnTo>
                  <a:lnTo>
                    <a:pt x="328" y="614"/>
                  </a:lnTo>
                  <a:lnTo>
                    <a:pt x="328" y="618"/>
                  </a:lnTo>
                  <a:lnTo>
                    <a:pt x="322" y="624"/>
                  </a:lnTo>
                  <a:lnTo>
                    <a:pt x="320" y="624"/>
                  </a:lnTo>
                  <a:lnTo>
                    <a:pt x="320" y="626"/>
                  </a:lnTo>
                  <a:lnTo>
                    <a:pt x="318" y="624"/>
                  </a:lnTo>
                  <a:lnTo>
                    <a:pt x="320" y="620"/>
                  </a:lnTo>
                  <a:lnTo>
                    <a:pt x="322" y="618"/>
                  </a:lnTo>
                  <a:lnTo>
                    <a:pt x="324" y="614"/>
                  </a:lnTo>
                  <a:lnTo>
                    <a:pt x="326" y="612"/>
                  </a:lnTo>
                  <a:lnTo>
                    <a:pt x="328" y="606"/>
                  </a:lnTo>
                  <a:lnTo>
                    <a:pt x="326" y="604"/>
                  </a:lnTo>
                  <a:lnTo>
                    <a:pt x="324" y="600"/>
                  </a:lnTo>
                  <a:lnTo>
                    <a:pt x="326" y="596"/>
                  </a:lnTo>
                  <a:lnTo>
                    <a:pt x="328" y="596"/>
                  </a:lnTo>
                  <a:lnTo>
                    <a:pt x="330" y="596"/>
                  </a:lnTo>
                  <a:lnTo>
                    <a:pt x="330" y="598"/>
                  </a:lnTo>
                  <a:lnTo>
                    <a:pt x="330" y="604"/>
                  </a:lnTo>
                  <a:lnTo>
                    <a:pt x="332" y="606"/>
                  </a:lnTo>
                  <a:lnTo>
                    <a:pt x="336" y="608"/>
                  </a:lnTo>
                  <a:lnTo>
                    <a:pt x="338" y="602"/>
                  </a:lnTo>
                  <a:lnTo>
                    <a:pt x="336" y="600"/>
                  </a:lnTo>
                  <a:lnTo>
                    <a:pt x="336" y="596"/>
                  </a:lnTo>
                  <a:lnTo>
                    <a:pt x="336" y="594"/>
                  </a:lnTo>
                  <a:lnTo>
                    <a:pt x="334" y="590"/>
                  </a:lnTo>
                  <a:lnTo>
                    <a:pt x="332" y="590"/>
                  </a:lnTo>
                  <a:lnTo>
                    <a:pt x="332" y="586"/>
                  </a:lnTo>
                  <a:lnTo>
                    <a:pt x="332" y="584"/>
                  </a:lnTo>
                  <a:lnTo>
                    <a:pt x="334" y="580"/>
                  </a:lnTo>
                  <a:lnTo>
                    <a:pt x="336" y="580"/>
                  </a:lnTo>
                  <a:lnTo>
                    <a:pt x="338" y="580"/>
                  </a:lnTo>
                  <a:lnTo>
                    <a:pt x="342" y="582"/>
                  </a:lnTo>
                  <a:lnTo>
                    <a:pt x="342" y="576"/>
                  </a:lnTo>
                  <a:lnTo>
                    <a:pt x="340" y="570"/>
                  </a:lnTo>
                  <a:lnTo>
                    <a:pt x="342" y="566"/>
                  </a:lnTo>
                  <a:lnTo>
                    <a:pt x="342" y="554"/>
                  </a:lnTo>
                  <a:lnTo>
                    <a:pt x="346" y="546"/>
                  </a:lnTo>
                  <a:lnTo>
                    <a:pt x="342" y="548"/>
                  </a:lnTo>
                  <a:lnTo>
                    <a:pt x="336" y="548"/>
                  </a:lnTo>
                  <a:lnTo>
                    <a:pt x="336" y="546"/>
                  </a:lnTo>
                  <a:lnTo>
                    <a:pt x="336" y="544"/>
                  </a:lnTo>
                  <a:lnTo>
                    <a:pt x="338" y="540"/>
                  </a:lnTo>
                  <a:lnTo>
                    <a:pt x="342" y="538"/>
                  </a:lnTo>
                  <a:lnTo>
                    <a:pt x="350" y="536"/>
                  </a:lnTo>
                  <a:lnTo>
                    <a:pt x="354" y="536"/>
                  </a:lnTo>
                  <a:lnTo>
                    <a:pt x="356" y="534"/>
                  </a:lnTo>
                  <a:lnTo>
                    <a:pt x="358" y="530"/>
                  </a:lnTo>
                  <a:lnTo>
                    <a:pt x="360" y="526"/>
                  </a:lnTo>
                  <a:lnTo>
                    <a:pt x="358" y="520"/>
                  </a:lnTo>
                  <a:lnTo>
                    <a:pt x="356" y="518"/>
                  </a:lnTo>
                  <a:lnTo>
                    <a:pt x="354" y="518"/>
                  </a:lnTo>
                  <a:lnTo>
                    <a:pt x="354" y="514"/>
                  </a:lnTo>
                  <a:lnTo>
                    <a:pt x="356" y="508"/>
                  </a:lnTo>
                  <a:lnTo>
                    <a:pt x="358" y="498"/>
                  </a:lnTo>
                  <a:lnTo>
                    <a:pt x="360" y="492"/>
                  </a:lnTo>
                  <a:lnTo>
                    <a:pt x="360" y="488"/>
                  </a:lnTo>
                  <a:lnTo>
                    <a:pt x="362" y="484"/>
                  </a:lnTo>
                  <a:lnTo>
                    <a:pt x="370" y="480"/>
                  </a:lnTo>
                  <a:lnTo>
                    <a:pt x="374" y="480"/>
                  </a:lnTo>
                  <a:lnTo>
                    <a:pt x="376" y="478"/>
                  </a:lnTo>
                  <a:lnTo>
                    <a:pt x="378" y="474"/>
                  </a:lnTo>
                  <a:lnTo>
                    <a:pt x="376" y="472"/>
                  </a:lnTo>
                  <a:lnTo>
                    <a:pt x="376" y="470"/>
                  </a:lnTo>
                  <a:lnTo>
                    <a:pt x="374" y="468"/>
                  </a:lnTo>
                  <a:lnTo>
                    <a:pt x="372" y="466"/>
                  </a:lnTo>
                  <a:lnTo>
                    <a:pt x="374" y="462"/>
                  </a:lnTo>
                  <a:lnTo>
                    <a:pt x="376" y="458"/>
                  </a:lnTo>
                  <a:lnTo>
                    <a:pt x="380" y="456"/>
                  </a:lnTo>
                  <a:lnTo>
                    <a:pt x="384" y="454"/>
                  </a:lnTo>
                  <a:lnTo>
                    <a:pt x="390" y="452"/>
                  </a:lnTo>
                  <a:lnTo>
                    <a:pt x="392" y="452"/>
                  </a:lnTo>
                  <a:lnTo>
                    <a:pt x="394" y="450"/>
                  </a:lnTo>
                  <a:lnTo>
                    <a:pt x="396" y="448"/>
                  </a:lnTo>
                  <a:lnTo>
                    <a:pt x="396" y="442"/>
                  </a:lnTo>
                  <a:lnTo>
                    <a:pt x="396" y="438"/>
                  </a:lnTo>
                  <a:lnTo>
                    <a:pt x="398" y="438"/>
                  </a:lnTo>
                  <a:lnTo>
                    <a:pt x="400" y="438"/>
                  </a:lnTo>
                  <a:lnTo>
                    <a:pt x="404" y="438"/>
                  </a:lnTo>
                  <a:lnTo>
                    <a:pt x="402" y="440"/>
                  </a:lnTo>
                  <a:lnTo>
                    <a:pt x="404" y="440"/>
                  </a:lnTo>
                  <a:lnTo>
                    <a:pt x="412" y="438"/>
                  </a:lnTo>
                  <a:lnTo>
                    <a:pt x="412" y="436"/>
                  </a:lnTo>
                  <a:lnTo>
                    <a:pt x="412" y="434"/>
                  </a:lnTo>
                  <a:lnTo>
                    <a:pt x="416" y="434"/>
                  </a:lnTo>
                  <a:lnTo>
                    <a:pt x="422" y="436"/>
                  </a:lnTo>
                  <a:lnTo>
                    <a:pt x="424" y="436"/>
                  </a:lnTo>
                  <a:lnTo>
                    <a:pt x="424" y="434"/>
                  </a:lnTo>
                  <a:lnTo>
                    <a:pt x="424" y="426"/>
                  </a:lnTo>
                  <a:lnTo>
                    <a:pt x="424" y="422"/>
                  </a:lnTo>
                  <a:lnTo>
                    <a:pt x="422" y="422"/>
                  </a:lnTo>
                  <a:lnTo>
                    <a:pt x="420" y="428"/>
                  </a:lnTo>
                  <a:lnTo>
                    <a:pt x="420" y="430"/>
                  </a:lnTo>
                  <a:lnTo>
                    <a:pt x="418" y="430"/>
                  </a:lnTo>
                  <a:lnTo>
                    <a:pt x="416" y="430"/>
                  </a:lnTo>
                  <a:lnTo>
                    <a:pt x="412" y="428"/>
                  </a:lnTo>
                  <a:lnTo>
                    <a:pt x="410" y="426"/>
                  </a:lnTo>
                  <a:lnTo>
                    <a:pt x="410" y="424"/>
                  </a:lnTo>
                  <a:lnTo>
                    <a:pt x="408" y="424"/>
                  </a:lnTo>
                  <a:lnTo>
                    <a:pt x="404" y="426"/>
                  </a:lnTo>
                  <a:lnTo>
                    <a:pt x="400" y="426"/>
                  </a:lnTo>
                  <a:lnTo>
                    <a:pt x="398" y="424"/>
                  </a:lnTo>
                  <a:lnTo>
                    <a:pt x="398" y="422"/>
                  </a:lnTo>
                  <a:lnTo>
                    <a:pt x="402" y="420"/>
                  </a:lnTo>
                  <a:lnTo>
                    <a:pt x="406" y="416"/>
                  </a:lnTo>
                  <a:lnTo>
                    <a:pt x="408" y="416"/>
                  </a:lnTo>
                  <a:lnTo>
                    <a:pt x="410" y="416"/>
                  </a:lnTo>
                  <a:lnTo>
                    <a:pt x="408" y="414"/>
                  </a:lnTo>
                  <a:lnTo>
                    <a:pt x="406" y="412"/>
                  </a:lnTo>
                  <a:lnTo>
                    <a:pt x="406" y="408"/>
                  </a:lnTo>
                  <a:lnTo>
                    <a:pt x="406" y="406"/>
                  </a:lnTo>
                  <a:lnTo>
                    <a:pt x="410" y="404"/>
                  </a:lnTo>
                  <a:lnTo>
                    <a:pt x="414" y="400"/>
                  </a:lnTo>
                  <a:lnTo>
                    <a:pt x="418" y="402"/>
                  </a:lnTo>
                  <a:lnTo>
                    <a:pt x="422" y="406"/>
                  </a:lnTo>
                  <a:lnTo>
                    <a:pt x="428" y="404"/>
                  </a:lnTo>
                  <a:lnTo>
                    <a:pt x="426" y="398"/>
                  </a:lnTo>
                  <a:lnTo>
                    <a:pt x="424" y="398"/>
                  </a:lnTo>
                  <a:lnTo>
                    <a:pt x="424" y="392"/>
                  </a:lnTo>
                  <a:lnTo>
                    <a:pt x="424" y="390"/>
                  </a:lnTo>
                  <a:lnTo>
                    <a:pt x="426" y="388"/>
                  </a:lnTo>
                  <a:lnTo>
                    <a:pt x="428" y="384"/>
                  </a:lnTo>
                  <a:lnTo>
                    <a:pt x="426" y="376"/>
                  </a:lnTo>
                  <a:lnTo>
                    <a:pt x="418" y="384"/>
                  </a:lnTo>
                  <a:lnTo>
                    <a:pt x="414" y="388"/>
                  </a:lnTo>
                  <a:lnTo>
                    <a:pt x="412" y="388"/>
                  </a:lnTo>
                  <a:lnTo>
                    <a:pt x="406" y="386"/>
                  </a:lnTo>
                  <a:lnTo>
                    <a:pt x="406" y="384"/>
                  </a:lnTo>
                  <a:lnTo>
                    <a:pt x="408" y="378"/>
                  </a:lnTo>
                  <a:lnTo>
                    <a:pt x="412" y="374"/>
                  </a:lnTo>
                  <a:lnTo>
                    <a:pt x="416" y="372"/>
                  </a:lnTo>
                  <a:lnTo>
                    <a:pt x="416" y="368"/>
                  </a:lnTo>
                  <a:lnTo>
                    <a:pt x="416" y="360"/>
                  </a:lnTo>
                  <a:lnTo>
                    <a:pt x="420" y="362"/>
                  </a:lnTo>
                  <a:lnTo>
                    <a:pt x="426" y="364"/>
                  </a:lnTo>
                  <a:lnTo>
                    <a:pt x="430" y="364"/>
                  </a:lnTo>
                  <a:lnTo>
                    <a:pt x="432" y="360"/>
                  </a:lnTo>
                  <a:lnTo>
                    <a:pt x="430" y="354"/>
                  </a:lnTo>
                  <a:lnTo>
                    <a:pt x="428" y="354"/>
                  </a:lnTo>
                  <a:lnTo>
                    <a:pt x="426" y="350"/>
                  </a:lnTo>
                  <a:lnTo>
                    <a:pt x="428" y="348"/>
                  </a:lnTo>
                  <a:lnTo>
                    <a:pt x="430" y="346"/>
                  </a:lnTo>
                  <a:lnTo>
                    <a:pt x="432" y="344"/>
                  </a:lnTo>
                  <a:lnTo>
                    <a:pt x="434" y="344"/>
                  </a:lnTo>
                  <a:lnTo>
                    <a:pt x="438" y="344"/>
                  </a:lnTo>
                  <a:lnTo>
                    <a:pt x="442" y="346"/>
                  </a:lnTo>
                  <a:lnTo>
                    <a:pt x="442" y="344"/>
                  </a:lnTo>
                  <a:lnTo>
                    <a:pt x="442" y="340"/>
                  </a:lnTo>
                  <a:lnTo>
                    <a:pt x="444" y="336"/>
                  </a:lnTo>
                  <a:lnTo>
                    <a:pt x="446" y="334"/>
                  </a:lnTo>
                  <a:lnTo>
                    <a:pt x="448" y="336"/>
                  </a:lnTo>
                  <a:lnTo>
                    <a:pt x="452" y="342"/>
                  </a:lnTo>
                  <a:lnTo>
                    <a:pt x="456" y="344"/>
                  </a:lnTo>
                  <a:lnTo>
                    <a:pt x="458" y="350"/>
                  </a:lnTo>
                  <a:lnTo>
                    <a:pt x="458" y="344"/>
                  </a:lnTo>
                  <a:lnTo>
                    <a:pt x="460" y="344"/>
                  </a:lnTo>
                  <a:lnTo>
                    <a:pt x="458" y="340"/>
                  </a:lnTo>
                  <a:lnTo>
                    <a:pt x="458" y="336"/>
                  </a:lnTo>
                  <a:lnTo>
                    <a:pt x="458" y="332"/>
                  </a:lnTo>
                  <a:lnTo>
                    <a:pt x="458" y="326"/>
                  </a:lnTo>
                  <a:lnTo>
                    <a:pt x="456" y="320"/>
                  </a:lnTo>
                  <a:lnTo>
                    <a:pt x="458" y="318"/>
                  </a:lnTo>
                  <a:lnTo>
                    <a:pt x="464" y="314"/>
                  </a:lnTo>
                  <a:lnTo>
                    <a:pt x="466" y="312"/>
                  </a:lnTo>
                  <a:lnTo>
                    <a:pt x="468" y="312"/>
                  </a:lnTo>
                  <a:lnTo>
                    <a:pt x="470" y="310"/>
                  </a:lnTo>
                  <a:lnTo>
                    <a:pt x="468" y="304"/>
                  </a:lnTo>
                  <a:lnTo>
                    <a:pt x="466" y="304"/>
                  </a:lnTo>
                  <a:lnTo>
                    <a:pt x="462" y="304"/>
                  </a:lnTo>
                  <a:lnTo>
                    <a:pt x="460" y="302"/>
                  </a:lnTo>
                  <a:lnTo>
                    <a:pt x="460" y="298"/>
                  </a:lnTo>
                  <a:lnTo>
                    <a:pt x="462" y="294"/>
                  </a:lnTo>
                  <a:lnTo>
                    <a:pt x="462" y="292"/>
                  </a:lnTo>
                  <a:lnTo>
                    <a:pt x="458" y="298"/>
                  </a:lnTo>
                  <a:lnTo>
                    <a:pt x="458" y="302"/>
                  </a:lnTo>
                  <a:lnTo>
                    <a:pt x="456" y="302"/>
                  </a:lnTo>
                  <a:lnTo>
                    <a:pt x="452" y="300"/>
                  </a:lnTo>
                  <a:lnTo>
                    <a:pt x="450" y="300"/>
                  </a:lnTo>
                  <a:lnTo>
                    <a:pt x="448" y="300"/>
                  </a:lnTo>
                  <a:lnTo>
                    <a:pt x="446" y="306"/>
                  </a:lnTo>
                  <a:lnTo>
                    <a:pt x="446" y="308"/>
                  </a:lnTo>
                  <a:lnTo>
                    <a:pt x="446" y="312"/>
                  </a:lnTo>
                  <a:lnTo>
                    <a:pt x="444" y="314"/>
                  </a:lnTo>
                  <a:lnTo>
                    <a:pt x="442" y="314"/>
                  </a:lnTo>
                  <a:lnTo>
                    <a:pt x="438" y="314"/>
                  </a:lnTo>
                  <a:lnTo>
                    <a:pt x="436" y="316"/>
                  </a:lnTo>
                  <a:lnTo>
                    <a:pt x="432" y="320"/>
                  </a:lnTo>
                  <a:lnTo>
                    <a:pt x="430" y="322"/>
                  </a:lnTo>
                  <a:lnTo>
                    <a:pt x="428" y="322"/>
                  </a:lnTo>
                  <a:lnTo>
                    <a:pt x="428" y="320"/>
                  </a:lnTo>
                  <a:lnTo>
                    <a:pt x="428" y="316"/>
                  </a:lnTo>
                  <a:lnTo>
                    <a:pt x="428" y="314"/>
                  </a:lnTo>
                  <a:lnTo>
                    <a:pt x="424" y="314"/>
                  </a:lnTo>
                  <a:lnTo>
                    <a:pt x="418" y="320"/>
                  </a:lnTo>
                  <a:lnTo>
                    <a:pt x="414" y="324"/>
                  </a:lnTo>
                  <a:lnTo>
                    <a:pt x="412" y="330"/>
                  </a:lnTo>
                  <a:lnTo>
                    <a:pt x="408" y="332"/>
                  </a:lnTo>
                  <a:lnTo>
                    <a:pt x="408" y="330"/>
                  </a:lnTo>
                  <a:lnTo>
                    <a:pt x="406" y="330"/>
                  </a:lnTo>
                  <a:lnTo>
                    <a:pt x="408" y="326"/>
                  </a:lnTo>
                  <a:lnTo>
                    <a:pt x="408" y="324"/>
                  </a:lnTo>
                  <a:lnTo>
                    <a:pt x="406" y="324"/>
                  </a:lnTo>
                  <a:lnTo>
                    <a:pt x="402" y="332"/>
                  </a:lnTo>
                  <a:lnTo>
                    <a:pt x="400" y="334"/>
                  </a:lnTo>
                  <a:lnTo>
                    <a:pt x="400" y="332"/>
                  </a:lnTo>
                  <a:lnTo>
                    <a:pt x="396" y="328"/>
                  </a:lnTo>
                  <a:lnTo>
                    <a:pt x="396" y="330"/>
                  </a:lnTo>
                  <a:lnTo>
                    <a:pt x="398" y="332"/>
                  </a:lnTo>
                  <a:lnTo>
                    <a:pt x="396" y="334"/>
                  </a:lnTo>
                  <a:lnTo>
                    <a:pt x="392" y="336"/>
                  </a:lnTo>
                  <a:lnTo>
                    <a:pt x="390" y="338"/>
                  </a:lnTo>
                  <a:lnTo>
                    <a:pt x="388" y="336"/>
                  </a:lnTo>
                  <a:lnTo>
                    <a:pt x="386" y="334"/>
                  </a:lnTo>
                  <a:lnTo>
                    <a:pt x="386" y="336"/>
                  </a:lnTo>
                  <a:lnTo>
                    <a:pt x="386" y="340"/>
                  </a:lnTo>
                  <a:lnTo>
                    <a:pt x="386" y="342"/>
                  </a:lnTo>
                  <a:lnTo>
                    <a:pt x="384" y="340"/>
                  </a:lnTo>
                  <a:lnTo>
                    <a:pt x="380" y="338"/>
                  </a:lnTo>
                  <a:lnTo>
                    <a:pt x="380" y="336"/>
                  </a:lnTo>
                  <a:lnTo>
                    <a:pt x="376" y="336"/>
                  </a:lnTo>
                  <a:lnTo>
                    <a:pt x="372" y="338"/>
                  </a:lnTo>
                  <a:lnTo>
                    <a:pt x="370" y="340"/>
                  </a:lnTo>
                  <a:lnTo>
                    <a:pt x="366" y="342"/>
                  </a:lnTo>
                  <a:lnTo>
                    <a:pt x="362" y="346"/>
                  </a:lnTo>
                  <a:lnTo>
                    <a:pt x="364" y="348"/>
                  </a:lnTo>
                  <a:lnTo>
                    <a:pt x="364" y="350"/>
                  </a:lnTo>
                  <a:lnTo>
                    <a:pt x="364" y="352"/>
                  </a:lnTo>
                  <a:lnTo>
                    <a:pt x="358" y="354"/>
                  </a:lnTo>
                  <a:lnTo>
                    <a:pt x="354" y="358"/>
                  </a:lnTo>
                  <a:lnTo>
                    <a:pt x="350" y="360"/>
                  </a:lnTo>
                  <a:lnTo>
                    <a:pt x="346" y="362"/>
                  </a:lnTo>
                  <a:lnTo>
                    <a:pt x="342" y="364"/>
                  </a:lnTo>
                  <a:lnTo>
                    <a:pt x="344" y="358"/>
                  </a:lnTo>
                  <a:lnTo>
                    <a:pt x="350" y="356"/>
                  </a:lnTo>
                  <a:lnTo>
                    <a:pt x="354" y="354"/>
                  </a:lnTo>
                  <a:lnTo>
                    <a:pt x="356" y="352"/>
                  </a:lnTo>
                  <a:lnTo>
                    <a:pt x="358" y="344"/>
                  </a:lnTo>
                  <a:lnTo>
                    <a:pt x="358" y="340"/>
                  </a:lnTo>
                  <a:lnTo>
                    <a:pt x="360" y="338"/>
                  </a:lnTo>
                  <a:lnTo>
                    <a:pt x="364" y="336"/>
                  </a:lnTo>
                  <a:lnTo>
                    <a:pt x="366" y="336"/>
                  </a:lnTo>
                  <a:lnTo>
                    <a:pt x="368" y="334"/>
                  </a:lnTo>
                  <a:lnTo>
                    <a:pt x="366" y="332"/>
                  </a:lnTo>
                  <a:lnTo>
                    <a:pt x="366" y="330"/>
                  </a:lnTo>
                  <a:lnTo>
                    <a:pt x="370" y="330"/>
                  </a:lnTo>
                  <a:lnTo>
                    <a:pt x="376" y="332"/>
                  </a:lnTo>
                  <a:lnTo>
                    <a:pt x="384" y="332"/>
                  </a:lnTo>
                  <a:lnTo>
                    <a:pt x="390" y="328"/>
                  </a:lnTo>
                  <a:lnTo>
                    <a:pt x="392" y="326"/>
                  </a:lnTo>
                  <a:lnTo>
                    <a:pt x="396" y="322"/>
                  </a:lnTo>
                  <a:lnTo>
                    <a:pt x="408" y="320"/>
                  </a:lnTo>
                  <a:lnTo>
                    <a:pt x="412" y="318"/>
                  </a:lnTo>
                  <a:lnTo>
                    <a:pt x="414" y="316"/>
                  </a:lnTo>
                  <a:lnTo>
                    <a:pt x="416" y="312"/>
                  </a:lnTo>
                  <a:lnTo>
                    <a:pt x="416" y="310"/>
                  </a:lnTo>
                  <a:lnTo>
                    <a:pt x="418" y="304"/>
                  </a:lnTo>
                  <a:lnTo>
                    <a:pt x="420" y="302"/>
                  </a:lnTo>
                  <a:lnTo>
                    <a:pt x="422" y="300"/>
                  </a:lnTo>
                  <a:lnTo>
                    <a:pt x="430" y="300"/>
                  </a:lnTo>
                  <a:lnTo>
                    <a:pt x="432" y="298"/>
                  </a:lnTo>
                  <a:lnTo>
                    <a:pt x="434" y="298"/>
                  </a:lnTo>
                  <a:lnTo>
                    <a:pt x="432" y="290"/>
                  </a:lnTo>
                  <a:lnTo>
                    <a:pt x="428" y="290"/>
                  </a:lnTo>
                  <a:lnTo>
                    <a:pt x="420" y="294"/>
                  </a:lnTo>
                  <a:lnTo>
                    <a:pt x="416" y="296"/>
                  </a:lnTo>
                  <a:lnTo>
                    <a:pt x="416" y="298"/>
                  </a:lnTo>
                  <a:lnTo>
                    <a:pt x="414" y="300"/>
                  </a:lnTo>
                  <a:lnTo>
                    <a:pt x="412" y="300"/>
                  </a:lnTo>
                  <a:lnTo>
                    <a:pt x="406" y="300"/>
                  </a:lnTo>
                  <a:lnTo>
                    <a:pt x="404" y="298"/>
                  </a:lnTo>
                  <a:lnTo>
                    <a:pt x="402" y="296"/>
                  </a:lnTo>
                  <a:lnTo>
                    <a:pt x="402" y="294"/>
                  </a:lnTo>
                  <a:lnTo>
                    <a:pt x="404" y="292"/>
                  </a:lnTo>
                  <a:lnTo>
                    <a:pt x="404" y="290"/>
                  </a:lnTo>
                  <a:lnTo>
                    <a:pt x="402" y="290"/>
                  </a:lnTo>
                  <a:lnTo>
                    <a:pt x="400" y="288"/>
                  </a:lnTo>
                  <a:lnTo>
                    <a:pt x="398" y="284"/>
                  </a:lnTo>
                  <a:lnTo>
                    <a:pt x="398" y="282"/>
                  </a:lnTo>
                  <a:lnTo>
                    <a:pt x="402" y="278"/>
                  </a:lnTo>
                  <a:lnTo>
                    <a:pt x="406" y="274"/>
                  </a:lnTo>
                  <a:lnTo>
                    <a:pt x="406" y="272"/>
                  </a:lnTo>
                  <a:lnTo>
                    <a:pt x="408" y="268"/>
                  </a:lnTo>
                  <a:lnTo>
                    <a:pt x="408" y="270"/>
                  </a:lnTo>
                  <a:lnTo>
                    <a:pt x="408" y="272"/>
                  </a:lnTo>
                  <a:lnTo>
                    <a:pt x="408" y="274"/>
                  </a:lnTo>
                  <a:lnTo>
                    <a:pt x="408" y="276"/>
                  </a:lnTo>
                  <a:lnTo>
                    <a:pt x="412" y="278"/>
                  </a:lnTo>
                  <a:lnTo>
                    <a:pt x="418" y="284"/>
                  </a:lnTo>
                  <a:lnTo>
                    <a:pt x="422" y="284"/>
                  </a:lnTo>
                  <a:lnTo>
                    <a:pt x="424" y="284"/>
                  </a:lnTo>
                  <a:lnTo>
                    <a:pt x="426" y="282"/>
                  </a:lnTo>
                  <a:lnTo>
                    <a:pt x="426" y="280"/>
                  </a:lnTo>
                  <a:lnTo>
                    <a:pt x="426" y="276"/>
                  </a:lnTo>
                  <a:lnTo>
                    <a:pt x="424" y="274"/>
                  </a:lnTo>
                  <a:lnTo>
                    <a:pt x="424" y="270"/>
                  </a:lnTo>
                  <a:lnTo>
                    <a:pt x="426" y="266"/>
                  </a:lnTo>
                  <a:lnTo>
                    <a:pt x="424" y="264"/>
                  </a:lnTo>
                  <a:lnTo>
                    <a:pt x="424" y="262"/>
                  </a:lnTo>
                  <a:lnTo>
                    <a:pt x="426" y="260"/>
                  </a:lnTo>
                  <a:lnTo>
                    <a:pt x="428" y="260"/>
                  </a:lnTo>
                  <a:lnTo>
                    <a:pt x="432" y="262"/>
                  </a:lnTo>
                  <a:lnTo>
                    <a:pt x="434" y="270"/>
                  </a:lnTo>
                  <a:lnTo>
                    <a:pt x="436" y="276"/>
                  </a:lnTo>
                  <a:lnTo>
                    <a:pt x="438" y="278"/>
                  </a:lnTo>
                  <a:lnTo>
                    <a:pt x="440" y="280"/>
                  </a:lnTo>
                  <a:lnTo>
                    <a:pt x="442" y="280"/>
                  </a:lnTo>
                  <a:lnTo>
                    <a:pt x="444" y="282"/>
                  </a:lnTo>
                  <a:lnTo>
                    <a:pt x="444" y="286"/>
                  </a:lnTo>
                  <a:lnTo>
                    <a:pt x="446" y="286"/>
                  </a:lnTo>
                  <a:lnTo>
                    <a:pt x="448" y="288"/>
                  </a:lnTo>
                  <a:lnTo>
                    <a:pt x="450" y="286"/>
                  </a:lnTo>
                  <a:lnTo>
                    <a:pt x="450" y="284"/>
                  </a:lnTo>
                  <a:lnTo>
                    <a:pt x="452" y="280"/>
                  </a:lnTo>
                  <a:lnTo>
                    <a:pt x="450" y="272"/>
                  </a:lnTo>
                  <a:lnTo>
                    <a:pt x="450" y="268"/>
                  </a:lnTo>
                  <a:lnTo>
                    <a:pt x="452" y="268"/>
                  </a:lnTo>
                  <a:lnTo>
                    <a:pt x="454" y="270"/>
                  </a:lnTo>
                  <a:lnTo>
                    <a:pt x="462" y="278"/>
                  </a:lnTo>
                  <a:lnTo>
                    <a:pt x="464" y="280"/>
                  </a:lnTo>
                  <a:lnTo>
                    <a:pt x="464" y="282"/>
                  </a:lnTo>
                  <a:lnTo>
                    <a:pt x="462" y="288"/>
                  </a:lnTo>
                  <a:lnTo>
                    <a:pt x="462" y="290"/>
                  </a:lnTo>
                  <a:lnTo>
                    <a:pt x="466" y="292"/>
                  </a:lnTo>
                  <a:lnTo>
                    <a:pt x="468" y="290"/>
                  </a:lnTo>
                  <a:lnTo>
                    <a:pt x="474" y="286"/>
                  </a:lnTo>
                  <a:lnTo>
                    <a:pt x="482" y="284"/>
                  </a:lnTo>
                  <a:lnTo>
                    <a:pt x="486" y="282"/>
                  </a:lnTo>
                  <a:lnTo>
                    <a:pt x="486" y="278"/>
                  </a:lnTo>
                  <a:lnTo>
                    <a:pt x="488" y="274"/>
                  </a:lnTo>
                  <a:lnTo>
                    <a:pt x="490" y="272"/>
                  </a:lnTo>
                  <a:lnTo>
                    <a:pt x="494" y="270"/>
                  </a:lnTo>
                  <a:lnTo>
                    <a:pt x="496" y="268"/>
                  </a:lnTo>
                  <a:lnTo>
                    <a:pt x="496" y="260"/>
                  </a:lnTo>
                  <a:lnTo>
                    <a:pt x="492" y="258"/>
                  </a:lnTo>
                  <a:lnTo>
                    <a:pt x="490" y="258"/>
                  </a:lnTo>
                  <a:lnTo>
                    <a:pt x="490" y="256"/>
                  </a:lnTo>
                  <a:lnTo>
                    <a:pt x="492" y="252"/>
                  </a:lnTo>
                  <a:lnTo>
                    <a:pt x="496" y="248"/>
                  </a:lnTo>
                  <a:lnTo>
                    <a:pt x="506" y="236"/>
                  </a:lnTo>
                  <a:lnTo>
                    <a:pt x="498" y="234"/>
                  </a:lnTo>
                  <a:lnTo>
                    <a:pt x="492" y="238"/>
                  </a:lnTo>
                  <a:lnTo>
                    <a:pt x="486" y="248"/>
                  </a:lnTo>
                  <a:lnTo>
                    <a:pt x="484" y="250"/>
                  </a:lnTo>
                  <a:lnTo>
                    <a:pt x="480" y="248"/>
                  </a:lnTo>
                  <a:lnTo>
                    <a:pt x="478" y="248"/>
                  </a:lnTo>
                  <a:lnTo>
                    <a:pt x="474" y="248"/>
                  </a:lnTo>
                  <a:lnTo>
                    <a:pt x="472" y="248"/>
                  </a:lnTo>
                  <a:lnTo>
                    <a:pt x="472" y="246"/>
                  </a:lnTo>
                  <a:lnTo>
                    <a:pt x="470" y="242"/>
                  </a:lnTo>
                  <a:lnTo>
                    <a:pt x="470" y="240"/>
                  </a:lnTo>
                  <a:lnTo>
                    <a:pt x="472" y="238"/>
                  </a:lnTo>
                  <a:lnTo>
                    <a:pt x="474" y="234"/>
                  </a:lnTo>
                  <a:lnTo>
                    <a:pt x="476" y="232"/>
                  </a:lnTo>
                  <a:lnTo>
                    <a:pt x="476" y="230"/>
                  </a:lnTo>
                  <a:lnTo>
                    <a:pt x="474" y="226"/>
                  </a:lnTo>
                  <a:lnTo>
                    <a:pt x="476" y="222"/>
                  </a:lnTo>
                  <a:lnTo>
                    <a:pt x="480" y="216"/>
                  </a:lnTo>
                  <a:lnTo>
                    <a:pt x="482" y="210"/>
                  </a:lnTo>
                  <a:lnTo>
                    <a:pt x="484" y="206"/>
                  </a:lnTo>
                  <a:lnTo>
                    <a:pt x="486" y="204"/>
                  </a:lnTo>
                  <a:lnTo>
                    <a:pt x="492" y="198"/>
                  </a:lnTo>
                  <a:lnTo>
                    <a:pt x="496" y="206"/>
                  </a:lnTo>
                  <a:lnTo>
                    <a:pt x="498" y="206"/>
                  </a:lnTo>
                  <a:lnTo>
                    <a:pt x="502" y="204"/>
                  </a:lnTo>
                  <a:lnTo>
                    <a:pt x="506" y="208"/>
                  </a:lnTo>
                  <a:lnTo>
                    <a:pt x="510" y="212"/>
                  </a:lnTo>
                  <a:lnTo>
                    <a:pt x="512" y="212"/>
                  </a:lnTo>
                  <a:lnTo>
                    <a:pt x="514" y="208"/>
                  </a:lnTo>
                  <a:lnTo>
                    <a:pt x="518" y="206"/>
                  </a:lnTo>
                  <a:lnTo>
                    <a:pt x="528" y="218"/>
                  </a:lnTo>
                  <a:lnTo>
                    <a:pt x="534" y="212"/>
                  </a:lnTo>
                  <a:lnTo>
                    <a:pt x="528" y="210"/>
                  </a:lnTo>
                  <a:lnTo>
                    <a:pt x="522" y="206"/>
                  </a:lnTo>
                  <a:lnTo>
                    <a:pt x="522" y="204"/>
                  </a:lnTo>
                  <a:lnTo>
                    <a:pt x="526" y="198"/>
                  </a:lnTo>
                  <a:lnTo>
                    <a:pt x="524" y="194"/>
                  </a:lnTo>
                  <a:lnTo>
                    <a:pt x="528" y="192"/>
                  </a:lnTo>
                  <a:lnTo>
                    <a:pt x="534" y="190"/>
                  </a:lnTo>
                  <a:lnTo>
                    <a:pt x="534" y="188"/>
                  </a:lnTo>
                  <a:lnTo>
                    <a:pt x="532" y="184"/>
                  </a:lnTo>
                  <a:lnTo>
                    <a:pt x="532" y="180"/>
                  </a:lnTo>
                  <a:lnTo>
                    <a:pt x="532" y="178"/>
                  </a:lnTo>
                  <a:lnTo>
                    <a:pt x="536" y="176"/>
                  </a:lnTo>
                  <a:lnTo>
                    <a:pt x="540" y="172"/>
                  </a:lnTo>
                  <a:lnTo>
                    <a:pt x="544" y="168"/>
                  </a:lnTo>
                  <a:lnTo>
                    <a:pt x="550" y="164"/>
                  </a:lnTo>
                  <a:lnTo>
                    <a:pt x="554" y="164"/>
                  </a:lnTo>
                  <a:lnTo>
                    <a:pt x="554" y="168"/>
                  </a:lnTo>
                  <a:lnTo>
                    <a:pt x="554" y="170"/>
                  </a:lnTo>
                  <a:lnTo>
                    <a:pt x="554" y="172"/>
                  </a:lnTo>
                  <a:lnTo>
                    <a:pt x="556" y="174"/>
                  </a:lnTo>
                  <a:lnTo>
                    <a:pt x="558" y="180"/>
                  </a:lnTo>
                  <a:lnTo>
                    <a:pt x="560" y="182"/>
                  </a:lnTo>
                  <a:lnTo>
                    <a:pt x="562" y="180"/>
                  </a:lnTo>
                  <a:lnTo>
                    <a:pt x="564" y="174"/>
                  </a:lnTo>
                  <a:lnTo>
                    <a:pt x="560" y="170"/>
                  </a:lnTo>
                  <a:lnTo>
                    <a:pt x="560" y="166"/>
                  </a:lnTo>
                  <a:lnTo>
                    <a:pt x="560" y="162"/>
                  </a:lnTo>
                  <a:lnTo>
                    <a:pt x="576" y="154"/>
                  </a:lnTo>
                  <a:lnTo>
                    <a:pt x="576" y="152"/>
                  </a:lnTo>
                  <a:lnTo>
                    <a:pt x="576" y="150"/>
                  </a:lnTo>
                  <a:lnTo>
                    <a:pt x="578" y="152"/>
                  </a:lnTo>
                  <a:lnTo>
                    <a:pt x="582" y="154"/>
                  </a:lnTo>
                  <a:lnTo>
                    <a:pt x="584" y="156"/>
                  </a:lnTo>
                  <a:lnTo>
                    <a:pt x="588" y="154"/>
                  </a:lnTo>
                  <a:lnTo>
                    <a:pt x="592" y="152"/>
                  </a:lnTo>
                  <a:lnTo>
                    <a:pt x="594" y="150"/>
                  </a:lnTo>
                  <a:lnTo>
                    <a:pt x="596" y="148"/>
                  </a:lnTo>
                  <a:lnTo>
                    <a:pt x="596" y="146"/>
                  </a:lnTo>
                  <a:lnTo>
                    <a:pt x="592" y="144"/>
                  </a:lnTo>
                  <a:lnTo>
                    <a:pt x="590" y="140"/>
                  </a:lnTo>
                  <a:lnTo>
                    <a:pt x="590" y="138"/>
                  </a:lnTo>
                  <a:lnTo>
                    <a:pt x="594" y="136"/>
                  </a:lnTo>
                  <a:lnTo>
                    <a:pt x="608" y="142"/>
                  </a:lnTo>
                  <a:lnTo>
                    <a:pt x="612" y="142"/>
                  </a:lnTo>
                  <a:lnTo>
                    <a:pt x="632" y="152"/>
                  </a:lnTo>
                  <a:lnTo>
                    <a:pt x="630" y="142"/>
                  </a:lnTo>
                  <a:lnTo>
                    <a:pt x="634" y="134"/>
                  </a:lnTo>
                  <a:lnTo>
                    <a:pt x="618" y="132"/>
                  </a:lnTo>
                  <a:lnTo>
                    <a:pt x="612" y="124"/>
                  </a:lnTo>
                  <a:lnTo>
                    <a:pt x="602" y="114"/>
                  </a:lnTo>
                  <a:lnTo>
                    <a:pt x="602" y="112"/>
                  </a:lnTo>
                  <a:lnTo>
                    <a:pt x="606" y="108"/>
                  </a:lnTo>
                  <a:lnTo>
                    <a:pt x="620" y="102"/>
                  </a:lnTo>
                  <a:lnTo>
                    <a:pt x="630" y="106"/>
                  </a:lnTo>
                  <a:lnTo>
                    <a:pt x="626" y="114"/>
                  </a:lnTo>
                  <a:lnTo>
                    <a:pt x="634" y="118"/>
                  </a:lnTo>
                  <a:lnTo>
                    <a:pt x="644" y="116"/>
                  </a:lnTo>
                  <a:lnTo>
                    <a:pt x="648" y="112"/>
                  </a:lnTo>
                  <a:lnTo>
                    <a:pt x="656" y="114"/>
                  </a:lnTo>
                  <a:lnTo>
                    <a:pt x="658" y="106"/>
                  </a:lnTo>
                  <a:lnTo>
                    <a:pt x="660" y="104"/>
                  </a:lnTo>
                  <a:lnTo>
                    <a:pt x="660" y="102"/>
                  </a:lnTo>
                  <a:lnTo>
                    <a:pt x="660" y="100"/>
                  </a:lnTo>
                  <a:lnTo>
                    <a:pt x="656" y="96"/>
                  </a:lnTo>
                  <a:lnTo>
                    <a:pt x="650" y="94"/>
                  </a:lnTo>
                  <a:lnTo>
                    <a:pt x="648" y="94"/>
                  </a:lnTo>
                  <a:lnTo>
                    <a:pt x="646" y="92"/>
                  </a:lnTo>
                  <a:lnTo>
                    <a:pt x="646" y="88"/>
                  </a:lnTo>
                  <a:lnTo>
                    <a:pt x="648" y="86"/>
                  </a:lnTo>
                  <a:lnTo>
                    <a:pt x="648" y="88"/>
                  </a:lnTo>
                  <a:lnTo>
                    <a:pt x="654" y="82"/>
                  </a:lnTo>
                  <a:lnTo>
                    <a:pt x="664" y="72"/>
                  </a:lnTo>
                  <a:lnTo>
                    <a:pt x="658" y="68"/>
                  </a:lnTo>
                  <a:lnTo>
                    <a:pt x="658" y="66"/>
                  </a:lnTo>
                  <a:lnTo>
                    <a:pt x="664" y="68"/>
                  </a:lnTo>
                  <a:lnTo>
                    <a:pt x="680" y="78"/>
                  </a:lnTo>
                  <a:lnTo>
                    <a:pt x="684" y="80"/>
                  </a:lnTo>
                  <a:lnTo>
                    <a:pt x="686" y="74"/>
                  </a:lnTo>
                  <a:lnTo>
                    <a:pt x="684" y="72"/>
                  </a:lnTo>
                  <a:lnTo>
                    <a:pt x="682" y="68"/>
                  </a:lnTo>
                  <a:lnTo>
                    <a:pt x="684" y="66"/>
                  </a:lnTo>
                  <a:lnTo>
                    <a:pt x="690" y="60"/>
                  </a:lnTo>
                  <a:lnTo>
                    <a:pt x="694" y="60"/>
                  </a:lnTo>
                  <a:lnTo>
                    <a:pt x="690" y="58"/>
                  </a:lnTo>
                  <a:lnTo>
                    <a:pt x="686" y="56"/>
                  </a:lnTo>
                  <a:lnTo>
                    <a:pt x="686" y="52"/>
                  </a:lnTo>
                  <a:lnTo>
                    <a:pt x="686" y="44"/>
                  </a:lnTo>
                  <a:lnTo>
                    <a:pt x="686" y="42"/>
                  </a:lnTo>
                  <a:lnTo>
                    <a:pt x="688" y="40"/>
                  </a:lnTo>
                  <a:lnTo>
                    <a:pt x="694" y="38"/>
                  </a:lnTo>
                  <a:lnTo>
                    <a:pt x="696" y="34"/>
                  </a:lnTo>
                  <a:lnTo>
                    <a:pt x="700" y="26"/>
                  </a:lnTo>
                  <a:lnTo>
                    <a:pt x="704" y="26"/>
                  </a:lnTo>
                  <a:lnTo>
                    <a:pt x="706" y="26"/>
                  </a:lnTo>
                  <a:lnTo>
                    <a:pt x="710" y="22"/>
                  </a:lnTo>
                  <a:lnTo>
                    <a:pt x="712" y="16"/>
                  </a:lnTo>
                  <a:lnTo>
                    <a:pt x="714" y="12"/>
                  </a:lnTo>
                  <a:lnTo>
                    <a:pt x="720" y="10"/>
                  </a:lnTo>
                  <a:lnTo>
                    <a:pt x="724" y="10"/>
                  </a:lnTo>
                  <a:lnTo>
                    <a:pt x="730" y="16"/>
                  </a:lnTo>
                  <a:lnTo>
                    <a:pt x="734" y="18"/>
                  </a:lnTo>
                  <a:lnTo>
                    <a:pt x="734" y="20"/>
                  </a:lnTo>
                  <a:lnTo>
                    <a:pt x="728" y="24"/>
                  </a:lnTo>
                  <a:lnTo>
                    <a:pt x="724" y="32"/>
                  </a:lnTo>
                  <a:lnTo>
                    <a:pt x="722" y="42"/>
                  </a:lnTo>
                  <a:lnTo>
                    <a:pt x="720" y="50"/>
                  </a:lnTo>
                  <a:lnTo>
                    <a:pt x="720" y="60"/>
                  </a:lnTo>
                  <a:lnTo>
                    <a:pt x="718" y="66"/>
                  </a:lnTo>
                  <a:lnTo>
                    <a:pt x="716" y="70"/>
                  </a:lnTo>
                  <a:lnTo>
                    <a:pt x="712" y="74"/>
                  </a:lnTo>
                  <a:lnTo>
                    <a:pt x="710" y="78"/>
                  </a:lnTo>
                  <a:lnTo>
                    <a:pt x="712" y="86"/>
                  </a:lnTo>
                  <a:lnTo>
                    <a:pt x="716" y="96"/>
                  </a:lnTo>
                  <a:lnTo>
                    <a:pt x="720" y="104"/>
                  </a:lnTo>
                  <a:lnTo>
                    <a:pt x="732" y="102"/>
                  </a:lnTo>
                  <a:lnTo>
                    <a:pt x="730" y="86"/>
                  </a:lnTo>
                  <a:lnTo>
                    <a:pt x="732" y="72"/>
                  </a:lnTo>
                  <a:lnTo>
                    <a:pt x="732" y="66"/>
                  </a:lnTo>
                  <a:lnTo>
                    <a:pt x="736" y="62"/>
                  </a:lnTo>
                  <a:lnTo>
                    <a:pt x="744" y="50"/>
                  </a:lnTo>
                  <a:lnTo>
                    <a:pt x="746" y="46"/>
                  </a:lnTo>
                  <a:lnTo>
                    <a:pt x="746" y="42"/>
                  </a:lnTo>
                  <a:lnTo>
                    <a:pt x="746" y="34"/>
                  </a:lnTo>
                  <a:lnTo>
                    <a:pt x="746" y="32"/>
                  </a:lnTo>
                  <a:lnTo>
                    <a:pt x="750" y="22"/>
                  </a:lnTo>
                  <a:lnTo>
                    <a:pt x="750" y="20"/>
                  </a:lnTo>
                  <a:lnTo>
                    <a:pt x="750" y="18"/>
                  </a:lnTo>
                  <a:lnTo>
                    <a:pt x="754" y="18"/>
                  </a:lnTo>
                  <a:lnTo>
                    <a:pt x="756" y="20"/>
                  </a:lnTo>
                  <a:lnTo>
                    <a:pt x="758" y="22"/>
                  </a:lnTo>
                  <a:lnTo>
                    <a:pt x="758" y="28"/>
                  </a:lnTo>
                  <a:lnTo>
                    <a:pt x="760" y="50"/>
                  </a:lnTo>
                  <a:lnTo>
                    <a:pt x="762" y="50"/>
                  </a:lnTo>
                  <a:lnTo>
                    <a:pt x="764" y="52"/>
                  </a:lnTo>
                  <a:lnTo>
                    <a:pt x="764" y="56"/>
                  </a:lnTo>
                  <a:lnTo>
                    <a:pt x="764" y="62"/>
                  </a:lnTo>
                  <a:lnTo>
                    <a:pt x="762" y="66"/>
                  </a:lnTo>
                  <a:lnTo>
                    <a:pt x="766" y="64"/>
                  </a:lnTo>
                  <a:lnTo>
                    <a:pt x="770" y="62"/>
                  </a:lnTo>
                  <a:lnTo>
                    <a:pt x="774" y="58"/>
                  </a:lnTo>
                  <a:lnTo>
                    <a:pt x="774" y="48"/>
                  </a:lnTo>
                  <a:lnTo>
                    <a:pt x="774" y="38"/>
                  </a:lnTo>
                  <a:lnTo>
                    <a:pt x="774" y="36"/>
                  </a:lnTo>
                  <a:lnTo>
                    <a:pt x="776" y="36"/>
                  </a:lnTo>
                  <a:lnTo>
                    <a:pt x="778" y="34"/>
                  </a:lnTo>
                  <a:lnTo>
                    <a:pt x="778" y="30"/>
                  </a:lnTo>
                  <a:lnTo>
                    <a:pt x="776" y="28"/>
                  </a:lnTo>
                  <a:lnTo>
                    <a:pt x="772" y="28"/>
                  </a:lnTo>
                  <a:lnTo>
                    <a:pt x="772" y="26"/>
                  </a:lnTo>
                  <a:lnTo>
                    <a:pt x="774" y="20"/>
                  </a:lnTo>
                  <a:lnTo>
                    <a:pt x="774" y="12"/>
                  </a:lnTo>
                  <a:lnTo>
                    <a:pt x="774" y="10"/>
                  </a:lnTo>
                  <a:lnTo>
                    <a:pt x="774" y="8"/>
                  </a:lnTo>
                  <a:lnTo>
                    <a:pt x="778" y="6"/>
                  </a:lnTo>
                  <a:lnTo>
                    <a:pt x="786" y="0"/>
                  </a:lnTo>
                  <a:lnTo>
                    <a:pt x="792" y="0"/>
                  </a:lnTo>
                  <a:lnTo>
                    <a:pt x="794" y="0"/>
                  </a:lnTo>
                  <a:lnTo>
                    <a:pt x="800" y="0"/>
                  </a:lnTo>
                  <a:lnTo>
                    <a:pt x="802" y="2"/>
                  </a:lnTo>
                  <a:lnTo>
                    <a:pt x="802" y="4"/>
                  </a:lnTo>
                  <a:lnTo>
                    <a:pt x="800" y="8"/>
                  </a:lnTo>
                  <a:lnTo>
                    <a:pt x="798" y="12"/>
                  </a:lnTo>
                  <a:lnTo>
                    <a:pt x="794" y="16"/>
                  </a:lnTo>
                  <a:lnTo>
                    <a:pt x="794" y="20"/>
                  </a:lnTo>
                  <a:lnTo>
                    <a:pt x="798" y="28"/>
                  </a:lnTo>
                  <a:lnTo>
                    <a:pt x="802" y="32"/>
                  </a:lnTo>
                  <a:lnTo>
                    <a:pt x="804" y="34"/>
                  </a:lnTo>
                  <a:lnTo>
                    <a:pt x="806" y="30"/>
                  </a:lnTo>
                  <a:lnTo>
                    <a:pt x="808" y="30"/>
                  </a:lnTo>
                  <a:lnTo>
                    <a:pt x="810" y="30"/>
                  </a:lnTo>
                  <a:lnTo>
                    <a:pt x="810" y="32"/>
                  </a:lnTo>
                  <a:lnTo>
                    <a:pt x="812" y="32"/>
                  </a:lnTo>
                  <a:lnTo>
                    <a:pt x="808" y="36"/>
                  </a:lnTo>
                  <a:lnTo>
                    <a:pt x="800" y="48"/>
                  </a:lnTo>
                  <a:lnTo>
                    <a:pt x="800" y="52"/>
                  </a:lnTo>
                  <a:lnTo>
                    <a:pt x="802" y="52"/>
                  </a:lnTo>
                  <a:lnTo>
                    <a:pt x="812" y="50"/>
                  </a:lnTo>
                  <a:lnTo>
                    <a:pt x="814" y="48"/>
                  </a:lnTo>
                  <a:lnTo>
                    <a:pt x="816" y="46"/>
                  </a:lnTo>
                  <a:lnTo>
                    <a:pt x="818" y="30"/>
                  </a:lnTo>
                  <a:lnTo>
                    <a:pt x="820" y="22"/>
                  </a:lnTo>
                  <a:lnTo>
                    <a:pt x="824" y="4"/>
                  </a:lnTo>
                  <a:lnTo>
                    <a:pt x="840" y="4"/>
                  </a:lnTo>
                  <a:lnTo>
                    <a:pt x="842" y="4"/>
                  </a:lnTo>
                  <a:lnTo>
                    <a:pt x="842" y="6"/>
                  </a:lnTo>
                  <a:lnTo>
                    <a:pt x="844" y="8"/>
                  </a:lnTo>
                  <a:lnTo>
                    <a:pt x="846" y="20"/>
                  </a:lnTo>
                  <a:lnTo>
                    <a:pt x="856" y="14"/>
                  </a:lnTo>
                  <a:lnTo>
                    <a:pt x="858" y="12"/>
                  </a:lnTo>
                  <a:lnTo>
                    <a:pt x="860" y="12"/>
                  </a:lnTo>
                  <a:lnTo>
                    <a:pt x="862" y="12"/>
                  </a:lnTo>
                  <a:lnTo>
                    <a:pt x="866" y="14"/>
                  </a:lnTo>
                  <a:lnTo>
                    <a:pt x="870" y="14"/>
                  </a:lnTo>
                  <a:lnTo>
                    <a:pt x="878" y="14"/>
                  </a:lnTo>
                  <a:lnTo>
                    <a:pt x="886" y="18"/>
                  </a:lnTo>
                  <a:lnTo>
                    <a:pt x="892" y="20"/>
                  </a:lnTo>
                  <a:lnTo>
                    <a:pt x="896" y="24"/>
                  </a:lnTo>
                  <a:lnTo>
                    <a:pt x="902" y="26"/>
                  </a:lnTo>
                  <a:lnTo>
                    <a:pt x="902" y="36"/>
                  </a:lnTo>
                  <a:lnTo>
                    <a:pt x="902" y="40"/>
                  </a:lnTo>
                  <a:lnTo>
                    <a:pt x="902" y="42"/>
                  </a:lnTo>
                  <a:lnTo>
                    <a:pt x="900" y="44"/>
                  </a:lnTo>
                  <a:lnTo>
                    <a:pt x="894" y="50"/>
                  </a:lnTo>
                  <a:lnTo>
                    <a:pt x="890" y="56"/>
                  </a:lnTo>
                  <a:lnTo>
                    <a:pt x="890" y="60"/>
                  </a:lnTo>
                  <a:lnTo>
                    <a:pt x="890" y="62"/>
                  </a:lnTo>
                  <a:lnTo>
                    <a:pt x="888" y="64"/>
                  </a:lnTo>
                  <a:lnTo>
                    <a:pt x="878" y="66"/>
                  </a:lnTo>
                  <a:lnTo>
                    <a:pt x="870" y="64"/>
                  </a:lnTo>
                  <a:lnTo>
                    <a:pt x="868" y="64"/>
                  </a:lnTo>
                  <a:lnTo>
                    <a:pt x="864" y="64"/>
                  </a:lnTo>
                  <a:lnTo>
                    <a:pt x="860" y="70"/>
                  </a:lnTo>
                  <a:lnTo>
                    <a:pt x="856" y="72"/>
                  </a:lnTo>
                  <a:lnTo>
                    <a:pt x="852" y="70"/>
                  </a:lnTo>
                  <a:lnTo>
                    <a:pt x="842" y="68"/>
                  </a:lnTo>
                  <a:lnTo>
                    <a:pt x="842" y="70"/>
                  </a:lnTo>
                  <a:lnTo>
                    <a:pt x="842" y="72"/>
                  </a:lnTo>
                  <a:lnTo>
                    <a:pt x="852" y="76"/>
                  </a:lnTo>
                  <a:lnTo>
                    <a:pt x="860" y="78"/>
                  </a:lnTo>
                  <a:lnTo>
                    <a:pt x="864" y="80"/>
                  </a:lnTo>
                  <a:lnTo>
                    <a:pt x="868" y="80"/>
                  </a:lnTo>
                  <a:lnTo>
                    <a:pt x="870" y="84"/>
                  </a:lnTo>
                  <a:lnTo>
                    <a:pt x="874" y="86"/>
                  </a:lnTo>
                  <a:lnTo>
                    <a:pt x="882" y="88"/>
                  </a:lnTo>
                  <a:lnTo>
                    <a:pt x="884" y="84"/>
                  </a:lnTo>
                  <a:lnTo>
                    <a:pt x="886" y="86"/>
                  </a:lnTo>
                  <a:lnTo>
                    <a:pt x="888" y="92"/>
                  </a:lnTo>
                  <a:lnTo>
                    <a:pt x="888" y="96"/>
                  </a:lnTo>
                  <a:lnTo>
                    <a:pt x="884" y="102"/>
                  </a:lnTo>
                  <a:lnTo>
                    <a:pt x="880" y="106"/>
                  </a:lnTo>
                  <a:lnTo>
                    <a:pt x="874" y="110"/>
                  </a:lnTo>
                  <a:lnTo>
                    <a:pt x="870" y="112"/>
                  </a:lnTo>
                  <a:lnTo>
                    <a:pt x="870" y="114"/>
                  </a:lnTo>
                  <a:lnTo>
                    <a:pt x="870" y="112"/>
                  </a:lnTo>
                  <a:lnTo>
                    <a:pt x="862" y="112"/>
                  </a:lnTo>
                  <a:lnTo>
                    <a:pt x="856" y="110"/>
                  </a:lnTo>
                  <a:lnTo>
                    <a:pt x="848" y="106"/>
                  </a:lnTo>
                  <a:lnTo>
                    <a:pt x="832" y="96"/>
                  </a:lnTo>
                  <a:lnTo>
                    <a:pt x="824" y="90"/>
                  </a:lnTo>
                  <a:lnTo>
                    <a:pt x="818" y="90"/>
                  </a:lnTo>
                  <a:lnTo>
                    <a:pt x="816" y="90"/>
                  </a:lnTo>
                  <a:lnTo>
                    <a:pt x="808" y="94"/>
                  </a:lnTo>
                  <a:lnTo>
                    <a:pt x="800" y="96"/>
                  </a:lnTo>
                  <a:lnTo>
                    <a:pt x="796" y="98"/>
                  </a:lnTo>
                  <a:lnTo>
                    <a:pt x="796" y="100"/>
                  </a:lnTo>
                  <a:lnTo>
                    <a:pt x="796" y="102"/>
                  </a:lnTo>
                  <a:lnTo>
                    <a:pt x="798" y="102"/>
                  </a:lnTo>
                  <a:lnTo>
                    <a:pt x="802" y="104"/>
                  </a:lnTo>
                  <a:lnTo>
                    <a:pt x="804" y="106"/>
                  </a:lnTo>
                  <a:lnTo>
                    <a:pt x="802" y="106"/>
                  </a:lnTo>
                  <a:lnTo>
                    <a:pt x="794" y="110"/>
                  </a:lnTo>
                  <a:lnTo>
                    <a:pt x="782" y="114"/>
                  </a:lnTo>
                  <a:lnTo>
                    <a:pt x="774" y="120"/>
                  </a:lnTo>
                  <a:lnTo>
                    <a:pt x="772" y="124"/>
                  </a:lnTo>
                  <a:lnTo>
                    <a:pt x="770" y="128"/>
                  </a:lnTo>
                  <a:lnTo>
                    <a:pt x="768" y="150"/>
                  </a:lnTo>
                  <a:lnTo>
                    <a:pt x="766" y="162"/>
                  </a:lnTo>
                  <a:lnTo>
                    <a:pt x="766" y="172"/>
                  </a:lnTo>
                  <a:lnTo>
                    <a:pt x="768" y="178"/>
                  </a:lnTo>
                  <a:lnTo>
                    <a:pt x="772" y="184"/>
                  </a:lnTo>
                  <a:lnTo>
                    <a:pt x="776" y="190"/>
                  </a:lnTo>
                  <a:lnTo>
                    <a:pt x="778" y="196"/>
                  </a:lnTo>
                  <a:lnTo>
                    <a:pt x="776" y="206"/>
                  </a:lnTo>
                  <a:lnTo>
                    <a:pt x="774" y="214"/>
                  </a:lnTo>
                  <a:lnTo>
                    <a:pt x="766" y="220"/>
                  </a:lnTo>
                  <a:lnTo>
                    <a:pt x="764" y="224"/>
                  </a:lnTo>
                  <a:lnTo>
                    <a:pt x="762" y="230"/>
                  </a:lnTo>
                  <a:lnTo>
                    <a:pt x="760" y="248"/>
                  </a:lnTo>
                  <a:lnTo>
                    <a:pt x="756" y="248"/>
                  </a:lnTo>
                  <a:lnTo>
                    <a:pt x="748" y="244"/>
                  </a:lnTo>
                  <a:lnTo>
                    <a:pt x="736" y="240"/>
                  </a:lnTo>
                  <a:lnTo>
                    <a:pt x="728" y="236"/>
                  </a:lnTo>
                  <a:lnTo>
                    <a:pt x="722" y="236"/>
                  </a:lnTo>
                  <a:lnTo>
                    <a:pt x="716" y="238"/>
                  </a:lnTo>
                  <a:lnTo>
                    <a:pt x="714" y="238"/>
                  </a:lnTo>
                  <a:lnTo>
                    <a:pt x="714" y="240"/>
                  </a:lnTo>
                  <a:lnTo>
                    <a:pt x="712" y="244"/>
                  </a:lnTo>
                  <a:lnTo>
                    <a:pt x="708" y="248"/>
                  </a:lnTo>
                  <a:lnTo>
                    <a:pt x="702" y="254"/>
                  </a:lnTo>
                  <a:lnTo>
                    <a:pt x="696" y="252"/>
                  </a:lnTo>
                  <a:lnTo>
                    <a:pt x="688" y="250"/>
                  </a:lnTo>
                  <a:lnTo>
                    <a:pt x="680" y="250"/>
                  </a:lnTo>
                  <a:lnTo>
                    <a:pt x="672" y="250"/>
                  </a:lnTo>
                  <a:lnTo>
                    <a:pt x="666" y="250"/>
                  </a:lnTo>
                  <a:lnTo>
                    <a:pt x="660" y="244"/>
                  </a:lnTo>
                  <a:lnTo>
                    <a:pt x="654" y="238"/>
                  </a:lnTo>
                  <a:lnTo>
                    <a:pt x="644" y="220"/>
                  </a:lnTo>
                  <a:lnTo>
                    <a:pt x="638" y="212"/>
                  </a:lnTo>
                  <a:lnTo>
                    <a:pt x="632" y="206"/>
                  </a:lnTo>
                  <a:lnTo>
                    <a:pt x="626" y="206"/>
                  </a:lnTo>
                  <a:lnTo>
                    <a:pt x="620" y="206"/>
                  </a:lnTo>
                  <a:lnTo>
                    <a:pt x="618" y="210"/>
                  </a:lnTo>
                  <a:lnTo>
                    <a:pt x="616" y="216"/>
                  </a:lnTo>
                  <a:lnTo>
                    <a:pt x="614" y="226"/>
                  </a:lnTo>
                  <a:lnTo>
                    <a:pt x="604" y="232"/>
                  </a:lnTo>
                  <a:lnTo>
                    <a:pt x="592" y="236"/>
                  </a:lnTo>
                  <a:lnTo>
                    <a:pt x="586" y="240"/>
                  </a:lnTo>
                  <a:lnTo>
                    <a:pt x="582" y="238"/>
                  </a:lnTo>
                  <a:lnTo>
                    <a:pt x="580" y="234"/>
                  </a:lnTo>
                  <a:lnTo>
                    <a:pt x="580" y="236"/>
                  </a:lnTo>
                  <a:lnTo>
                    <a:pt x="580" y="242"/>
                  </a:lnTo>
                  <a:lnTo>
                    <a:pt x="584" y="250"/>
                  </a:lnTo>
                  <a:lnTo>
                    <a:pt x="588" y="256"/>
                  </a:lnTo>
                  <a:lnTo>
                    <a:pt x="588" y="268"/>
                  </a:lnTo>
                  <a:lnTo>
                    <a:pt x="586" y="282"/>
                  </a:lnTo>
                  <a:lnTo>
                    <a:pt x="590" y="290"/>
                  </a:lnTo>
                  <a:lnTo>
                    <a:pt x="592" y="292"/>
                  </a:lnTo>
                  <a:lnTo>
                    <a:pt x="586" y="300"/>
                  </a:lnTo>
                  <a:lnTo>
                    <a:pt x="560" y="298"/>
                  </a:lnTo>
                  <a:lnTo>
                    <a:pt x="530" y="296"/>
                  </a:lnTo>
                  <a:lnTo>
                    <a:pt x="524" y="294"/>
                  </a:lnTo>
                  <a:lnTo>
                    <a:pt x="522" y="294"/>
                  </a:lnTo>
                  <a:lnTo>
                    <a:pt x="520" y="296"/>
                  </a:lnTo>
                  <a:lnTo>
                    <a:pt x="524" y="334"/>
                  </a:lnTo>
                  <a:lnTo>
                    <a:pt x="520" y="344"/>
                  </a:lnTo>
                  <a:lnTo>
                    <a:pt x="518" y="350"/>
                  </a:lnTo>
                  <a:lnTo>
                    <a:pt x="494" y="340"/>
                  </a:lnTo>
                  <a:lnTo>
                    <a:pt x="474" y="370"/>
                  </a:lnTo>
                  <a:lnTo>
                    <a:pt x="474" y="374"/>
                  </a:lnTo>
                  <a:lnTo>
                    <a:pt x="474" y="380"/>
                  </a:lnTo>
                  <a:lnTo>
                    <a:pt x="468" y="392"/>
                  </a:lnTo>
                  <a:lnTo>
                    <a:pt x="464" y="400"/>
                  </a:lnTo>
                  <a:lnTo>
                    <a:pt x="462" y="402"/>
                  </a:lnTo>
                  <a:lnTo>
                    <a:pt x="460" y="406"/>
                  </a:lnTo>
                  <a:lnTo>
                    <a:pt x="460" y="412"/>
                  </a:lnTo>
                  <a:lnTo>
                    <a:pt x="464" y="420"/>
                  </a:lnTo>
                  <a:lnTo>
                    <a:pt x="472" y="428"/>
                  </a:lnTo>
                  <a:lnTo>
                    <a:pt x="474" y="434"/>
                  </a:lnTo>
                  <a:lnTo>
                    <a:pt x="474" y="436"/>
                  </a:lnTo>
                  <a:lnTo>
                    <a:pt x="472" y="442"/>
                  </a:lnTo>
                  <a:lnTo>
                    <a:pt x="468" y="452"/>
                  </a:lnTo>
                  <a:lnTo>
                    <a:pt x="460" y="464"/>
                  </a:lnTo>
                  <a:lnTo>
                    <a:pt x="456" y="468"/>
                  </a:lnTo>
                  <a:lnTo>
                    <a:pt x="454" y="476"/>
                  </a:lnTo>
                  <a:lnTo>
                    <a:pt x="448" y="488"/>
                  </a:lnTo>
                  <a:lnTo>
                    <a:pt x="448" y="494"/>
                  </a:lnTo>
                  <a:lnTo>
                    <a:pt x="446" y="504"/>
                  </a:lnTo>
                  <a:lnTo>
                    <a:pt x="444" y="510"/>
                  </a:lnTo>
                  <a:lnTo>
                    <a:pt x="446" y="512"/>
                  </a:lnTo>
                  <a:lnTo>
                    <a:pt x="446" y="514"/>
                  </a:lnTo>
                  <a:lnTo>
                    <a:pt x="444" y="518"/>
                  </a:lnTo>
                  <a:lnTo>
                    <a:pt x="436" y="528"/>
                  </a:lnTo>
                  <a:lnTo>
                    <a:pt x="430" y="530"/>
                  </a:lnTo>
                  <a:lnTo>
                    <a:pt x="424" y="534"/>
                  </a:lnTo>
                  <a:lnTo>
                    <a:pt x="418" y="536"/>
                  </a:lnTo>
                  <a:lnTo>
                    <a:pt x="412" y="536"/>
                  </a:lnTo>
                  <a:lnTo>
                    <a:pt x="410" y="538"/>
                  </a:lnTo>
                  <a:lnTo>
                    <a:pt x="408" y="540"/>
                  </a:lnTo>
                  <a:lnTo>
                    <a:pt x="412" y="546"/>
                  </a:lnTo>
                  <a:lnTo>
                    <a:pt x="414" y="550"/>
                  </a:lnTo>
                  <a:lnTo>
                    <a:pt x="414" y="554"/>
                  </a:lnTo>
                  <a:lnTo>
                    <a:pt x="414" y="566"/>
                  </a:lnTo>
                  <a:lnTo>
                    <a:pt x="418" y="590"/>
                  </a:lnTo>
                  <a:lnTo>
                    <a:pt x="422" y="620"/>
                  </a:lnTo>
                  <a:lnTo>
                    <a:pt x="418" y="626"/>
                  </a:lnTo>
                  <a:lnTo>
                    <a:pt x="414" y="630"/>
                  </a:lnTo>
                  <a:lnTo>
                    <a:pt x="410" y="636"/>
                  </a:lnTo>
                  <a:lnTo>
                    <a:pt x="402" y="658"/>
                  </a:lnTo>
                  <a:lnTo>
                    <a:pt x="396" y="680"/>
                  </a:lnTo>
                  <a:lnTo>
                    <a:pt x="398" y="686"/>
                  </a:lnTo>
                  <a:lnTo>
                    <a:pt x="400" y="692"/>
                  </a:lnTo>
                  <a:lnTo>
                    <a:pt x="406" y="694"/>
                  </a:lnTo>
                  <a:lnTo>
                    <a:pt x="408" y="698"/>
                  </a:lnTo>
                  <a:lnTo>
                    <a:pt x="410" y="702"/>
                  </a:lnTo>
                  <a:lnTo>
                    <a:pt x="410" y="706"/>
                  </a:lnTo>
                  <a:lnTo>
                    <a:pt x="410" y="722"/>
                  </a:lnTo>
                  <a:lnTo>
                    <a:pt x="408" y="732"/>
                  </a:lnTo>
                  <a:lnTo>
                    <a:pt x="404" y="734"/>
                  </a:lnTo>
                  <a:lnTo>
                    <a:pt x="396" y="736"/>
                  </a:lnTo>
                  <a:lnTo>
                    <a:pt x="386" y="738"/>
                  </a:lnTo>
                  <a:lnTo>
                    <a:pt x="368" y="740"/>
                  </a:lnTo>
                  <a:lnTo>
                    <a:pt x="362" y="740"/>
                  </a:lnTo>
                  <a:lnTo>
                    <a:pt x="360" y="738"/>
                  </a:lnTo>
                  <a:lnTo>
                    <a:pt x="358" y="738"/>
                  </a:lnTo>
                  <a:lnTo>
                    <a:pt x="356" y="742"/>
                  </a:lnTo>
                  <a:lnTo>
                    <a:pt x="348" y="758"/>
                  </a:lnTo>
                  <a:lnTo>
                    <a:pt x="344" y="766"/>
                  </a:lnTo>
                  <a:lnTo>
                    <a:pt x="340" y="770"/>
                  </a:lnTo>
                  <a:lnTo>
                    <a:pt x="334" y="778"/>
                  </a:lnTo>
                  <a:lnTo>
                    <a:pt x="330" y="782"/>
                  </a:lnTo>
                  <a:lnTo>
                    <a:pt x="328" y="788"/>
                  </a:lnTo>
                  <a:lnTo>
                    <a:pt x="328" y="802"/>
                  </a:lnTo>
                  <a:lnTo>
                    <a:pt x="330" y="810"/>
                  </a:lnTo>
                  <a:lnTo>
                    <a:pt x="326" y="816"/>
                  </a:lnTo>
                  <a:lnTo>
                    <a:pt x="322" y="822"/>
                  </a:lnTo>
                  <a:lnTo>
                    <a:pt x="322" y="826"/>
                  </a:lnTo>
                  <a:lnTo>
                    <a:pt x="324" y="832"/>
                  </a:lnTo>
                  <a:lnTo>
                    <a:pt x="328" y="842"/>
                  </a:lnTo>
                  <a:lnTo>
                    <a:pt x="330" y="866"/>
                  </a:lnTo>
                  <a:lnTo>
                    <a:pt x="332" y="886"/>
                  </a:lnTo>
                  <a:lnTo>
                    <a:pt x="334" y="894"/>
                  </a:lnTo>
                  <a:lnTo>
                    <a:pt x="336" y="898"/>
                  </a:lnTo>
                  <a:lnTo>
                    <a:pt x="338" y="902"/>
                  </a:lnTo>
                  <a:lnTo>
                    <a:pt x="340" y="904"/>
                  </a:lnTo>
                  <a:lnTo>
                    <a:pt x="340" y="908"/>
                  </a:lnTo>
                  <a:lnTo>
                    <a:pt x="338" y="922"/>
                  </a:lnTo>
                  <a:lnTo>
                    <a:pt x="336" y="932"/>
                  </a:lnTo>
                  <a:lnTo>
                    <a:pt x="336" y="944"/>
                  </a:lnTo>
                  <a:lnTo>
                    <a:pt x="338" y="960"/>
                  </a:lnTo>
                  <a:lnTo>
                    <a:pt x="340" y="966"/>
                  </a:lnTo>
                  <a:lnTo>
                    <a:pt x="346" y="974"/>
                  </a:lnTo>
                  <a:lnTo>
                    <a:pt x="354" y="982"/>
                  </a:lnTo>
                  <a:lnTo>
                    <a:pt x="366" y="994"/>
                  </a:lnTo>
                  <a:lnTo>
                    <a:pt x="366" y="1016"/>
                  </a:lnTo>
                  <a:lnTo>
                    <a:pt x="360" y="1030"/>
                  </a:lnTo>
                  <a:lnTo>
                    <a:pt x="348" y="1036"/>
                  </a:lnTo>
                  <a:lnTo>
                    <a:pt x="350" y="1046"/>
                  </a:lnTo>
                  <a:lnTo>
                    <a:pt x="352" y="1058"/>
                  </a:lnTo>
                  <a:lnTo>
                    <a:pt x="356" y="1070"/>
                  </a:lnTo>
                  <a:lnTo>
                    <a:pt x="362" y="1082"/>
                  </a:lnTo>
                  <a:lnTo>
                    <a:pt x="364" y="1090"/>
                  </a:lnTo>
                  <a:lnTo>
                    <a:pt x="366" y="1104"/>
                  </a:lnTo>
                  <a:lnTo>
                    <a:pt x="362" y="1120"/>
                  </a:lnTo>
                  <a:lnTo>
                    <a:pt x="360" y="1128"/>
                  </a:lnTo>
                  <a:lnTo>
                    <a:pt x="356" y="1134"/>
                  </a:lnTo>
                  <a:lnTo>
                    <a:pt x="352" y="1140"/>
                  </a:lnTo>
                  <a:lnTo>
                    <a:pt x="348" y="1142"/>
                  </a:lnTo>
                  <a:lnTo>
                    <a:pt x="346" y="1144"/>
                  </a:lnTo>
                  <a:lnTo>
                    <a:pt x="338" y="1144"/>
                  </a:lnTo>
                  <a:lnTo>
                    <a:pt x="336" y="1144"/>
                  </a:lnTo>
                  <a:lnTo>
                    <a:pt x="334" y="1146"/>
                  </a:lnTo>
                  <a:lnTo>
                    <a:pt x="334" y="1150"/>
                  </a:lnTo>
                  <a:lnTo>
                    <a:pt x="336" y="1156"/>
                  </a:lnTo>
                  <a:lnTo>
                    <a:pt x="338" y="1164"/>
                  </a:lnTo>
                  <a:lnTo>
                    <a:pt x="336" y="1168"/>
                  </a:lnTo>
                  <a:lnTo>
                    <a:pt x="332" y="1172"/>
                  </a:lnTo>
                  <a:lnTo>
                    <a:pt x="330" y="1178"/>
                  </a:lnTo>
                  <a:lnTo>
                    <a:pt x="328" y="1186"/>
                  </a:lnTo>
                  <a:lnTo>
                    <a:pt x="330" y="1190"/>
                  </a:lnTo>
                  <a:lnTo>
                    <a:pt x="328" y="1196"/>
                  </a:lnTo>
                  <a:lnTo>
                    <a:pt x="326" y="1208"/>
                  </a:lnTo>
                  <a:lnTo>
                    <a:pt x="326" y="1216"/>
                  </a:lnTo>
                  <a:lnTo>
                    <a:pt x="328" y="1226"/>
                  </a:lnTo>
                  <a:lnTo>
                    <a:pt x="328" y="1230"/>
                  </a:lnTo>
                  <a:lnTo>
                    <a:pt x="326" y="1232"/>
                  </a:lnTo>
                  <a:lnTo>
                    <a:pt x="320" y="1232"/>
                  </a:lnTo>
                  <a:lnTo>
                    <a:pt x="318" y="1234"/>
                  </a:lnTo>
                  <a:lnTo>
                    <a:pt x="314" y="1236"/>
                  </a:lnTo>
                  <a:lnTo>
                    <a:pt x="314" y="1222"/>
                  </a:lnTo>
                  <a:lnTo>
                    <a:pt x="298" y="1218"/>
                  </a:lnTo>
                  <a:lnTo>
                    <a:pt x="282" y="1208"/>
                  </a:lnTo>
                  <a:lnTo>
                    <a:pt x="278" y="1204"/>
                  </a:lnTo>
                  <a:lnTo>
                    <a:pt x="272" y="1194"/>
                  </a:lnTo>
                  <a:lnTo>
                    <a:pt x="272" y="1180"/>
                  </a:lnTo>
                  <a:lnTo>
                    <a:pt x="272" y="1170"/>
                  </a:lnTo>
                  <a:lnTo>
                    <a:pt x="274" y="1146"/>
                  </a:lnTo>
                  <a:lnTo>
                    <a:pt x="260" y="1156"/>
                  </a:lnTo>
                  <a:lnTo>
                    <a:pt x="254" y="1176"/>
                  </a:lnTo>
                  <a:lnTo>
                    <a:pt x="262" y="1190"/>
                  </a:lnTo>
                  <a:lnTo>
                    <a:pt x="260" y="1206"/>
                  </a:lnTo>
                  <a:lnTo>
                    <a:pt x="256" y="1226"/>
                  </a:lnTo>
                  <a:lnTo>
                    <a:pt x="238" y="1232"/>
                  </a:lnTo>
                  <a:lnTo>
                    <a:pt x="224" y="1222"/>
                  </a:lnTo>
                  <a:lnTo>
                    <a:pt x="214" y="1228"/>
                  </a:lnTo>
                  <a:lnTo>
                    <a:pt x="224" y="1236"/>
                  </a:lnTo>
                  <a:lnTo>
                    <a:pt x="214" y="1236"/>
                  </a:lnTo>
                  <a:lnTo>
                    <a:pt x="206" y="1238"/>
                  </a:lnTo>
                  <a:lnTo>
                    <a:pt x="204" y="1242"/>
                  </a:lnTo>
                  <a:lnTo>
                    <a:pt x="202" y="1246"/>
                  </a:lnTo>
                  <a:lnTo>
                    <a:pt x="200" y="1254"/>
                  </a:lnTo>
                  <a:lnTo>
                    <a:pt x="196" y="1262"/>
                  </a:lnTo>
                  <a:lnTo>
                    <a:pt x="188" y="1268"/>
                  </a:lnTo>
                  <a:lnTo>
                    <a:pt x="180" y="1282"/>
                  </a:lnTo>
                  <a:lnTo>
                    <a:pt x="174" y="1292"/>
                  </a:lnTo>
                  <a:lnTo>
                    <a:pt x="168" y="1298"/>
                  </a:lnTo>
                  <a:lnTo>
                    <a:pt x="162" y="1300"/>
                  </a:lnTo>
                  <a:lnTo>
                    <a:pt x="156" y="1302"/>
                  </a:lnTo>
                  <a:lnTo>
                    <a:pt x="146" y="1304"/>
                  </a:lnTo>
                  <a:lnTo>
                    <a:pt x="136" y="1316"/>
                  </a:lnTo>
                  <a:lnTo>
                    <a:pt x="114" y="1316"/>
                  </a:lnTo>
                  <a:lnTo>
                    <a:pt x="84" y="1324"/>
                  </a:lnTo>
                  <a:lnTo>
                    <a:pt x="70" y="1310"/>
                  </a:lnTo>
                  <a:lnTo>
                    <a:pt x="64" y="1306"/>
                  </a:lnTo>
                  <a:lnTo>
                    <a:pt x="60" y="1304"/>
                  </a:lnTo>
                  <a:lnTo>
                    <a:pt x="50" y="1302"/>
                  </a:lnTo>
                  <a:lnTo>
                    <a:pt x="36" y="1296"/>
                  </a:lnTo>
                  <a:lnTo>
                    <a:pt x="30" y="1290"/>
                  </a:lnTo>
                  <a:lnTo>
                    <a:pt x="28" y="1284"/>
                  </a:lnTo>
                  <a:lnTo>
                    <a:pt x="28" y="1278"/>
                  </a:lnTo>
                  <a:lnTo>
                    <a:pt x="26" y="1274"/>
                  </a:lnTo>
                  <a:lnTo>
                    <a:pt x="22" y="1270"/>
                  </a:lnTo>
                  <a:lnTo>
                    <a:pt x="18" y="1264"/>
                  </a:lnTo>
                  <a:lnTo>
                    <a:pt x="14" y="1252"/>
                  </a:lnTo>
                  <a:lnTo>
                    <a:pt x="14" y="1240"/>
                  </a:lnTo>
                  <a:lnTo>
                    <a:pt x="12" y="1224"/>
                  </a:lnTo>
                  <a:lnTo>
                    <a:pt x="22" y="1222"/>
                  </a:lnTo>
                  <a:lnTo>
                    <a:pt x="34" y="1232"/>
                  </a:lnTo>
                  <a:lnTo>
                    <a:pt x="44" y="1236"/>
                  </a:lnTo>
                  <a:lnTo>
                    <a:pt x="64" y="1222"/>
                  </a:lnTo>
                  <a:lnTo>
                    <a:pt x="40" y="1222"/>
                  </a:lnTo>
                  <a:lnTo>
                    <a:pt x="38" y="1214"/>
                  </a:lnTo>
                  <a:lnTo>
                    <a:pt x="52" y="1210"/>
                  </a:lnTo>
                  <a:lnTo>
                    <a:pt x="56" y="1206"/>
                  </a:lnTo>
                  <a:lnTo>
                    <a:pt x="56" y="1204"/>
                  </a:lnTo>
                  <a:lnTo>
                    <a:pt x="58" y="1198"/>
                  </a:lnTo>
                  <a:lnTo>
                    <a:pt x="48" y="1194"/>
                  </a:lnTo>
                  <a:lnTo>
                    <a:pt x="46" y="1186"/>
                  </a:lnTo>
                  <a:lnTo>
                    <a:pt x="58" y="1176"/>
                  </a:lnTo>
                  <a:lnTo>
                    <a:pt x="38" y="1178"/>
                  </a:lnTo>
                  <a:lnTo>
                    <a:pt x="36" y="1190"/>
                  </a:lnTo>
                  <a:lnTo>
                    <a:pt x="26" y="1194"/>
                  </a:lnTo>
                  <a:lnTo>
                    <a:pt x="16" y="1186"/>
                  </a:lnTo>
                  <a:lnTo>
                    <a:pt x="16" y="1188"/>
                  </a:lnTo>
                  <a:lnTo>
                    <a:pt x="12" y="1192"/>
                  </a:lnTo>
                  <a:lnTo>
                    <a:pt x="8" y="1194"/>
                  </a:lnTo>
                  <a:lnTo>
                    <a:pt x="2" y="1180"/>
                  </a:lnTo>
                  <a:lnTo>
                    <a:pt x="4" y="1168"/>
                  </a:lnTo>
                  <a:lnTo>
                    <a:pt x="14" y="1164"/>
                  </a:lnTo>
                  <a:lnTo>
                    <a:pt x="26" y="1166"/>
                  </a:lnTo>
                  <a:lnTo>
                    <a:pt x="26" y="1158"/>
                  </a:lnTo>
                  <a:lnTo>
                    <a:pt x="40" y="1156"/>
                  </a:lnTo>
                  <a:lnTo>
                    <a:pt x="44" y="1158"/>
                  </a:lnTo>
                  <a:lnTo>
                    <a:pt x="50" y="1146"/>
                  </a:lnTo>
                  <a:lnTo>
                    <a:pt x="30" y="1140"/>
                  </a:lnTo>
                  <a:lnTo>
                    <a:pt x="26" y="1136"/>
                  </a:lnTo>
                  <a:lnTo>
                    <a:pt x="46" y="1126"/>
                  </a:lnTo>
                  <a:lnTo>
                    <a:pt x="48" y="1116"/>
                  </a:lnTo>
                  <a:lnTo>
                    <a:pt x="60" y="1104"/>
                  </a:lnTo>
                  <a:lnTo>
                    <a:pt x="82" y="1098"/>
                  </a:lnTo>
                  <a:lnTo>
                    <a:pt x="76" y="1106"/>
                  </a:lnTo>
                  <a:lnTo>
                    <a:pt x="84" y="1090"/>
                  </a:lnTo>
                  <a:lnTo>
                    <a:pt x="102" y="1082"/>
                  </a:lnTo>
                  <a:lnTo>
                    <a:pt x="66" y="1088"/>
                  </a:lnTo>
                  <a:lnTo>
                    <a:pt x="54" y="1094"/>
                  </a:lnTo>
                  <a:lnTo>
                    <a:pt x="48" y="1106"/>
                  </a:lnTo>
                  <a:lnTo>
                    <a:pt x="32" y="1116"/>
                  </a:lnTo>
                  <a:lnTo>
                    <a:pt x="28" y="1116"/>
                  </a:lnTo>
                  <a:lnTo>
                    <a:pt x="26" y="1112"/>
                  </a:lnTo>
                  <a:lnTo>
                    <a:pt x="24" y="1108"/>
                  </a:lnTo>
                  <a:lnTo>
                    <a:pt x="28" y="1102"/>
                  </a:lnTo>
                  <a:lnTo>
                    <a:pt x="30" y="1098"/>
                  </a:lnTo>
                  <a:lnTo>
                    <a:pt x="28" y="1098"/>
                  </a:lnTo>
                  <a:lnTo>
                    <a:pt x="26" y="1098"/>
                  </a:lnTo>
                  <a:lnTo>
                    <a:pt x="22" y="1100"/>
                  </a:lnTo>
                  <a:lnTo>
                    <a:pt x="18" y="1102"/>
                  </a:lnTo>
                  <a:lnTo>
                    <a:pt x="14" y="1106"/>
                  </a:lnTo>
                  <a:lnTo>
                    <a:pt x="8" y="1106"/>
                  </a:lnTo>
                  <a:lnTo>
                    <a:pt x="8" y="1100"/>
                  </a:lnTo>
                  <a:lnTo>
                    <a:pt x="8" y="1082"/>
                  </a:lnTo>
                  <a:lnTo>
                    <a:pt x="14" y="1076"/>
                  </a:lnTo>
                  <a:lnTo>
                    <a:pt x="26" y="1076"/>
                  </a:lnTo>
                  <a:lnTo>
                    <a:pt x="28" y="1058"/>
                  </a:lnTo>
                  <a:lnTo>
                    <a:pt x="18" y="1056"/>
                  </a:lnTo>
                  <a:lnTo>
                    <a:pt x="10" y="1060"/>
                  </a:lnTo>
                  <a:lnTo>
                    <a:pt x="12" y="1048"/>
                  </a:lnTo>
                  <a:lnTo>
                    <a:pt x="16" y="1048"/>
                  </a:lnTo>
                  <a:lnTo>
                    <a:pt x="16" y="1046"/>
                  </a:lnTo>
                  <a:lnTo>
                    <a:pt x="12" y="1044"/>
                  </a:lnTo>
                  <a:lnTo>
                    <a:pt x="6" y="1040"/>
                  </a:lnTo>
                  <a:lnTo>
                    <a:pt x="2" y="1036"/>
                  </a:lnTo>
                  <a:lnTo>
                    <a:pt x="0" y="1032"/>
                  </a:lnTo>
                  <a:lnTo>
                    <a:pt x="0" y="1024"/>
                  </a:lnTo>
                  <a:lnTo>
                    <a:pt x="18" y="1024"/>
                  </a:lnTo>
                  <a:lnTo>
                    <a:pt x="38" y="1022"/>
                  </a:lnTo>
                  <a:lnTo>
                    <a:pt x="50" y="1024"/>
                  </a:lnTo>
                  <a:lnTo>
                    <a:pt x="64" y="1030"/>
                  </a:lnTo>
                  <a:lnTo>
                    <a:pt x="82" y="1032"/>
                  </a:lnTo>
                  <a:lnTo>
                    <a:pt x="84" y="1024"/>
                  </a:lnTo>
                  <a:lnTo>
                    <a:pt x="104" y="1032"/>
                  </a:lnTo>
                  <a:lnTo>
                    <a:pt x="98" y="1042"/>
                  </a:lnTo>
                  <a:lnTo>
                    <a:pt x="106" y="1040"/>
                  </a:lnTo>
                  <a:lnTo>
                    <a:pt x="116" y="1028"/>
                  </a:lnTo>
                  <a:lnTo>
                    <a:pt x="120" y="1032"/>
                  </a:lnTo>
                  <a:lnTo>
                    <a:pt x="118" y="1018"/>
                  </a:lnTo>
                  <a:lnTo>
                    <a:pt x="124" y="992"/>
                  </a:lnTo>
                  <a:lnTo>
                    <a:pt x="116" y="1008"/>
                  </a:lnTo>
                  <a:lnTo>
                    <a:pt x="110" y="1018"/>
                  </a:lnTo>
                  <a:lnTo>
                    <a:pt x="104" y="1026"/>
                  </a:lnTo>
                  <a:lnTo>
                    <a:pt x="102" y="1026"/>
                  </a:lnTo>
                  <a:lnTo>
                    <a:pt x="100" y="1026"/>
                  </a:lnTo>
                  <a:lnTo>
                    <a:pt x="100" y="1022"/>
                  </a:lnTo>
                  <a:lnTo>
                    <a:pt x="100" y="1016"/>
                  </a:lnTo>
                  <a:lnTo>
                    <a:pt x="92" y="1016"/>
                  </a:lnTo>
                  <a:lnTo>
                    <a:pt x="90" y="1016"/>
                  </a:lnTo>
                  <a:lnTo>
                    <a:pt x="88" y="1014"/>
                  </a:lnTo>
                  <a:lnTo>
                    <a:pt x="88" y="1010"/>
                  </a:lnTo>
                  <a:lnTo>
                    <a:pt x="86" y="1010"/>
                  </a:lnTo>
                  <a:lnTo>
                    <a:pt x="80" y="1012"/>
                  </a:lnTo>
                  <a:lnTo>
                    <a:pt x="74" y="1018"/>
                  </a:lnTo>
                  <a:lnTo>
                    <a:pt x="72" y="1022"/>
                  </a:lnTo>
                  <a:lnTo>
                    <a:pt x="62" y="1020"/>
                  </a:lnTo>
                  <a:lnTo>
                    <a:pt x="52" y="1020"/>
                  </a:lnTo>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28" name="Finland">
              <a:extLst>
                <a:ext uri="{FF2B5EF4-FFF2-40B4-BE49-F238E27FC236}">
                  <a16:creationId xmlns:a16="http://schemas.microsoft.com/office/drawing/2014/main" id="{33CB6F8F-DA9F-1446-9933-05C0ED5B6504}"/>
                </a:ext>
              </a:extLst>
            </p:cNvPr>
            <p:cNvSpPr>
              <a:spLocks/>
            </p:cNvSpPr>
            <p:nvPr/>
          </p:nvSpPr>
          <p:spPr bwMode="auto">
            <a:xfrm>
              <a:off x="2943225" y="209550"/>
              <a:ext cx="781050" cy="1362075"/>
            </a:xfrm>
            <a:custGeom>
              <a:avLst/>
              <a:gdLst>
                <a:gd name="T0" fmla="*/ 2147483647 w 568"/>
                <a:gd name="T1" fmla="*/ 2147483647 h 988"/>
                <a:gd name="T2" fmla="*/ 2147483647 w 568"/>
                <a:gd name="T3" fmla="*/ 2147483647 h 988"/>
                <a:gd name="T4" fmla="*/ 2147483647 w 568"/>
                <a:gd name="T5" fmla="*/ 2147483647 h 988"/>
                <a:gd name="T6" fmla="*/ 2147483647 w 568"/>
                <a:gd name="T7" fmla="*/ 2147483647 h 988"/>
                <a:gd name="T8" fmla="*/ 2147483647 w 568"/>
                <a:gd name="T9" fmla="*/ 2147483647 h 988"/>
                <a:gd name="T10" fmla="*/ 2147483647 w 568"/>
                <a:gd name="T11" fmla="*/ 2147483647 h 988"/>
                <a:gd name="T12" fmla="*/ 2147483647 w 568"/>
                <a:gd name="T13" fmla="*/ 2147483647 h 988"/>
                <a:gd name="T14" fmla="*/ 2147483647 w 568"/>
                <a:gd name="T15" fmla="*/ 2147483647 h 988"/>
                <a:gd name="T16" fmla="*/ 2147483647 w 568"/>
                <a:gd name="T17" fmla="*/ 2147483647 h 988"/>
                <a:gd name="T18" fmla="*/ 2147483647 w 568"/>
                <a:gd name="T19" fmla="*/ 2147483647 h 988"/>
                <a:gd name="T20" fmla="*/ 2147483647 w 568"/>
                <a:gd name="T21" fmla="*/ 2147483647 h 988"/>
                <a:gd name="T22" fmla="*/ 2147483647 w 568"/>
                <a:gd name="T23" fmla="*/ 2147483647 h 988"/>
                <a:gd name="T24" fmla="*/ 2147483647 w 568"/>
                <a:gd name="T25" fmla="*/ 2147483647 h 988"/>
                <a:gd name="T26" fmla="*/ 2147483647 w 568"/>
                <a:gd name="T27" fmla="*/ 2147483647 h 988"/>
                <a:gd name="T28" fmla="*/ 2147483647 w 568"/>
                <a:gd name="T29" fmla="*/ 2147483647 h 988"/>
                <a:gd name="T30" fmla="*/ 2147483647 w 568"/>
                <a:gd name="T31" fmla="*/ 2147483647 h 988"/>
                <a:gd name="T32" fmla="*/ 2147483647 w 568"/>
                <a:gd name="T33" fmla="*/ 2147483647 h 988"/>
                <a:gd name="T34" fmla="*/ 2147483647 w 568"/>
                <a:gd name="T35" fmla="*/ 2147483647 h 988"/>
                <a:gd name="T36" fmla="*/ 2147483647 w 568"/>
                <a:gd name="T37" fmla="*/ 2147483647 h 988"/>
                <a:gd name="T38" fmla="*/ 2147483647 w 568"/>
                <a:gd name="T39" fmla="*/ 2147483647 h 988"/>
                <a:gd name="T40" fmla="*/ 2147483647 w 568"/>
                <a:gd name="T41" fmla="*/ 2147483647 h 988"/>
                <a:gd name="T42" fmla="*/ 2147483647 w 568"/>
                <a:gd name="T43" fmla="*/ 2147483647 h 988"/>
                <a:gd name="T44" fmla="*/ 2147483647 w 568"/>
                <a:gd name="T45" fmla="*/ 2147483647 h 988"/>
                <a:gd name="T46" fmla="*/ 2147483647 w 568"/>
                <a:gd name="T47" fmla="*/ 2147483647 h 988"/>
                <a:gd name="T48" fmla="*/ 2147483647 w 568"/>
                <a:gd name="T49" fmla="*/ 2147483647 h 988"/>
                <a:gd name="T50" fmla="*/ 2147483647 w 568"/>
                <a:gd name="T51" fmla="*/ 2147483647 h 988"/>
                <a:gd name="T52" fmla="*/ 2147483647 w 568"/>
                <a:gd name="T53" fmla="*/ 2147483647 h 988"/>
                <a:gd name="T54" fmla="*/ 2147483647 w 568"/>
                <a:gd name="T55" fmla="*/ 2147483647 h 988"/>
                <a:gd name="T56" fmla="*/ 2147483647 w 568"/>
                <a:gd name="T57" fmla="*/ 2147483647 h 988"/>
                <a:gd name="T58" fmla="*/ 2147483647 w 568"/>
                <a:gd name="T59" fmla="*/ 2147483647 h 988"/>
                <a:gd name="T60" fmla="*/ 2147483647 w 568"/>
                <a:gd name="T61" fmla="*/ 2147483647 h 988"/>
                <a:gd name="T62" fmla="*/ 2147483647 w 568"/>
                <a:gd name="T63" fmla="*/ 2147483647 h 988"/>
                <a:gd name="T64" fmla="*/ 2147483647 w 568"/>
                <a:gd name="T65" fmla="*/ 2147483647 h 988"/>
                <a:gd name="T66" fmla="*/ 2147483647 w 568"/>
                <a:gd name="T67" fmla="*/ 2147483647 h 988"/>
                <a:gd name="T68" fmla="*/ 2147483647 w 568"/>
                <a:gd name="T69" fmla="*/ 2147483647 h 988"/>
                <a:gd name="T70" fmla="*/ 2147483647 w 568"/>
                <a:gd name="T71" fmla="*/ 2147483647 h 988"/>
                <a:gd name="T72" fmla="*/ 2147483647 w 568"/>
                <a:gd name="T73" fmla="*/ 2147483647 h 988"/>
                <a:gd name="T74" fmla="*/ 2147483647 w 568"/>
                <a:gd name="T75" fmla="*/ 2147483647 h 988"/>
                <a:gd name="T76" fmla="*/ 2147483647 w 568"/>
                <a:gd name="T77" fmla="*/ 2147483647 h 988"/>
                <a:gd name="T78" fmla="*/ 2147483647 w 568"/>
                <a:gd name="T79" fmla="*/ 2147483647 h 988"/>
                <a:gd name="T80" fmla="*/ 2147483647 w 568"/>
                <a:gd name="T81" fmla="*/ 2147483647 h 988"/>
                <a:gd name="T82" fmla="*/ 2147483647 w 568"/>
                <a:gd name="T83" fmla="*/ 2147483647 h 988"/>
                <a:gd name="T84" fmla="*/ 2147483647 w 568"/>
                <a:gd name="T85" fmla="*/ 2147483647 h 988"/>
                <a:gd name="T86" fmla="*/ 2147483647 w 568"/>
                <a:gd name="T87" fmla="*/ 2147483647 h 988"/>
                <a:gd name="T88" fmla="*/ 2147483647 w 568"/>
                <a:gd name="T89" fmla="*/ 2147483647 h 988"/>
                <a:gd name="T90" fmla="*/ 2147483647 w 568"/>
                <a:gd name="T91" fmla="*/ 2147483647 h 988"/>
                <a:gd name="T92" fmla="*/ 2147483647 w 568"/>
                <a:gd name="T93" fmla="*/ 2147483647 h 988"/>
                <a:gd name="T94" fmla="*/ 2147483647 w 568"/>
                <a:gd name="T95" fmla="*/ 2147483647 h 988"/>
                <a:gd name="T96" fmla="*/ 2147483647 w 568"/>
                <a:gd name="T97" fmla="*/ 2147483647 h 988"/>
                <a:gd name="T98" fmla="*/ 2147483647 w 568"/>
                <a:gd name="T99" fmla="*/ 2147483647 h 988"/>
                <a:gd name="T100" fmla="*/ 2147483647 w 568"/>
                <a:gd name="T101" fmla="*/ 2147483647 h 988"/>
                <a:gd name="T102" fmla="*/ 2147483647 w 568"/>
                <a:gd name="T103" fmla="*/ 2147483647 h 988"/>
                <a:gd name="T104" fmla="*/ 2147483647 w 568"/>
                <a:gd name="T105" fmla="*/ 2147483647 h 988"/>
                <a:gd name="T106" fmla="*/ 2147483647 w 568"/>
                <a:gd name="T107" fmla="*/ 2147483647 h 988"/>
                <a:gd name="T108" fmla="*/ 2147483647 w 568"/>
                <a:gd name="T109" fmla="*/ 2147483647 h 988"/>
                <a:gd name="T110" fmla="*/ 2147483647 w 568"/>
                <a:gd name="T111" fmla="*/ 2147483647 h 988"/>
                <a:gd name="T112" fmla="*/ 2147483647 w 568"/>
                <a:gd name="T113" fmla="*/ 2147483647 h 988"/>
                <a:gd name="T114" fmla="*/ 2147483647 w 568"/>
                <a:gd name="T115" fmla="*/ 2147483647 h 988"/>
                <a:gd name="T116" fmla="*/ 2147483647 w 568"/>
                <a:gd name="T117" fmla="*/ 2147483647 h 988"/>
                <a:gd name="T118" fmla="*/ 2147483647 w 568"/>
                <a:gd name="T119" fmla="*/ 2147483647 h 988"/>
                <a:gd name="T120" fmla="*/ 2147483647 w 568"/>
                <a:gd name="T121" fmla="*/ 2147483647 h 9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8"/>
                <a:gd name="T184" fmla="*/ 0 h 988"/>
                <a:gd name="T185" fmla="*/ 568 w 568"/>
                <a:gd name="T186" fmla="*/ 988 h 9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8" h="988">
                  <a:moveTo>
                    <a:pt x="186" y="418"/>
                  </a:moveTo>
                  <a:lnTo>
                    <a:pt x="186" y="418"/>
                  </a:lnTo>
                  <a:lnTo>
                    <a:pt x="158" y="370"/>
                  </a:lnTo>
                  <a:lnTo>
                    <a:pt x="156" y="368"/>
                  </a:lnTo>
                  <a:lnTo>
                    <a:pt x="156" y="366"/>
                  </a:lnTo>
                  <a:lnTo>
                    <a:pt x="156" y="360"/>
                  </a:lnTo>
                  <a:lnTo>
                    <a:pt x="160" y="346"/>
                  </a:lnTo>
                  <a:lnTo>
                    <a:pt x="160" y="338"/>
                  </a:lnTo>
                  <a:lnTo>
                    <a:pt x="160" y="334"/>
                  </a:lnTo>
                  <a:lnTo>
                    <a:pt x="156" y="324"/>
                  </a:lnTo>
                  <a:lnTo>
                    <a:pt x="150" y="316"/>
                  </a:lnTo>
                  <a:lnTo>
                    <a:pt x="142" y="308"/>
                  </a:lnTo>
                  <a:lnTo>
                    <a:pt x="138" y="302"/>
                  </a:lnTo>
                  <a:lnTo>
                    <a:pt x="136" y="298"/>
                  </a:lnTo>
                  <a:lnTo>
                    <a:pt x="138" y="294"/>
                  </a:lnTo>
                  <a:lnTo>
                    <a:pt x="142" y="288"/>
                  </a:lnTo>
                  <a:lnTo>
                    <a:pt x="142" y="284"/>
                  </a:lnTo>
                  <a:lnTo>
                    <a:pt x="140" y="280"/>
                  </a:lnTo>
                  <a:lnTo>
                    <a:pt x="136" y="278"/>
                  </a:lnTo>
                  <a:lnTo>
                    <a:pt x="130" y="274"/>
                  </a:lnTo>
                  <a:lnTo>
                    <a:pt x="124" y="268"/>
                  </a:lnTo>
                  <a:lnTo>
                    <a:pt x="122" y="264"/>
                  </a:lnTo>
                  <a:lnTo>
                    <a:pt x="122" y="228"/>
                  </a:lnTo>
                  <a:lnTo>
                    <a:pt x="120" y="224"/>
                  </a:lnTo>
                  <a:lnTo>
                    <a:pt x="112" y="216"/>
                  </a:lnTo>
                  <a:lnTo>
                    <a:pt x="102" y="208"/>
                  </a:lnTo>
                  <a:lnTo>
                    <a:pt x="94" y="202"/>
                  </a:lnTo>
                  <a:lnTo>
                    <a:pt x="94" y="200"/>
                  </a:lnTo>
                  <a:lnTo>
                    <a:pt x="94" y="198"/>
                  </a:lnTo>
                  <a:lnTo>
                    <a:pt x="90" y="196"/>
                  </a:lnTo>
                  <a:lnTo>
                    <a:pt x="82" y="194"/>
                  </a:lnTo>
                  <a:lnTo>
                    <a:pt x="62" y="192"/>
                  </a:lnTo>
                  <a:lnTo>
                    <a:pt x="56" y="190"/>
                  </a:lnTo>
                  <a:lnTo>
                    <a:pt x="52" y="186"/>
                  </a:lnTo>
                  <a:lnTo>
                    <a:pt x="44" y="182"/>
                  </a:lnTo>
                  <a:lnTo>
                    <a:pt x="38" y="176"/>
                  </a:lnTo>
                  <a:lnTo>
                    <a:pt x="32" y="170"/>
                  </a:lnTo>
                  <a:lnTo>
                    <a:pt x="24" y="164"/>
                  </a:lnTo>
                  <a:lnTo>
                    <a:pt x="18" y="162"/>
                  </a:lnTo>
                  <a:lnTo>
                    <a:pt x="12" y="160"/>
                  </a:lnTo>
                  <a:lnTo>
                    <a:pt x="8" y="158"/>
                  </a:lnTo>
                  <a:lnTo>
                    <a:pt x="6" y="154"/>
                  </a:lnTo>
                  <a:lnTo>
                    <a:pt x="2" y="146"/>
                  </a:lnTo>
                  <a:lnTo>
                    <a:pt x="0" y="142"/>
                  </a:lnTo>
                  <a:lnTo>
                    <a:pt x="0" y="140"/>
                  </a:lnTo>
                  <a:lnTo>
                    <a:pt x="2" y="140"/>
                  </a:lnTo>
                  <a:lnTo>
                    <a:pt x="8" y="136"/>
                  </a:lnTo>
                  <a:lnTo>
                    <a:pt x="10" y="126"/>
                  </a:lnTo>
                  <a:lnTo>
                    <a:pt x="12" y="120"/>
                  </a:lnTo>
                  <a:lnTo>
                    <a:pt x="14" y="116"/>
                  </a:lnTo>
                  <a:lnTo>
                    <a:pt x="20" y="116"/>
                  </a:lnTo>
                  <a:lnTo>
                    <a:pt x="26" y="116"/>
                  </a:lnTo>
                  <a:lnTo>
                    <a:pt x="32" y="122"/>
                  </a:lnTo>
                  <a:lnTo>
                    <a:pt x="38" y="130"/>
                  </a:lnTo>
                  <a:lnTo>
                    <a:pt x="48" y="148"/>
                  </a:lnTo>
                  <a:lnTo>
                    <a:pt x="56" y="154"/>
                  </a:lnTo>
                  <a:lnTo>
                    <a:pt x="62" y="158"/>
                  </a:lnTo>
                  <a:lnTo>
                    <a:pt x="66" y="160"/>
                  </a:lnTo>
                  <a:lnTo>
                    <a:pt x="74" y="160"/>
                  </a:lnTo>
                  <a:lnTo>
                    <a:pt x="82" y="160"/>
                  </a:lnTo>
                  <a:lnTo>
                    <a:pt x="90" y="162"/>
                  </a:lnTo>
                  <a:lnTo>
                    <a:pt x="96" y="164"/>
                  </a:lnTo>
                  <a:lnTo>
                    <a:pt x="102" y="158"/>
                  </a:lnTo>
                  <a:lnTo>
                    <a:pt x="106" y="154"/>
                  </a:lnTo>
                  <a:lnTo>
                    <a:pt x="108" y="150"/>
                  </a:lnTo>
                  <a:lnTo>
                    <a:pt x="108" y="148"/>
                  </a:lnTo>
                  <a:lnTo>
                    <a:pt x="110" y="146"/>
                  </a:lnTo>
                  <a:lnTo>
                    <a:pt x="116" y="146"/>
                  </a:lnTo>
                  <a:lnTo>
                    <a:pt x="122" y="146"/>
                  </a:lnTo>
                  <a:lnTo>
                    <a:pt x="130" y="148"/>
                  </a:lnTo>
                  <a:lnTo>
                    <a:pt x="142" y="154"/>
                  </a:lnTo>
                  <a:lnTo>
                    <a:pt x="150" y="156"/>
                  </a:lnTo>
                  <a:lnTo>
                    <a:pt x="154" y="158"/>
                  </a:lnTo>
                  <a:lnTo>
                    <a:pt x="156" y="140"/>
                  </a:lnTo>
                  <a:lnTo>
                    <a:pt x="158" y="134"/>
                  </a:lnTo>
                  <a:lnTo>
                    <a:pt x="162" y="128"/>
                  </a:lnTo>
                  <a:lnTo>
                    <a:pt x="168" y="124"/>
                  </a:lnTo>
                  <a:lnTo>
                    <a:pt x="170" y="116"/>
                  </a:lnTo>
                  <a:lnTo>
                    <a:pt x="172" y="106"/>
                  </a:lnTo>
                  <a:lnTo>
                    <a:pt x="170" y="98"/>
                  </a:lnTo>
                  <a:lnTo>
                    <a:pt x="166" y="94"/>
                  </a:lnTo>
                  <a:lnTo>
                    <a:pt x="162" y="88"/>
                  </a:lnTo>
                  <a:lnTo>
                    <a:pt x="160" y="82"/>
                  </a:lnTo>
                  <a:lnTo>
                    <a:pt x="160" y="72"/>
                  </a:lnTo>
                  <a:lnTo>
                    <a:pt x="162" y="58"/>
                  </a:lnTo>
                  <a:lnTo>
                    <a:pt x="164" y="38"/>
                  </a:lnTo>
                  <a:lnTo>
                    <a:pt x="166" y="34"/>
                  </a:lnTo>
                  <a:lnTo>
                    <a:pt x="168" y="28"/>
                  </a:lnTo>
                  <a:lnTo>
                    <a:pt x="176" y="24"/>
                  </a:lnTo>
                  <a:lnTo>
                    <a:pt x="188" y="20"/>
                  </a:lnTo>
                  <a:lnTo>
                    <a:pt x="198" y="16"/>
                  </a:lnTo>
                  <a:lnTo>
                    <a:pt x="198" y="14"/>
                  </a:lnTo>
                  <a:lnTo>
                    <a:pt x="196" y="14"/>
                  </a:lnTo>
                  <a:lnTo>
                    <a:pt x="192" y="12"/>
                  </a:lnTo>
                  <a:lnTo>
                    <a:pt x="190" y="12"/>
                  </a:lnTo>
                  <a:lnTo>
                    <a:pt x="190" y="10"/>
                  </a:lnTo>
                  <a:lnTo>
                    <a:pt x="190" y="6"/>
                  </a:lnTo>
                  <a:lnTo>
                    <a:pt x="194" y="6"/>
                  </a:lnTo>
                  <a:lnTo>
                    <a:pt x="202" y="4"/>
                  </a:lnTo>
                  <a:lnTo>
                    <a:pt x="210" y="0"/>
                  </a:lnTo>
                  <a:lnTo>
                    <a:pt x="212" y="0"/>
                  </a:lnTo>
                  <a:lnTo>
                    <a:pt x="218" y="0"/>
                  </a:lnTo>
                  <a:lnTo>
                    <a:pt x="226" y="6"/>
                  </a:lnTo>
                  <a:lnTo>
                    <a:pt x="242" y="16"/>
                  </a:lnTo>
                  <a:lnTo>
                    <a:pt x="250" y="20"/>
                  </a:lnTo>
                  <a:lnTo>
                    <a:pt x="256" y="22"/>
                  </a:lnTo>
                  <a:lnTo>
                    <a:pt x="264" y="22"/>
                  </a:lnTo>
                  <a:lnTo>
                    <a:pt x="266" y="24"/>
                  </a:lnTo>
                  <a:lnTo>
                    <a:pt x="266" y="26"/>
                  </a:lnTo>
                  <a:lnTo>
                    <a:pt x="268" y="34"/>
                  </a:lnTo>
                  <a:lnTo>
                    <a:pt x="272" y="44"/>
                  </a:lnTo>
                  <a:lnTo>
                    <a:pt x="274" y="48"/>
                  </a:lnTo>
                  <a:lnTo>
                    <a:pt x="274" y="52"/>
                  </a:lnTo>
                  <a:lnTo>
                    <a:pt x="274" y="60"/>
                  </a:lnTo>
                  <a:lnTo>
                    <a:pt x="272" y="64"/>
                  </a:lnTo>
                  <a:lnTo>
                    <a:pt x="270" y="72"/>
                  </a:lnTo>
                  <a:lnTo>
                    <a:pt x="270" y="74"/>
                  </a:lnTo>
                  <a:lnTo>
                    <a:pt x="272" y="74"/>
                  </a:lnTo>
                  <a:lnTo>
                    <a:pt x="278" y="76"/>
                  </a:lnTo>
                  <a:lnTo>
                    <a:pt x="276" y="80"/>
                  </a:lnTo>
                  <a:lnTo>
                    <a:pt x="262" y="94"/>
                  </a:lnTo>
                  <a:lnTo>
                    <a:pt x="276" y="96"/>
                  </a:lnTo>
                  <a:lnTo>
                    <a:pt x="278" y="122"/>
                  </a:lnTo>
                  <a:lnTo>
                    <a:pt x="282" y="132"/>
                  </a:lnTo>
                  <a:lnTo>
                    <a:pt x="288" y="144"/>
                  </a:lnTo>
                  <a:lnTo>
                    <a:pt x="302" y="154"/>
                  </a:lnTo>
                  <a:lnTo>
                    <a:pt x="316" y="160"/>
                  </a:lnTo>
                  <a:lnTo>
                    <a:pt x="320" y="164"/>
                  </a:lnTo>
                  <a:lnTo>
                    <a:pt x="324" y="166"/>
                  </a:lnTo>
                  <a:lnTo>
                    <a:pt x="328" y="170"/>
                  </a:lnTo>
                  <a:lnTo>
                    <a:pt x="336" y="178"/>
                  </a:lnTo>
                  <a:lnTo>
                    <a:pt x="346" y="184"/>
                  </a:lnTo>
                  <a:lnTo>
                    <a:pt x="358" y="190"/>
                  </a:lnTo>
                  <a:lnTo>
                    <a:pt x="364" y="192"/>
                  </a:lnTo>
                  <a:lnTo>
                    <a:pt x="364" y="194"/>
                  </a:lnTo>
                  <a:lnTo>
                    <a:pt x="360" y="202"/>
                  </a:lnTo>
                  <a:lnTo>
                    <a:pt x="358" y="218"/>
                  </a:lnTo>
                  <a:lnTo>
                    <a:pt x="352" y="238"/>
                  </a:lnTo>
                  <a:lnTo>
                    <a:pt x="348" y="252"/>
                  </a:lnTo>
                  <a:lnTo>
                    <a:pt x="348" y="260"/>
                  </a:lnTo>
                  <a:lnTo>
                    <a:pt x="348" y="264"/>
                  </a:lnTo>
                  <a:lnTo>
                    <a:pt x="352" y="270"/>
                  </a:lnTo>
                  <a:lnTo>
                    <a:pt x="356" y="280"/>
                  </a:lnTo>
                  <a:lnTo>
                    <a:pt x="372" y="298"/>
                  </a:lnTo>
                  <a:lnTo>
                    <a:pt x="386" y="312"/>
                  </a:lnTo>
                  <a:lnTo>
                    <a:pt x="410" y="346"/>
                  </a:lnTo>
                  <a:lnTo>
                    <a:pt x="432" y="378"/>
                  </a:lnTo>
                  <a:lnTo>
                    <a:pt x="422" y="380"/>
                  </a:lnTo>
                  <a:lnTo>
                    <a:pt x="416" y="378"/>
                  </a:lnTo>
                  <a:lnTo>
                    <a:pt x="414" y="378"/>
                  </a:lnTo>
                  <a:lnTo>
                    <a:pt x="412" y="380"/>
                  </a:lnTo>
                  <a:lnTo>
                    <a:pt x="412" y="384"/>
                  </a:lnTo>
                  <a:lnTo>
                    <a:pt x="414" y="390"/>
                  </a:lnTo>
                  <a:lnTo>
                    <a:pt x="414" y="406"/>
                  </a:lnTo>
                  <a:lnTo>
                    <a:pt x="416" y="412"/>
                  </a:lnTo>
                  <a:lnTo>
                    <a:pt x="418" y="418"/>
                  </a:lnTo>
                  <a:lnTo>
                    <a:pt x="422" y="422"/>
                  </a:lnTo>
                  <a:lnTo>
                    <a:pt x="434" y="426"/>
                  </a:lnTo>
                  <a:lnTo>
                    <a:pt x="432" y="428"/>
                  </a:lnTo>
                  <a:lnTo>
                    <a:pt x="430" y="430"/>
                  </a:lnTo>
                  <a:lnTo>
                    <a:pt x="428" y="436"/>
                  </a:lnTo>
                  <a:lnTo>
                    <a:pt x="430" y="442"/>
                  </a:lnTo>
                  <a:lnTo>
                    <a:pt x="430" y="446"/>
                  </a:lnTo>
                  <a:lnTo>
                    <a:pt x="434" y="448"/>
                  </a:lnTo>
                  <a:lnTo>
                    <a:pt x="438" y="452"/>
                  </a:lnTo>
                  <a:lnTo>
                    <a:pt x="444" y="454"/>
                  </a:lnTo>
                  <a:lnTo>
                    <a:pt x="454" y="458"/>
                  </a:lnTo>
                  <a:lnTo>
                    <a:pt x="458" y="462"/>
                  </a:lnTo>
                  <a:lnTo>
                    <a:pt x="460" y="466"/>
                  </a:lnTo>
                  <a:lnTo>
                    <a:pt x="458" y="474"/>
                  </a:lnTo>
                  <a:lnTo>
                    <a:pt x="458" y="476"/>
                  </a:lnTo>
                  <a:lnTo>
                    <a:pt x="460" y="480"/>
                  </a:lnTo>
                  <a:lnTo>
                    <a:pt x="466" y="484"/>
                  </a:lnTo>
                  <a:lnTo>
                    <a:pt x="472" y="488"/>
                  </a:lnTo>
                  <a:lnTo>
                    <a:pt x="480" y="492"/>
                  </a:lnTo>
                  <a:lnTo>
                    <a:pt x="484" y="496"/>
                  </a:lnTo>
                  <a:lnTo>
                    <a:pt x="488" y="506"/>
                  </a:lnTo>
                  <a:lnTo>
                    <a:pt x="490" y="514"/>
                  </a:lnTo>
                  <a:lnTo>
                    <a:pt x="486" y="530"/>
                  </a:lnTo>
                  <a:lnTo>
                    <a:pt x="484" y="542"/>
                  </a:lnTo>
                  <a:lnTo>
                    <a:pt x="484" y="554"/>
                  </a:lnTo>
                  <a:lnTo>
                    <a:pt x="488" y="562"/>
                  </a:lnTo>
                  <a:lnTo>
                    <a:pt x="494" y="566"/>
                  </a:lnTo>
                  <a:lnTo>
                    <a:pt x="500" y="570"/>
                  </a:lnTo>
                  <a:lnTo>
                    <a:pt x="506" y="570"/>
                  </a:lnTo>
                  <a:lnTo>
                    <a:pt x="518" y="570"/>
                  </a:lnTo>
                  <a:lnTo>
                    <a:pt x="526" y="572"/>
                  </a:lnTo>
                  <a:lnTo>
                    <a:pt x="536" y="576"/>
                  </a:lnTo>
                  <a:lnTo>
                    <a:pt x="548" y="586"/>
                  </a:lnTo>
                  <a:lnTo>
                    <a:pt x="558" y="596"/>
                  </a:lnTo>
                  <a:lnTo>
                    <a:pt x="568" y="608"/>
                  </a:lnTo>
                  <a:lnTo>
                    <a:pt x="568" y="634"/>
                  </a:lnTo>
                  <a:lnTo>
                    <a:pt x="568" y="650"/>
                  </a:lnTo>
                  <a:lnTo>
                    <a:pt x="568" y="660"/>
                  </a:lnTo>
                  <a:lnTo>
                    <a:pt x="564" y="668"/>
                  </a:lnTo>
                  <a:lnTo>
                    <a:pt x="558" y="682"/>
                  </a:lnTo>
                  <a:lnTo>
                    <a:pt x="536" y="744"/>
                  </a:lnTo>
                  <a:lnTo>
                    <a:pt x="516" y="800"/>
                  </a:lnTo>
                  <a:lnTo>
                    <a:pt x="478" y="872"/>
                  </a:lnTo>
                  <a:lnTo>
                    <a:pt x="470" y="878"/>
                  </a:lnTo>
                  <a:lnTo>
                    <a:pt x="458" y="882"/>
                  </a:lnTo>
                  <a:lnTo>
                    <a:pt x="450" y="878"/>
                  </a:lnTo>
                  <a:lnTo>
                    <a:pt x="444" y="876"/>
                  </a:lnTo>
                  <a:lnTo>
                    <a:pt x="442" y="878"/>
                  </a:lnTo>
                  <a:lnTo>
                    <a:pt x="442" y="882"/>
                  </a:lnTo>
                  <a:lnTo>
                    <a:pt x="442" y="888"/>
                  </a:lnTo>
                  <a:lnTo>
                    <a:pt x="444" y="892"/>
                  </a:lnTo>
                  <a:lnTo>
                    <a:pt x="444" y="894"/>
                  </a:lnTo>
                  <a:lnTo>
                    <a:pt x="442" y="894"/>
                  </a:lnTo>
                  <a:lnTo>
                    <a:pt x="426" y="894"/>
                  </a:lnTo>
                  <a:lnTo>
                    <a:pt x="422" y="898"/>
                  </a:lnTo>
                  <a:lnTo>
                    <a:pt x="412" y="898"/>
                  </a:lnTo>
                  <a:lnTo>
                    <a:pt x="408" y="904"/>
                  </a:lnTo>
                  <a:lnTo>
                    <a:pt x="406" y="908"/>
                  </a:lnTo>
                  <a:lnTo>
                    <a:pt x="402" y="910"/>
                  </a:lnTo>
                  <a:lnTo>
                    <a:pt x="400" y="910"/>
                  </a:lnTo>
                  <a:lnTo>
                    <a:pt x="398" y="910"/>
                  </a:lnTo>
                  <a:lnTo>
                    <a:pt x="396" y="906"/>
                  </a:lnTo>
                  <a:lnTo>
                    <a:pt x="392" y="908"/>
                  </a:lnTo>
                  <a:lnTo>
                    <a:pt x="396" y="914"/>
                  </a:lnTo>
                  <a:lnTo>
                    <a:pt x="396" y="916"/>
                  </a:lnTo>
                  <a:lnTo>
                    <a:pt x="396" y="918"/>
                  </a:lnTo>
                  <a:lnTo>
                    <a:pt x="386" y="920"/>
                  </a:lnTo>
                  <a:lnTo>
                    <a:pt x="384" y="918"/>
                  </a:lnTo>
                  <a:lnTo>
                    <a:pt x="378" y="918"/>
                  </a:lnTo>
                  <a:lnTo>
                    <a:pt x="378" y="924"/>
                  </a:lnTo>
                  <a:lnTo>
                    <a:pt x="370" y="926"/>
                  </a:lnTo>
                  <a:lnTo>
                    <a:pt x="368" y="928"/>
                  </a:lnTo>
                  <a:lnTo>
                    <a:pt x="366" y="934"/>
                  </a:lnTo>
                  <a:lnTo>
                    <a:pt x="362" y="934"/>
                  </a:lnTo>
                  <a:lnTo>
                    <a:pt x="360" y="936"/>
                  </a:lnTo>
                  <a:lnTo>
                    <a:pt x="358" y="938"/>
                  </a:lnTo>
                  <a:lnTo>
                    <a:pt x="354" y="940"/>
                  </a:lnTo>
                  <a:lnTo>
                    <a:pt x="348" y="940"/>
                  </a:lnTo>
                  <a:lnTo>
                    <a:pt x="346" y="944"/>
                  </a:lnTo>
                  <a:lnTo>
                    <a:pt x="342" y="948"/>
                  </a:lnTo>
                  <a:lnTo>
                    <a:pt x="336" y="950"/>
                  </a:lnTo>
                  <a:lnTo>
                    <a:pt x="334" y="948"/>
                  </a:lnTo>
                  <a:lnTo>
                    <a:pt x="330" y="948"/>
                  </a:lnTo>
                  <a:lnTo>
                    <a:pt x="330" y="950"/>
                  </a:lnTo>
                  <a:lnTo>
                    <a:pt x="332" y="954"/>
                  </a:lnTo>
                  <a:lnTo>
                    <a:pt x="332" y="956"/>
                  </a:lnTo>
                  <a:lnTo>
                    <a:pt x="332" y="958"/>
                  </a:lnTo>
                  <a:lnTo>
                    <a:pt x="330" y="958"/>
                  </a:lnTo>
                  <a:lnTo>
                    <a:pt x="318" y="958"/>
                  </a:lnTo>
                  <a:lnTo>
                    <a:pt x="318" y="956"/>
                  </a:lnTo>
                  <a:lnTo>
                    <a:pt x="316" y="958"/>
                  </a:lnTo>
                  <a:lnTo>
                    <a:pt x="314" y="960"/>
                  </a:lnTo>
                  <a:lnTo>
                    <a:pt x="314" y="962"/>
                  </a:lnTo>
                  <a:lnTo>
                    <a:pt x="314" y="966"/>
                  </a:lnTo>
                  <a:lnTo>
                    <a:pt x="304" y="966"/>
                  </a:lnTo>
                  <a:lnTo>
                    <a:pt x="300" y="972"/>
                  </a:lnTo>
                  <a:lnTo>
                    <a:pt x="300" y="974"/>
                  </a:lnTo>
                  <a:lnTo>
                    <a:pt x="296" y="974"/>
                  </a:lnTo>
                  <a:lnTo>
                    <a:pt x="290" y="974"/>
                  </a:lnTo>
                  <a:lnTo>
                    <a:pt x="288" y="972"/>
                  </a:lnTo>
                  <a:lnTo>
                    <a:pt x="288" y="974"/>
                  </a:lnTo>
                  <a:lnTo>
                    <a:pt x="284" y="978"/>
                  </a:lnTo>
                  <a:lnTo>
                    <a:pt x="282" y="978"/>
                  </a:lnTo>
                  <a:lnTo>
                    <a:pt x="280" y="978"/>
                  </a:lnTo>
                  <a:lnTo>
                    <a:pt x="276" y="982"/>
                  </a:lnTo>
                  <a:lnTo>
                    <a:pt x="268" y="988"/>
                  </a:lnTo>
                  <a:lnTo>
                    <a:pt x="266" y="988"/>
                  </a:lnTo>
                  <a:lnTo>
                    <a:pt x="262" y="984"/>
                  </a:lnTo>
                  <a:lnTo>
                    <a:pt x="268" y="978"/>
                  </a:lnTo>
                  <a:lnTo>
                    <a:pt x="260" y="970"/>
                  </a:lnTo>
                  <a:lnTo>
                    <a:pt x="256" y="962"/>
                  </a:lnTo>
                  <a:lnTo>
                    <a:pt x="256" y="958"/>
                  </a:lnTo>
                  <a:lnTo>
                    <a:pt x="254" y="960"/>
                  </a:lnTo>
                  <a:lnTo>
                    <a:pt x="250" y="962"/>
                  </a:lnTo>
                  <a:lnTo>
                    <a:pt x="248" y="966"/>
                  </a:lnTo>
                  <a:lnTo>
                    <a:pt x="248" y="968"/>
                  </a:lnTo>
                  <a:lnTo>
                    <a:pt x="248" y="970"/>
                  </a:lnTo>
                  <a:lnTo>
                    <a:pt x="246" y="972"/>
                  </a:lnTo>
                  <a:lnTo>
                    <a:pt x="238" y="972"/>
                  </a:lnTo>
                  <a:lnTo>
                    <a:pt x="234" y="970"/>
                  </a:lnTo>
                  <a:lnTo>
                    <a:pt x="230" y="964"/>
                  </a:lnTo>
                  <a:lnTo>
                    <a:pt x="236" y="960"/>
                  </a:lnTo>
                  <a:lnTo>
                    <a:pt x="238" y="948"/>
                  </a:lnTo>
                  <a:lnTo>
                    <a:pt x="240" y="946"/>
                  </a:lnTo>
                  <a:lnTo>
                    <a:pt x="238" y="944"/>
                  </a:lnTo>
                  <a:lnTo>
                    <a:pt x="230" y="944"/>
                  </a:lnTo>
                  <a:lnTo>
                    <a:pt x="208" y="944"/>
                  </a:lnTo>
                  <a:lnTo>
                    <a:pt x="202" y="940"/>
                  </a:lnTo>
                  <a:lnTo>
                    <a:pt x="198" y="936"/>
                  </a:lnTo>
                  <a:lnTo>
                    <a:pt x="200" y="936"/>
                  </a:lnTo>
                  <a:lnTo>
                    <a:pt x="202" y="936"/>
                  </a:lnTo>
                  <a:lnTo>
                    <a:pt x="200" y="934"/>
                  </a:lnTo>
                  <a:lnTo>
                    <a:pt x="190" y="936"/>
                  </a:lnTo>
                  <a:lnTo>
                    <a:pt x="184" y="934"/>
                  </a:lnTo>
                  <a:lnTo>
                    <a:pt x="178" y="932"/>
                  </a:lnTo>
                  <a:lnTo>
                    <a:pt x="174" y="930"/>
                  </a:lnTo>
                  <a:lnTo>
                    <a:pt x="172" y="926"/>
                  </a:lnTo>
                  <a:lnTo>
                    <a:pt x="172" y="924"/>
                  </a:lnTo>
                  <a:lnTo>
                    <a:pt x="174" y="918"/>
                  </a:lnTo>
                  <a:lnTo>
                    <a:pt x="174" y="914"/>
                  </a:lnTo>
                  <a:lnTo>
                    <a:pt x="168" y="910"/>
                  </a:lnTo>
                  <a:lnTo>
                    <a:pt x="164" y="908"/>
                  </a:lnTo>
                  <a:lnTo>
                    <a:pt x="164" y="906"/>
                  </a:lnTo>
                  <a:lnTo>
                    <a:pt x="170" y="898"/>
                  </a:lnTo>
                  <a:lnTo>
                    <a:pt x="170" y="892"/>
                  </a:lnTo>
                  <a:lnTo>
                    <a:pt x="168" y="888"/>
                  </a:lnTo>
                  <a:lnTo>
                    <a:pt x="170" y="888"/>
                  </a:lnTo>
                  <a:lnTo>
                    <a:pt x="170" y="880"/>
                  </a:lnTo>
                  <a:lnTo>
                    <a:pt x="168" y="872"/>
                  </a:lnTo>
                  <a:lnTo>
                    <a:pt x="166" y="868"/>
                  </a:lnTo>
                  <a:lnTo>
                    <a:pt x="164" y="864"/>
                  </a:lnTo>
                  <a:lnTo>
                    <a:pt x="166" y="862"/>
                  </a:lnTo>
                  <a:lnTo>
                    <a:pt x="170" y="856"/>
                  </a:lnTo>
                  <a:lnTo>
                    <a:pt x="170" y="854"/>
                  </a:lnTo>
                  <a:lnTo>
                    <a:pt x="170" y="840"/>
                  </a:lnTo>
                  <a:lnTo>
                    <a:pt x="170" y="834"/>
                  </a:lnTo>
                  <a:lnTo>
                    <a:pt x="162" y="826"/>
                  </a:lnTo>
                  <a:lnTo>
                    <a:pt x="164" y="824"/>
                  </a:lnTo>
                  <a:lnTo>
                    <a:pt x="162" y="822"/>
                  </a:lnTo>
                  <a:lnTo>
                    <a:pt x="160" y="816"/>
                  </a:lnTo>
                  <a:lnTo>
                    <a:pt x="154" y="810"/>
                  </a:lnTo>
                  <a:lnTo>
                    <a:pt x="150" y="806"/>
                  </a:lnTo>
                  <a:lnTo>
                    <a:pt x="144" y="802"/>
                  </a:lnTo>
                  <a:lnTo>
                    <a:pt x="142" y="798"/>
                  </a:lnTo>
                  <a:lnTo>
                    <a:pt x="142" y="796"/>
                  </a:lnTo>
                  <a:lnTo>
                    <a:pt x="144" y="788"/>
                  </a:lnTo>
                  <a:lnTo>
                    <a:pt x="144" y="782"/>
                  </a:lnTo>
                  <a:lnTo>
                    <a:pt x="140" y="768"/>
                  </a:lnTo>
                  <a:lnTo>
                    <a:pt x="132" y="762"/>
                  </a:lnTo>
                  <a:lnTo>
                    <a:pt x="130" y="760"/>
                  </a:lnTo>
                  <a:lnTo>
                    <a:pt x="130" y="756"/>
                  </a:lnTo>
                  <a:lnTo>
                    <a:pt x="132" y="750"/>
                  </a:lnTo>
                  <a:lnTo>
                    <a:pt x="132" y="746"/>
                  </a:lnTo>
                  <a:lnTo>
                    <a:pt x="132" y="744"/>
                  </a:lnTo>
                  <a:lnTo>
                    <a:pt x="128" y="742"/>
                  </a:lnTo>
                  <a:lnTo>
                    <a:pt x="126" y="738"/>
                  </a:lnTo>
                  <a:lnTo>
                    <a:pt x="128" y="730"/>
                  </a:lnTo>
                  <a:lnTo>
                    <a:pt x="132" y="724"/>
                  </a:lnTo>
                  <a:lnTo>
                    <a:pt x="134" y="720"/>
                  </a:lnTo>
                  <a:lnTo>
                    <a:pt x="136" y="718"/>
                  </a:lnTo>
                  <a:lnTo>
                    <a:pt x="134" y="712"/>
                  </a:lnTo>
                  <a:lnTo>
                    <a:pt x="134" y="708"/>
                  </a:lnTo>
                  <a:lnTo>
                    <a:pt x="136" y="704"/>
                  </a:lnTo>
                  <a:lnTo>
                    <a:pt x="144" y="702"/>
                  </a:lnTo>
                  <a:lnTo>
                    <a:pt x="146" y="698"/>
                  </a:lnTo>
                  <a:lnTo>
                    <a:pt x="144" y="686"/>
                  </a:lnTo>
                  <a:lnTo>
                    <a:pt x="146" y="678"/>
                  </a:lnTo>
                  <a:lnTo>
                    <a:pt x="158" y="678"/>
                  </a:lnTo>
                  <a:lnTo>
                    <a:pt x="162" y="682"/>
                  </a:lnTo>
                  <a:lnTo>
                    <a:pt x="164" y="682"/>
                  </a:lnTo>
                  <a:lnTo>
                    <a:pt x="164" y="676"/>
                  </a:lnTo>
                  <a:lnTo>
                    <a:pt x="164" y="664"/>
                  </a:lnTo>
                  <a:lnTo>
                    <a:pt x="164" y="660"/>
                  </a:lnTo>
                  <a:lnTo>
                    <a:pt x="164" y="656"/>
                  </a:lnTo>
                  <a:lnTo>
                    <a:pt x="166" y="648"/>
                  </a:lnTo>
                  <a:lnTo>
                    <a:pt x="170" y="642"/>
                  </a:lnTo>
                  <a:lnTo>
                    <a:pt x="170" y="638"/>
                  </a:lnTo>
                  <a:lnTo>
                    <a:pt x="172" y="632"/>
                  </a:lnTo>
                  <a:lnTo>
                    <a:pt x="174" y="628"/>
                  </a:lnTo>
                  <a:lnTo>
                    <a:pt x="176" y="628"/>
                  </a:lnTo>
                  <a:lnTo>
                    <a:pt x="180" y="630"/>
                  </a:lnTo>
                  <a:lnTo>
                    <a:pt x="182" y="630"/>
                  </a:lnTo>
                  <a:lnTo>
                    <a:pt x="182" y="628"/>
                  </a:lnTo>
                  <a:lnTo>
                    <a:pt x="184" y="626"/>
                  </a:lnTo>
                  <a:lnTo>
                    <a:pt x="192" y="616"/>
                  </a:lnTo>
                  <a:lnTo>
                    <a:pt x="202" y="602"/>
                  </a:lnTo>
                  <a:lnTo>
                    <a:pt x="206" y="592"/>
                  </a:lnTo>
                  <a:lnTo>
                    <a:pt x="208" y="582"/>
                  </a:lnTo>
                  <a:lnTo>
                    <a:pt x="212" y="580"/>
                  </a:lnTo>
                  <a:lnTo>
                    <a:pt x="214" y="578"/>
                  </a:lnTo>
                  <a:lnTo>
                    <a:pt x="214" y="574"/>
                  </a:lnTo>
                  <a:lnTo>
                    <a:pt x="210" y="566"/>
                  </a:lnTo>
                  <a:lnTo>
                    <a:pt x="210" y="562"/>
                  </a:lnTo>
                  <a:lnTo>
                    <a:pt x="212" y="560"/>
                  </a:lnTo>
                  <a:lnTo>
                    <a:pt x="220" y="548"/>
                  </a:lnTo>
                  <a:lnTo>
                    <a:pt x="226" y="542"/>
                  </a:lnTo>
                  <a:lnTo>
                    <a:pt x="230" y="536"/>
                  </a:lnTo>
                  <a:lnTo>
                    <a:pt x="230" y="520"/>
                  </a:lnTo>
                  <a:lnTo>
                    <a:pt x="230" y="504"/>
                  </a:lnTo>
                  <a:lnTo>
                    <a:pt x="242" y="500"/>
                  </a:lnTo>
                  <a:lnTo>
                    <a:pt x="248" y="500"/>
                  </a:lnTo>
                  <a:lnTo>
                    <a:pt x="252" y="500"/>
                  </a:lnTo>
                  <a:lnTo>
                    <a:pt x="254" y="500"/>
                  </a:lnTo>
                  <a:lnTo>
                    <a:pt x="258" y="494"/>
                  </a:lnTo>
                  <a:lnTo>
                    <a:pt x="260" y="492"/>
                  </a:lnTo>
                  <a:lnTo>
                    <a:pt x="260" y="488"/>
                  </a:lnTo>
                  <a:lnTo>
                    <a:pt x="254" y="478"/>
                  </a:lnTo>
                  <a:lnTo>
                    <a:pt x="252" y="474"/>
                  </a:lnTo>
                  <a:lnTo>
                    <a:pt x="248" y="472"/>
                  </a:lnTo>
                  <a:lnTo>
                    <a:pt x="244" y="470"/>
                  </a:lnTo>
                  <a:lnTo>
                    <a:pt x="244" y="468"/>
                  </a:lnTo>
                  <a:lnTo>
                    <a:pt x="248" y="452"/>
                  </a:lnTo>
                  <a:lnTo>
                    <a:pt x="246" y="444"/>
                  </a:lnTo>
                  <a:lnTo>
                    <a:pt x="242" y="438"/>
                  </a:lnTo>
                  <a:lnTo>
                    <a:pt x="224" y="430"/>
                  </a:lnTo>
                  <a:lnTo>
                    <a:pt x="218" y="426"/>
                  </a:lnTo>
                  <a:lnTo>
                    <a:pt x="214" y="422"/>
                  </a:lnTo>
                  <a:lnTo>
                    <a:pt x="210" y="416"/>
                  </a:lnTo>
                  <a:lnTo>
                    <a:pt x="206" y="412"/>
                  </a:lnTo>
                  <a:lnTo>
                    <a:pt x="204" y="416"/>
                  </a:lnTo>
                  <a:lnTo>
                    <a:pt x="198" y="420"/>
                  </a:lnTo>
                  <a:lnTo>
                    <a:pt x="188" y="418"/>
                  </a:lnTo>
                  <a:lnTo>
                    <a:pt x="186" y="418"/>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nvGrpSpPr>
            <p:cNvPr id="29" name="UK">
              <a:extLst>
                <a:ext uri="{FF2B5EF4-FFF2-40B4-BE49-F238E27FC236}">
                  <a16:creationId xmlns:a16="http://schemas.microsoft.com/office/drawing/2014/main" id="{2B74F364-46B1-3F43-B14F-B67091A7BE6E}"/>
                </a:ext>
              </a:extLst>
            </p:cNvPr>
            <p:cNvGrpSpPr>
              <a:grpSpLocks/>
            </p:cNvGrpSpPr>
            <p:nvPr/>
          </p:nvGrpSpPr>
          <p:grpSpPr bwMode="auto">
            <a:xfrm>
              <a:off x="1057275" y="1743075"/>
              <a:ext cx="714375" cy="1114425"/>
              <a:chOff x="1057275" y="1743075"/>
              <a:chExt cx="75" cy="117"/>
            </a:xfrm>
          </p:grpSpPr>
          <p:sp>
            <p:nvSpPr>
              <p:cNvPr id="125" name="Freeform 124">
                <a:extLst>
                  <a:ext uri="{FF2B5EF4-FFF2-40B4-BE49-F238E27FC236}">
                    <a16:creationId xmlns:a16="http://schemas.microsoft.com/office/drawing/2014/main" id="{770FAA1C-2D39-AC45-8A68-7409C1706E35}"/>
                  </a:ext>
                </a:extLst>
              </p:cNvPr>
              <p:cNvSpPr>
                <a:spLocks/>
              </p:cNvSpPr>
              <p:nvPr/>
            </p:nvSpPr>
            <p:spPr bwMode="auto">
              <a:xfrm>
                <a:off x="1057275" y="1743120"/>
                <a:ext cx="21" cy="17"/>
              </a:xfrm>
              <a:custGeom>
                <a:avLst/>
                <a:gdLst>
                  <a:gd name="T0" fmla="*/ 0 w 150"/>
                  <a:gd name="T1" fmla="*/ 0 h 120"/>
                  <a:gd name="T2" fmla="*/ 0 w 150"/>
                  <a:gd name="T3" fmla="*/ 0 h 120"/>
                  <a:gd name="T4" fmla="*/ 0 w 150"/>
                  <a:gd name="T5" fmla="*/ 0 h 120"/>
                  <a:gd name="T6" fmla="*/ 0 w 150"/>
                  <a:gd name="T7" fmla="*/ 0 h 120"/>
                  <a:gd name="T8" fmla="*/ 0 w 150"/>
                  <a:gd name="T9" fmla="*/ 0 h 120"/>
                  <a:gd name="T10" fmla="*/ 0 w 150"/>
                  <a:gd name="T11" fmla="*/ 0 h 120"/>
                  <a:gd name="T12" fmla="*/ 0 w 150"/>
                  <a:gd name="T13" fmla="*/ 0 h 120"/>
                  <a:gd name="T14" fmla="*/ 0 w 150"/>
                  <a:gd name="T15" fmla="*/ 0 h 120"/>
                  <a:gd name="T16" fmla="*/ 0 w 150"/>
                  <a:gd name="T17" fmla="*/ 0 h 120"/>
                  <a:gd name="T18" fmla="*/ 0 w 150"/>
                  <a:gd name="T19" fmla="*/ 0 h 120"/>
                  <a:gd name="T20" fmla="*/ 0 w 150"/>
                  <a:gd name="T21" fmla="*/ 0 h 120"/>
                  <a:gd name="T22" fmla="*/ 0 w 150"/>
                  <a:gd name="T23" fmla="*/ 0 h 120"/>
                  <a:gd name="T24" fmla="*/ 0 w 150"/>
                  <a:gd name="T25" fmla="*/ 0 h 120"/>
                  <a:gd name="T26" fmla="*/ 0 w 150"/>
                  <a:gd name="T27" fmla="*/ 0 h 120"/>
                  <a:gd name="T28" fmla="*/ 0 w 150"/>
                  <a:gd name="T29" fmla="*/ 0 h 120"/>
                  <a:gd name="T30" fmla="*/ 0 w 150"/>
                  <a:gd name="T31" fmla="*/ 0 h 120"/>
                  <a:gd name="T32" fmla="*/ 0 w 150"/>
                  <a:gd name="T33" fmla="*/ 0 h 120"/>
                  <a:gd name="T34" fmla="*/ 0 w 150"/>
                  <a:gd name="T35" fmla="*/ 0 h 120"/>
                  <a:gd name="T36" fmla="*/ 0 w 150"/>
                  <a:gd name="T37" fmla="*/ 0 h 120"/>
                  <a:gd name="T38" fmla="*/ 0 w 150"/>
                  <a:gd name="T39" fmla="*/ 0 h 120"/>
                  <a:gd name="T40" fmla="*/ 0 w 150"/>
                  <a:gd name="T41" fmla="*/ 0 h 120"/>
                  <a:gd name="T42" fmla="*/ 0 w 150"/>
                  <a:gd name="T43" fmla="*/ 0 h 120"/>
                  <a:gd name="T44" fmla="*/ 0 w 150"/>
                  <a:gd name="T45" fmla="*/ 0 h 120"/>
                  <a:gd name="T46" fmla="*/ 0 w 150"/>
                  <a:gd name="T47" fmla="*/ 0 h 120"/>
                  <a:gd name="T48" fmla="*/ 0 w 150"/>
                  <a:gd name="T49" fmla="*/ 0 h 120"/>
                  <a:gd name="T50" fmla="*/ 0 w 150"/>
                  <a:gd name="T51" fmla="*/ 0 h 120"/>
                  <a:gd name="T52" fmla="*/ 0 w 150"/>
                  <a:gd name="T53" fmla="*/ 0 h 120"/>
                  <a:gd name="T54" fmla="*/ 0 w 150"/>
                  <a:gd name="T55" fmla="*/ 0 h 120"/>
                  <a:gd name="T56" fmla="*/ 0 w 150"/>
                  <a:gd name="T57" fmla="*/ 0 h 120"/>
                  <a:gd name="T58" fmla="*/ 0 w 150"/>
                  <a:gd name="T59" fmla="*/ 0 h 120"/>
                  <a:gd name="T60" fmla="*/ 0 w 150"/>
                  <a:gd name="T61" fmla="*/ 0 h 120"/>
                  <a:gd name="T62" fmla="*/ 0 w 150"/>
                  <a:gd name="T63" fmla="*/ 0 h 120"/>
                  <a:gd name="T64" fmla="*/ 0 w 150"/>
                  <a:gd name="T65" fmla="*/ 0 h 120"/>
                  <a:gd name="T66" fmla="*/ 0 w 150"/>
                  <a:gd name="T67" fmla="*/ 0 h 120"/>
                  <a:gd name="T68" fmla="*/ 0 w 150"/>
                  <a:gd name="T69" fmla="*/ 0 h 120"/>
                  <a:gd name="T70" fmla="*/ 0 w 150"/>
                  <a:gd name="T71" fmla="*/ 0 h 120"/>
                  <a:gd name="T72" fmla="*/ 0 w 150"/>
                  <a:gd name="T73" fmla="*/ 0 h 120"/>
                  <a:gd name="T74" fmla="*/ 0 w 150"/>
                  <a:gd name="T75" fmla="*/ 0 h 120"/>
                  <a:gd name="T76" fmla="*/ 0 w 150"/>
                  <a:gd name="T77" fmla="*/ 0 h 120"/>
                  <a:gd name="T78" fmla="*/ 0 w 150"/>
                  <a:gd name="T79" fmla="*/ 0 h 120"/>
                  <a:gd name="T80" fmla="*/ 0 w 150"/>
                  <a:gd name="T81" fmla="*/ 0 h 120"/>
                  <a:gd name="T82" fmla="*/ 0 w 150"/>
                  <a:gd name="T83" fmla="*/ 0 h 120"/>
                  <a:gd name="T84" fmla="*/ 0 w 150"/>
                  <a:gd name="T85" fmla="*/ 0 h 120"/>
                  <a:gd name="T86" fmla="*/ 0 w 150"/>
                  <a:gd name="T87" fmla="*/ 0 h 120"/>
                  <a:gd name="T88" fmla="*/ 0 w 150"/>
                  <a:gd name="T89" fmla="*/ 0 h 120"/>
                  <a:gd name="T90" fmla="*/ 0 w 150"/>
                  <a:gd name="T91" fmla="*/ 0 h 120"/>
                  <a:gd name="T92" fmla="*/ 0 w 150"/>
                  <a:gd name="T93" fmla="*/ 0 h 120"/>
                  <a:gd name="T94" fmla="*/ 0 w 150"/>
                  <a:gd name="T95" fmla="*/ 0 h 120"/>
                  <a:gd name="T96" fmla="*/ 0 w 150"/>
                  <a:gd name="T97" fmla="*/ 0 h 120"/>
                  <a:gd name="T98" fmla="*/ 0 w 150"/>
                  <a:gd name="T99" fmla="*/ 0 h 120"/>
                  <a:gd name="T100" fmla="*/ 0 w 150"/>
                  <a:gd name="T101" fmla="*/ 0 h 120"/>
                  <a:gd name="T102" fmla="*/ 0 w 150"/>
                  <a:gd name="T103" fmla="*/ 0 h 120"/>
                  <a:gd name="T104" fmla="*/ 0 w 150"/>
                  <a:gd name="T105" fmla="*/ 0 h 120"/>
                  <a:gd name="T106" fmla="*/ 0 w 150"/>
                  <a:gd name="T107" fmla="*/ 0 h 120"/>
                  <a:gd name="T108" fmla="*/ 0 w 150"/>
                  <a:gd name="T109" fmla="*/ 0 h 120"/>
                  <a:gd name="T110" fmla="*/ 0 w 150"/>
                  <a:gd name="T111" fmla="*/ 0 h 1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0"/>
                  <a:gd name="T169" fmla="*/ 0 h 120"/>
                  <a:gd name="T170" fmla="*/ 150 w 150"/>
                  <a:gd name="T171" fmla="*/ 120 h 1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0" h="120">
                    <a:moveTo>
                      <a:pt x="66" y="12"/>
                    </a:moveTo>
                    <a:lnTo>
                      <a:pt x="66" y="12"/>
                    </a:lnTo>
                    <a:lnTo>
                      <a:pt x="70" y="14"/>
                    </a:lnTo>
                    <a:lnTo>
                      <a:pt x="74" y="14"/>
                    </a:lnTo>
                    <a:lnTo>
                      <a:pt x="76" y="12"/>
                    </a:lnTo>
                    <a:lnTo>
                      <a:pt x="78" y="6"/>
                    </a:lnTo>
                    <a:lnTo>
                      <a:pt x="80" y="0"/>
                    </a:lnTo>
                    <a:lnTo>
                      <a:pt x="84" y="0"/>
                    </a:lnTo>
                    <a:lnTo>
                      <a:pt x="86" y="0"/>
                    </a:lnTo>
                    <a:lnTo>
                      <a:pt x="88" y="4"/>
                    </a:lnTo>
                    <a:lnTo>
                      <a:pt x="92" y="6"/>
                    </a:lnTo>
                    <a:lnTo>
                      <a:pt x="104" y="2"/>
                    </a:lnTo>
                    <a:lnTo>
                      <a:pt x="112" y="2"/>
                    </a:lnTo>
                    <a:lnTo>
                      <a:pt x="120" y="4"/>
                    </a:lnTo>
                    <a:lnTo>
                      <a:pt x="122" y="6"/>
                    </a:lnTo>
                    <a:lnTo>
                      <a:pt x="122" y="8"/>
                    </a:lnTo>
                    <a:lnTo>
                      <a:pt x="122" y="12"/>
                    </a:lnTo>
                    <a:lnTo>
                      <a:pt x="124" y="16"/>
                    </a:lnTo>
                    <a:lnTo>
                      <a:pt x="126" y="20"/>
                    </a:lnTo>
                    <a:lnTo>
                      <a:pt x="126" y="22"/>
                    </a:lnTo>
                    <a:lnTo>
                      <a:pt x="128" y="24"/>
                    </a:lnTo>
                    <a:lnTo>
                      <a:pt x="130" y="26"/>
                    </a:lnTo>
                    <a:lnTo>
                      <a:pt x="130" y="28"/>
                    </a:lnTo>
                    <a:lnTo>
                      <a:pt x="128" y="34"/>
                    </a:lnTo>
                    <a:lnTo>
                      <a:pt x="126" y="34"/>
                    </a:lnTo>
                    <a:lnTo>
                      <a:pt x="128" y="36"/>
                    </a:lnTo>
                    <a:lnTo>
                      <a:pt x="130" y="40"/>
                    </a:lnTo>
                    <a:lnTo>
                      <a:pt x="132" y="42"/>
                    </a:lnTo>
                    <a:lnTo>
                      <a:pt x="134" y="46"/>
                    </a:lnTo>
                    <a:lnTo>
                      <a:pt x="134" y="48"/>
                    </a:lnTo>
                    <a:lnTo>
                      <a:pt x="136" y="52"/>
                    </a:lnTo>
                    <a:lnTo>
                      <a:pt x="138" y="56"/>
                    </a:lnTo>
                    <a:lnTo>
                      <a:pt x="140" y="66"/>
                    </a:lnTo>
                    <a:lnTo>
                      <a:pt x="142" y="70"/>
                    </a:lnTo>
                    <a:lnTo>
                      <a:pt x="146" y="70"/>
                    </a:lnTo>
                    <a:lnTo>
                      <a:pt x="148" y="70"/>
                    </a:lnTo>
                    <a:lnTo>
                      <a:pt x="150" y="70"/>
                    </a:lnTo>
                    <a:lnTo>
                      <a:pt x="150" y="72"/>
                    </a:lnTo>
                    <a:lnTo>
                      <a:pt x="150" y="76"/>
                    </a:lnTo>
                    <a:lnTo>
                      <a:pt x="148" y="80"/>
                    </a:lnTo>
                    <a:lnTo>
                      <a:pt x="146" y="82"/>
                    </a:lnTo>
                    <a:lnTo>
                      <a:pt x="146" y="84"/>
                    </a:lnTo>
                    <a:lnTo>
                      <a:pt x="146" y="90"/>
                    </a:lnTo>
                    <a:lnTo>
                      <a:pt x="146" y="92"/>
                    </a:lnTo>
                    <a:lnTo>
                      <a:pt x="140" y="92"/>
                    </a:lnTo>
                    <a:lnTo>
                      <a:pt x="136" y="92"/>
                    </a:lnTo>
                    <a:lnTo>
                      <a:pt x="134" y="90"/>
                    </a:lnTo>
                    <a:lnTo>
                      <a:pt x="132" y="92"/>
                    </a:lnTo>
                    <a:lnTo>
                      <a:pt x="128" y="94"/>
                    </a:lnTo>
                    <a:lnTo>
                      <a:pt x="128" y="98"/>
                    </a:lnTo>
                    <a:lnTo>
                      <a:pt x="130" y="102"/>
                    </a:lnTo>
                    <a:lnTo>
                      <a:pt x="130" y="104"/>
                    </a:lnTo>
                    <a:lnTo>
                      <a:pt x="128" y="106"/>
                    </a:lnTo>
                    <a:lnTo>
                      <a:pt x="126" y="106"/>
                    </a:lnTo>
                    <a:lnTo>
                      <a:pt x="120" y="106"/>
                    </a:lnTo>
                    <a:lnTo>
                      <a:pt x="118" y="106"/>
                    </a:lnTo>
                    <a:lnTo>
                      <a:pt x="116" y="108"/>
                    </a:lnTo>
                    <a:lnTo>
                      <a:pt x="116" y="110"/>
                    </a:lnTo>
                    <a:lnTo>
                      <a:pt x="110" y="116"/>
                    </a:lnTo>
                    <a:lnTo>
                      <a:pt x="108" y="118"/>
                    </a:lnTo>
                    <a:lnTo>
                      <a:pt x="106" y="120"/>
                    </a:lnTo>
                    <a:lnTo>
                      <a:pt x="100" y="118"/>
                    </a:lnTo>
                    <a:lnTo>
                      <a:pt x="98" y="116"/>
                    </a:lnTo>
                    <a:lnTo>
                      <a:pt x="94" y="114"/>
                    </a:lnTo>
                    <a:lnTo>
                      <a:pt x="92" y="112"/>
                    </a:lnTo>
                    <a:lnTo>
                      <a:pt x="90" y="112"/>
                    </a:lnTo>
                    <a:lnTo>
                      <a:pt x="88" y="112"/>
                    </a:lnTo>
                    <a:lnTo>
                      <a:pt x="86" y="110"/>
                    </a:lnTo>
                    <a:lnTo>
                      <a:pt x="86" y="104"/>
                    </a:lnTo>
                    <a:lnTo>
                      <a:pt x="82" y="104"/>
                    </a:lnTo>
                    <a:lnTo>
                      <a:pt x="76" y="102"/>
                    </a:lnTo>
                    <a:lnTo>
                      <a:pt x="72" y="102"/>
                    </a:lnTo>
                    <a:lnTo>
                      <a:pt x="72" y="100"/>
                    </a:lnTo>
                    <a:lnTo>
                      <a:pt x="70" y="94"/>
                    </a:lnTo>
                    <a:lnTo>
                      <a:pt x="70" y="90"/>
                    </a:lnTo>
                    <a:lnTo>
                      <a:pt x="68" y="86"/>
                    </a:lnTo>
                    <a:lnTo>
                      <a:pt x="66" y="80"/>
                    </a:lnTo>
                    <a:lnTo>
                      <a:pt x="60" y="74"/>
                    </a:lnTo>
                    <a:lnTo>
                      <a:pt x="56" y="72"/>
                    </a:lnTo>
                    <a:lnTo>
                      <a:pt x="54" y="74"/>
                    </a:lnTo>
                    <a:lnTo>
                      <a:pt x="54" y="80"/>
                    </a:lnTo>
                    <a:lnTo>
                      <a:pt x="52" y="84"/>
                    </a:lnTo>
                    <a:lnTo>
                      <a:pt x="50" y="88"/>
                    </a:lnTo>
                    <a:lnTo>
                      <a:pt x="50" y="90"/>
                    </a:lnTo>
                    <a:lnTo>
                      <a:pt x="46" y="92"/>
                    </a:lnTo>
                    <a:lnTo>
                      <a:pt x="38" y="96"/>
                    </a:lnTo>
                    <a:lnTo>
                      <a:pt x="34" y="96"/>
                    </a:lnTo>
                    <a:lnTo>
                      <a:pt x="32" y="96"/>
                    </a:lnTo>
                    <a:lnTo>
                      <a:pt x="26" y="94"/>
                    </a:lnTo>
                    <a:lnTo>
                      <a:pt x="24" y="92"/>
                    </a:lnTo>
                    <a:lnTo>
                      <a:pt x="24" y="90"/>
                    </a:lnTo>
                    <a:lnTo>
                      <a:pt x="24" y="88"/>
                    </a:lnTo>
                    <a:lnTo>
                      <a:pt x="18" y="88"/>
                    </a:lnTo>
                    <a:lnTo>
                      <a:pt x="6" y="86"/>
                    </a:lnTo>
                    <a:lnTo>
                      <a:pt x="4" y="68"/>
                    </a:lnTo>
                    <a:lnTo>
                      <a:pt x="4" y="62"/>
                    </a:lnTo>
                    <a:lnTo>
                      <a:pt x="0" y="56"/>
                    </a:lnTo>
                    <a:lnTo>
                      <a:pt x="0" y="54"/>
                    </a:lnTo>
                    <a:lnTo>
                      <a:pt x="2" y="54"/>
                    </a:lnTo>
                    <a:lnTo>
                      <a:pt x="6" y="54"/>
                    </a:lnTo>
                    <a:lnTo>
                      <a:pt x="10" y="46"/>
                    </a:lnTo>
                    <a:lnTo>
                      <a:pt x="16" y="44"/>
                    </a:lnTo>
                    <a:lnTo>
                      <a:pt x="20" y="44"/>
                    </a:lnTo>
                    <a:lnTo>
                      <a:pt x="22" y="36"/>
                    </a:lnTo>
                    <a:lnTo>
                      <a:pt x="30" y="36"/>
                    </a:lnTo>
                    <a:lnTo>
                      <a:pt x="32" y="34"/>
                    </a:lnTo>
                    <a:lnTo>
                      <a:pt x="32" y="32"/>
                    </a:lnTo>
                    <a:lnTo>
                      <a:pt x="34" y="28"/>
                    </a:lnTo>
                    <a:lnTo>
                      <a:pt x="36" y="22"/>
                    </a:lnTo>
                    <a:lnTo>
                      <a:pt x="42" y="22"/>
                    </a:lnTo>
                    <a:lnTo>
                      <a:pt x="48" y="24"/>
                    </a:lnTo>
                    <a:lnTo>
                      <a:pt x="56" y="24"/>
                    </a:lnTo>
                    <a:lnTo>
                      <a:pt x="62" y="18"/>
                    </a:lnTo>
                    <a:lnTo>
                      <a:pt x="64" y="12"/>
                    </a:lnTo>
                    <a:lnTo>
                      <a:pt x="66" y="12"/>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26" name="Freeform 125">
                <a:extLst>
                  <a:ext uri="{FF2B5EF4-FFF2-40B4-BE49-F238E27FC236}">
                    <a16:creationId xmlns:a16="http://schemas.microsoft.com/office/drawing/2014/main" id="{1A3354BF-1708-7B4D-BDE7-8B648F8A0960}"/>
                  </a:ext>
                </a:extLst>
              </p:cNvPr>
              <p:cNvSpPr>
                <a:spLocks/>
              </p:cNvSpPr>
              <p:nvPr/>
            </p:nvSpPr>
            <p:spPr bwMode="auto">
              <a:xfrm>
                <a:off x="1057280" y="1743075"/>
                <a:ext cx="70" cy="117"/>
              </a:xfrm>
              <a:custGeom>
                <a:avLst/>
                <a:gdLst>
                  <a:gd name="T0" fmla="*/ 0 w 480"/>
                  <a:gd name="T1" fmla="*/ 0 h 804"/>
                  <a:gd name="T2" fmla="*/ 0 w 480"/>
                  <a:gd name="T3" fmla="*/ 0 h 804"/>
                  <a:gd name="T4" fmla="*/ 0 w 480"/>
                  <a:gd name="T5" fmla="*/ 0 h 804"/>
                  <a:gd name="T6" fmla="*/ 0 w 480"/>
                  <a:gd name="T7" fmla="*/ 0 h 804"/>
                  <a:gd name="T8" fmla="*/ 0 w 480"/>
                  <a:gd name="T9" fmla="*/ 0 h 804"/>
                  <a:gd name="T10" fmla="*/ 0 w 480"/>
                  <a:gd name="T11" fmla="*/ 0 h 804"/>
                  <a:gd name="T12" fmla="*/ 0 w 480"/>
                  <a:gd name="T13" fmla="*/ 0 h 804"/>
                  <a:gd name="T14" fmla="*/ 0 w 480"/>
                  <a:gd name="T15" fmla="*/ 0 h 804"/>
                  <a:gd name="T16" fmla="*/ 0 w 480"/>
                  <a:gd name="T17" fmla="*/ 0 h 804"/>
                  <a:gd name="T18" fmla="*/ 0 w 480"/>
                  <a:gd name="T19" fmla="*/ 0 h 804"/>
                  <a:gd name="T20" fmla="*/ 0 w 480"/>
                  <a:gd name="T21" fmla="*/ 0 h 804"/>
                  <a:gd name="T22" fmla="*/ 0 w 480"/>
                  <a:gd name="T23" fmla="*/ 0 h 804"/>
                  <a:gd name="T24" fmla="*/ 0 w 480"/>
                  <a:gd name="T25" fmla="*/ 0 h 804"/>
                  <a:gd name="T26" fmla="*/ 0 w 480"/>
                  <a:gd name="T27" fmla="*/ 0 h 804"/>
                  <a:gd name="T28" fmla="*/ 0 w 480"/>
                  <a:gd name="T29" fmla="*/ 0 h 804"/>
                  <a:gd name="T30" fmla="*/ 0 w 480"/>
                  <a:gd name="T31" fmla="*/ 0 h 804"/>
                  <a:gd name="T32" fmla="*/ 0 w 480"/>
                  <a:gd name="T33" fmla="*/ 0 h 804"/>
                  <a:gd name="T34" fmla="*/ 0 w 480"/>
                  <a:gd name="T35" fmla="*/ 0 h 804"/>
                  <a:gd name="T36" fmla="*/ 0 w 480"/>
                  <a:gd name="T37" fmla="*/ 0 h 804"/>
                  <a:gd name="T38" fmla="*/ 0 w 480"/>
                  <a:gd name="T39" fmla="*/ 0 h 804"/>
                  <a:gd name="T40" fmla="*/ 0 w 480"/>
                  <a:gd name="T41" fmla="*/ 0 h 804"/>
                  <a:gd name="T42" fmla="*/ 0 w 480"/>
                  <a:gd name="T43" fmla="*/ 0 h 804"/>
                  <a:gd name="T44" fmla="*/ 0 w 480"/>
                  <a:gd name="T45" fmla="*/ 0 h 804"/>
                  <a:gd name="T46" fmla="*/ 0 w 480"/>
                  <a:gd name="T47" fmla="*/ 0 h 804"/>
                  <a:gd name="T48" fmla="*/ 0 w 480"/>
                  <a:gd name="T49" fmla="*/ 0 h 804"/>
                  <a:gd name="T50" fmla="*/ 0 w 480"/>
                  <a:gd name="T51" fmla="*/ 0 h 804"/>
                  <a:gd name="T52" fmla="*/ 0 w 480"/>
                  <a:gd name="T53" fmla="*/ 0 h 804"/>
                  <a:gd name="T54" fmla="*/ 0 w 480"/>
                  <a:gd name="T55" fmla="*/ 0 h 804"/>
                  <a:gd name="T56" fmla="*/ 0 w 480"/>
                  <a:gd name="T57" fmla="*/ 0 h 804"/>
                  <a:gd name="T58" fmla="*/ 0 w 480"/>
                  <a:gd name="T59" fmla="*/ 0 h 804"/>
                  <a:gd name="T60" fmla="*/ 0 w 480"/>
                  <a:gd name="T61" fmla="*/ 0 h 804"/>
                  <a:gd name="T62" fmla="*/ 0 w 480"/>
                  <a:gd name="T63" fmla="*/ 0 h 804"/>
                  <a:gd name="T64" fmla="*/ 0 w 480"/>
                  <a:gd name="T65" fmla="*/ 0 h 804"/>
                  <a:gd name="T66" fmla="*/ 0 w 480"/>
                  <a:gd name="T67" fmla="*/ 0 h 804"/>
                  <a:gd name="T68" fmla="*/ 0 w 480"/>
                  <a:gd name="T69" fmla="*/ 0 h 804"/>
                  <a:gd name="T70" fmla="*/ 0 w 480"/>
                  <a:gd name="T71" fmla="*/ 0 h 804"/>
                  <a:gd name="T72" fmla="*/ 0 w 480"/>
                  <a:gd name="T73" fmla="*/ 0 h 804"/>
                  <a:gd name="T74" fmla="*/ 0 w 480"/>
                  <a:gd name="T75" fmla="*/ 0 h 804"/>
                  <a:gd name="T76" fmla="*/ 0 w 480"/>
                  <a:gd name="T77" fmla="*/ 0 h 804"/>
                  <a:gd name="T78" fmla="*/ 0 w 480"/>
                  <a:gd name="T79" fmla="*/ 0 h 804"/>
                  <a:gd name="T80" fmla="*/ 0 w 480"/>
                  <a:gd name="T81" fmla="*/ 0 h 804"/>
                  <a:gd name="T82" fmla="*/ 0 w 480"/>
                  <a:gd name="T83" fmla="*/ 0 h 804"/>
                  <a:gd name="T84" fmla="*/ 0 w 480"/>
                  <a:gd name="T85" fmla="*/ 0 h 804"/>
                  <a:gd name="T86" fmla="*/ 0 w 480"/>
                  <a:gd name="T87" fmla="*/ 0 h 804"/>
                  <a:gd name="T88" fmla="*/ 0 w 480"/>
                  <a:gd name="T89" fmla="*/ 0 h 804"/>
                  <a:gd name="T90" fmla="*/ 0 w 480"/>
                  <a:gd name="T91" fmla="*/ 0 h 804"/>
                  <a:gd name="T92" fmla="*/ 0 w 480"/>
                  <a:gd name="T93" fmla="*/ 0 h 804"/>
                  <a:gd name="T94" fmla="*/ 0 w 480"/>
                  <a:gd name="T95" fmla="*/ 0 h 804"/>
                  <a:gd name="T96" fmla="*/ 0 w 480"/>
                  <a:gd name="T97" fmla="*/ 0 h 804"/>
                  <a:gd name="T98" fmla="*/ 0 w 480"/>
                  <a:gd name="T99" fmla="*/ 0 h 804"/>
                  <a:gd name="T100" fmla="*/ 0 w 480"/>
                  <a:gd name="T101" fmla="*/ 0 h 804"/>
                  <a:gd name="T102" fmla="*/ 0 w 480"/>
                  <a:gd name="T103" fmla="*/ 0 h 804"/>
                  <a:gd name="T104" fmla="*/ 0 w 480"/>
                  <a:gd name="T105" fmla="*/ 0 h 804"/>
                  <a:gd name="T106" fmla="*/ 0 w 480"/>
                  <a:gd name="T107" fmla="*/ 0 h 804"/>
                  <a:gd name="T108" fmla="*/ 0 w 480"/>
                  <a:gd name="T109" fmla="*/ 0 h 804"/>
                  <a:gd name="T110" fmla="*/ 0 w 480"/>
                  <a:gd name="T111" fmla="*/ 0 h 804"/>
                  <a:gd name="T112" fmla="*/ 0 w 480"/>
                  <a:gd name="T113" fmla="*/ 0 h 804"/>
                  <a:gd name="T114" fmla="*/ 0 w 480"/>
                  <a:gd name="T115" fmla="*/ 0 h 804"/>
                  <a:gd name="T116" fmla="*/ 0 w 480"/>
                  <a:gd name="T117" fmla="*/ 0 h 804"/>
                  <a:gd name="T118" fmla="*/ 0 w 480"/>
                  <a:gd name="T119" fmla="*/ 0 h 804"/>
                  <a:gd name="T120" fmla="*/ 0 w 480"/>
                  <a:gd name="T121" fmla="*/ 0 h 8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804"/>
                  <a:gd name="T185" fmla="*/ 480 w 480"/>
                  <a:gd name="T186" fmla="*/ 804 h 8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804">
                    <a:moveTo>
                      <a:pt x="330" y="116"/>
                    </a:moveTo>
                    <a:lnTo>
                      <a:pt x="320" y="118"/>
                    </a:lnTo>
                    <a:lnTo>
                      <a:pt x="316" y="114"/>
                    </a:lnTo>
                    <a:lnTo>
                      <a:pt x="312" y="112"/>
                    </a:lnTo>
                    <a:lnTo>
                      <a:pt x="306" y="112"/>
                    </a:lnTo>
                    <a:lnTo>
                      <a:pt x="300" y="114"/>
                    </a:lnTo>
                    <a:lnTo>
                      <a:pt x="292" y="114"/>
                    </a:lnTo>
                    <a:lnTo>
                      <a:pt x="284" y="108"/>
                    </a:lnTo>
                    <a:lnTo>
                      <a:pt x="280" y="106"/>
                    </a:lnTo>
                    <a:lnTo>
                      <a:pt x="272" y="100"/>
                    </a:lnTo>
                    <a:lnTo>
                      <a:pt x="264" y="100"/>
                    </a:lnTo>
                    <a:lnTo>
                      <a:pt x="260" y="104"/>
                    </a:lnTo>
                    <a:lnTo>
                      <a:pt x="252" y="106"/>
                    </a:lnTo>
                    <a:lnTo>
                      <a:pt x="244" y="110"/>
                    </a:lnTo>
                    <a:lnTo>
                      <a:pt x="240" y="110"/>
                    </a:lnTo>
                    <a:lnTo>
                      <a:pt x="234" y="112"/>
                    </a:lnTo>
                    <a:lnTo>
                      <a:pt x="232" y="112"/>
                    </a:lnTo>
                    <a:lnTo>
                      <a:pt x="228" y="108"/>
                    </a:lnTo>
                    <a:lnTo>
                      <a:pt x="226" y="108"/>
                    </a:lnTo>
                    <a:lnTo>
                      <a:pt x="224" y="106"/>
                    </a:lnTo>
                    <a:lnTo>
                      <a:pt x="224" y="104"/>
                    </a:lnTo>
                    <a:lnTo>
                      <a:pt x="226" y="98"/>
                    </a:lnTo>
                    <a:lnTo>
                      <a:pt x="228" y="96"/>
                    </a:lnTo>
                    <a:lnTo>
                      <a:pt x="232" y="96"/>
                    </a:lnTo>
                    <a:lnTo>
                      <a:pt x="234" y="94"/>
                    </a:lnTo>
                    <a:lnTo>
                      <a:pt x="236" y="88"/>
                    </a:lnTo>
                    <a:lnTo>
                      <a:pt x="230" y="84"/>
                    </a:lnTo>
                    <a:lnTo>
                      <a:pt x="226" y="84"/>
                    </a:lnTo>
                    <a:lnTo>
                      <a:pt x="222" y="80"/>
                    </a:lnTo>
                    <a:lnTo>
                      <a:pt x="224" y="76"/>
                    </a:lnTo>
                    <a:lnTo>
                      <a:pt x="232" y="76"/>
                    </a:lnTo>
                    <a:lnTo>
                      <a:pt x="240" y="74"/>
                    </a:lnTo>
                    <a:lnTo>
                      <a:pt x="242" y="74"/>
                    </a:lnTo>
                    <a:lnTo>
                      <a:pt x="246" y="74"/>
                    </a:lnTo>
                    <a:lnTo>
                      <a:pt x="248" y="68"/>
                    </a:lnTo>
                    <a:lnTo>
                      <a:pt x="256" y="64"/>
                    </a:lnTo>
                    <a:lnTo>
                      <a:pt x="260" y="60"/>
                    </a:lnTo>
                    <a:lnTo>
                      <a:pt x="264" y="56"/>
                    </a:lnTo>
                    <a:lnTo>
                      <a:pt x="268" y="54"/>
                    </a:lnTo>
                    <a:lnTo>
                      <a:pt x="276" y="54"/>
                    </a:lnTo>
                    <a:lnTo>
                      <a:pt x="278" y="54"/>
                    </a:lnTo>
                    <a:lnTo>
                      <a:pt x="280" y="50"/>
                    </a:lnTo>
                    <a:lnTo>
                      <a:pt x="280" y="46"/>
                    </a:lnTo>
                    <a:lnTo>
                      <a:pt x="284" y="44"/>
                    </a:lnTo>
                    <a:lnTo>
                      <a:pt x="288" y="44"/>
                    </a:lnTo>
                    <a:lnTo>
                      <a:pt x="290" y="40"/>
                    </a:lnTo>
                    <a:lnTo>
                      <a:pt x="292" y="38"/>
                    </a:lnTo>
                    <a:lnTo>
                      <a:pt x="292" y="34"/>
                    </a:lnTo>
                    <a:lnTo>
                      <a:pt x="296" y="30"/>
                    </a:lnTo>
                    <a:lnTo>
                      <a:pt x="298" y="30"/>
                    </a:lnTo>
                    <a:lnTo>
                      <a:pt x="298" y="28"/>
                    </a:lnTo>
                    <a:lnTo>
                      <a:pt x="298" y="26"/>
                    </a:lnTo>
                    <a:lnTo>
                      <a:pt x="296" y="22"/>
                    </a:lnTo>
                    <a:lnTo>
                      <a:pt x="296" y="20"/>
                    </a:lnTo>
                    <a:lnTo>
                      <a:pt x="296" y="16"/>
                    </a:lnTo>
                    <a:lnTo>
                      <a:pt x="294" y="14"/>
                    </a:lnTo>
                    <a:lnTo>
                      <a:pt x="292" y="14"/>
                    </a:lnTo>
                    <a:lnTo>
                      <a:pt x="290" y="14"/>
                    </a:lnTo>
                    <a:lnTo>
                      <a:pt x="286" y="14"/>
                    </a:lnTo>
                    <a:lnTo>
                      <a:pt x="286" y="16"/>
                    </a:lnTo>
                    <a:lnTo>
                      <a:pt x="276" y="16"/>
                    </a:lnTo>
                    <a:lnTo>
                      <a:pt x="268" y="16"/>
                    </a:lnTo>
                    <a:lnTo>
                      <a:pt x="262" y="16"/>
                    </a:lnTo>
                    <a:lnTo>
                      <a:pt x="254" y="16"/>
                    </a:lnTo>
                    <a:lnTo>
                      <a:pt x="250" y="14"/>
                    </a:lnTo>
                    <a:lnTo>
                      <a:pt x="246" y="14"/>
                    </a:lnTo>
                    <a:lnTo>
                      <a:pt x="238" y="14"/>
                    </a:lnTo>
                    <a:lnTo>
                      <a:pt x="234" y="16"/>
                    </a:lnTo>
                    <a:lnTo>
                      <a:pt x="232" y="16"/>
                    </a:lnTo>
                    <a:lnTo>
                      <a:pt x="228" y="12"/>
                    </a:lnTo>
                    <a:lnTo>
                      <a:pt x="226" y="10"/>
                    </a:lnTo>
                    <a:lnTo>
                      <a:pt x="224" y="10"/>
                    </a:lnTo>
                    <a:lnTo>
                      <a:pt x="220" y="10"/>
                    </a:lnTo>
                    <a:lnTo>
                      <a:pt x="216" y="8"/>
                    </a:lnTo>
                    <a:lnTo>
                      <a:pt x="216" y="6"/>
                    </a:lnTo>
                    <a:lnTo>
                      <a:pt x="212" y="2"/>
                    </a:lnTo>
                    <a:lnTo>
                      <a:pt x="210" y="0"/>
                    </a:lnTo>
                    <a:lnTo>
                      <a:pt x="206" y="2"/>
                    </a:lnTo>
                    <a:lnTo>
                      <a:pt x="202" y="4"/>
                    </a:lnTo>
                    <a:lnTo>
                      <a:pt x="200" y="8"/>
                    </a:lnTo>
                    <a:lnTo>
                      <a:pt x="202" y="14"/>
                    </a:lnTo>
                    <a:lnTo>
                      <a:pt x="202" y="18"/>
                    </a:lnTo>
                    <a:lnTo>
                      <a:pt x="198" y="20"/>
                    </a:lnTo>
                    <a:lnTo>
                      <a:pt x="194" y="20"/>
                    </a:lnTo>
                    <a:lnTo>
                      <a:pt x="194" y="24"/>
                    </a:lnTo>
                    <a:lnTo>
                      <a:pt x="190" y="26"/>
                    </a:lnTo>
                    <a:lnTo>
                      <a:pt x="188" y="30"/>
                    </a:lnTo>
                    <a:lnTo>
                      <a:pt x="190" y="36"/>
                    </a:lnTo>
                    <a:lnTo>
                      <a:pt x="194" y="36"/>
                    </a:lnTo>
                    <a:lnTo>
                      <a:pt x="200" y="38"/>
                    </a:lnTo>
                    <a:lnTo>
                      <a:pt x="200" y="40"/>
                    </a:lnTo>
                    <a:lnTo>
                      <a:pt x="198" y="44"/>
                    </a:lnTo>
                    <a:lnTo>
                      <a:pt x="196" y="44"/>
                    </a:lnTo>
                    <a:lnTo>
                      <a:pt x="192" y="40"/>
                    </a:lnTo>
                    <a:lnTo>
                      <a:pt x="188" y="36"/>
                    </a:lnTo>
                    <a:lnTo>
                      <a:pt x="184" y="38"/>
                    </a:lnTo>
                    <a:lnTo>
                      <a:pt x="180" y="44"/>
                    </a:lnTo>
                    <a:lnTo>
                      <a:pt x="182" y="46"/>
                    </a:lnTo>
                    <a:lnTo>
                      <a:pt x="182" y="48"/>
                    </a:lnTo>
                    <a:lnTo>
                      <a:pt x="180" y="50"/>
                    </a:lnTo>
                    <a:lnTo>
                      <a:pt x="176" y="52"/>
                    </a:lnTo>
                    <a:lnTo>
                      <a:pt x="176" y="56"/>
                    </a:lnTo>
                    <a:lnTo>
                      <a:pt x="180" y="60"/>
                    </a:lnTo>
                    <a:lnTo>
                      <a:pt x="182" y="64"/>
                    </a:lnTo>
                    <a:lnTo>
                      <a:pt x="184" y="64"/>
                    </a:lnTo>
                    <a:lnTo>
                      <a:pt x="186" y="66"/>
                    </a:lnTo>
                    <a:lnTo>
                      <a:pt x="188" y="66"/>
                    </a:lnTo>
                    <a:lnTo>
                      <a:pt x="188" y="68"/>
                    </a:lnTo>
                    <a:lnTo>
                      <a:pt x="184" y="76"/>
                    </a:lnTo>
                    <a:lnTo>
                      <a:pt x="182" y="76"/>
                    </a:lnTo>
                    <a:lnTo>
                      <a:pt x="180" y="76"/>
                    </a:lnTo>
                    <a:lnTo>
                      <a:pt x="174" y="70"/>
                    </a:lnTo>
                    <a:lnTo>
                      <a:pt x="170" y="68"/>
                    </a:lnTo>
                    <a:lnTo>
                      <a:pt x="166" y="68"/>
                    </a:lnTo>
                    <a:lnTo>
                      <a:pt x="158" y="68"/>
                    </a:lnTo>
                    <a:lnTo>
                      <a:pt x="156" y="70"/>
                    </a:lnTo>
                    <a:lnTo>
                      <a:pt x="156" y="72"/>
                    </a:lnTo>
                    <a:lnTo>
                      <a:pt x="152" y="76"/>
                    </a:lnTo>
                    <a:lnTo>
                      <a:pt x="150" y="80"/>
                    </a:lnTo>
                    <a:lnTo>
                      <a:pt x="148" y="82"/>
                    </a:lnTo>
                    <a:lnTo>
                      <a:pt x="150" y="86"/>
                    </a:lnTo>
                    <a:lnTo>
                      <a:pt x="154" y="84"/>
                    </a:lnTo>
                    <a:lnTo>
                      <a:pt x="156" y="86"/>
                    </a:lnTo>
                    <a:lnTo>
                      <a:pt x="154" y="94"/>
                    </a:lnTo>
                    <a:lnTo>
                      <a:pt x="148" y="94"/>
                    </a:lnTo>
                    <a:lnTo>
                      <a:pt x="144" y="94"/>
                    </a:lnTo>
                    <a:lnTo>
                      <a:pt x="142" y="94"/>
                    </a:lnTo>
                    <a:lnTo>
                      <a:pt x="144" y="100"/>
                    </a:lnTo>
                    <a:lnTo>
                      <a:pt x="152" y="102"/>
                    </a:lnTo>
                    <a:lnTo>
                      <a:pt x="144" y="106"/>
                    </a:lnTo>
                    <a:lnTo>
                      <a:pt x="142" y="108"/>
                    </a:lnTo>
                    <a:lnTo>
                      <a:pt x="140" y="110"/>
                    </a:lnTo>
                    <a:lnTo>
                      <a:pt x="142" y="112"/>
                    </a:lnTo>
                    <a:lnTo>
                      <a:pt x="144" y="114"/>
                    </a:lnTo>
                    <a:lnTo>
                      <a:pt x="154" y="116"/>
                    </a:lnTo>
                    <a:lnTo>
                      <a:pt x="154" y="122"/>
                    </a:lnTo>
                    <a:lnTo>
                      <a:pt x="154" y="124"/>
                    </a:lnTo>
                    <a:lnTo>
                      <a:pt x="152" y="130"/>
                    </a:lnTo>
                    <a:lnTo>
                      <a:pt x="146" y="132"/>
                    </a:lnTo>
                    <a:lnTo>
                      <a:pt x="144" y="132"/>
                    </a:lnTo>
                    <a:lnTo>
                      <a:pt x="144" y="140"/>
                    </a:lnTo>
                    <a:lnTo>
                      <a:pt x="148" y="140"/>
                    </a:lnTo>
                    <a:lnTo>
                      <a:pt x="152" y="142"/>
                    </a:lnTo>
                    <a:lnTo>
                      <a:pt x="150" y="146"/>
                    </a:lnTo>
                    <a:lnTo>
                      <a:pt x="146" y="150"/>
                    </a:lnTo>
                    <a:lnTo>
                      <a:pt x="142" y="150"/>
                    </a:lnTo>
                    <a:lnTo>
                      <a:pt x="136" y="152"/>
                    </a:lnTo>
                    <a:lnTo>
                      <a:pt x="132" y="154"/>
                    </a:lnTo>
                    <a:lnTo>
                      <a:pt x="134" y="158"/>
                    </a:lnTo>
                    <a:lnTo>
                      <a:pt x="136" y="160"/>
                    </a:lnTo>
                    <a:lnTo>
                      <a:pt x="134" y="162"/>
                    </a:lnTo>
                    <a:lnTo>
                      <a:pt x="128" y="166"/>
                    </a:lnTo>
                    <a:lnTo>
                      <a:pt x="126" y="168"/>
                    </a:lnTo>
                    <a:lnTo>
                      <a:pt x="124" y="170"/>
                    </a:lnTo>
                    <a:lnTo>
                      <a:pt x="122" y="170"/>
                    </a:lnTo>
                    <a:lnTo>
                      <a:pt x="122" y="176"/>
                    </a:lnTo>
                    <a:lnTo>
                      <a:pt x="126" y="178"/>
                    </a:lnTo>
                    <a:lnTo>
                      <a:pt x="128" y="182"/>
                    </a:lnTo>
                    <a:lnTo>
                      <a:pt x="126" y="186"/>
                    </a:lnTo>
                    <a:lnTo>
                      <a:pt x="126" y="190"/>
                    </a:lnTo>
                    <a:lnTo>
                      <a:pt x="116" y="192"/>
                    </a:lnTo>
                    <a:lnTo>
                      <a:pt x="114" y="192"/>
                    </a:lnTo>
                    <a:lnTo>
                      <a:pt x="116" y="196"/>
                    </a:lnTo>
                    <a:lnTo>
                      <a:pt x="118" y="198"/>
                    </a:lnTo>
                    <a:lnTo>
                      <a:pt x="122" y="200"/>
                    </a:lnTo>
                    <a:lnTo>
                      <a:pt x="126" y="200"/>
                    </a:lnTo>
                    <a:lnTo>
                      <a:pt x="130" y="200"/>
                    </a:lnTo>
                    <a:lnTo>
                      <a:pt x="132" y="198"/>
                    </a:lnTo>
                    <a:lnTo>
                      <a:pt x="134" y="194"/>
                    </a:lnTo>
                    <a:lnTo>
                      <a:pt x="136" y="194"/>
                    </a:lnTo>
                    <a:lnTo>
                      <a:pt x="138" y="190"/>
                    </a:lnTo>
                    <a:lnTo>
                      <a:pt x="140" y="186"/>
                    </a:lnTo>
                    <a:lnTo>
                      <a:pt x="144" y="186"/>
                    </a:lnTo>
                    <a:lnTo>
                      <a:pt x="146" y="184"/>
                    </a:lnTo>
                    <a:lnTo>
                      <a:pt x="148" y="182"/>
                    </a:lnTo>
                    <a:lnTo>
                      <a:pt x="152" y="180"/>
                    </a:lnTo>
                    <a:lnTo>
                      <a:pt x="156" y="178"/>
                    </a:lnTo>
                    <a:lnTo>
                      <a:pt x="158" y="176"/>
                    </a:lnTo>
                    <a:lnTo>
                      <a:pt x="160" y="176"/>
                    </a:lnTo>
                    <a:lnTo>
                      <a:pt x="164" y="182"/>
                    </a:lnTo>
                    <a:lnTo>
                      <a:pt x="162" y="184"/>
                    </a:lnTo>
                    <a:lnTo>
                      <a:pt x="158" y="186"/>
                    </a:lnTo>
                    <a:lnTo>
                      <a:pt x="152" y="188"/>
                    </a:lnTo>
                    <a:lnTo>
                      <a:pt x="150" y="188"/>
                    </a:lnTo>
                    <a:lnTo>
                      <a:pt x="148" y="188"/>
                    </a:lnTo>
                    <a:lnTo>
                      <a:pt x="152" y="194"/>
                    </a:lnTo>
                    <a:lnTo>
                      <a:pt x="152" y="196"/>
                    </a:lnTo>
                    <a:lnTo>
                      <a:pt x="154" y="198"/>
                    </a:lnTo>
                    <a:lnTo>
                      <a:pt x="156" y="198"/>
                    </a:lnTo>
                    <a:lnTo>
                      <a:pt x="160" y="200"/>
                    </a:lnTo>
                    <a:lnTo>
                      <a:pt x="162" y="200"/>
                    </a:lnTo>
                    <a:lnTo>
                      <a:pt x="162" y="202"/>
                    </a:lnTo>
                    <a:lnTo>
                      <a:pt x="154" y="206"/>
                    </a:lnTo>
                    <a:lnTo>
                      <a:pt x="150" y="208"/>
                    </a:lnTo>
                    <a:lnTo>
                      <a:pt x="148" y="208"/>
                    </a:lnTo>
                    <a:lnTo>
                      <a:pt x="144" y="210"/>
                    </a:lnTo>
                    <a:lnTo>
                      <a:pt x="142" y="212"/>
                    </a:lnTo>
                    <a:lnTo>
                      <a:pt x="136" y="216"/>
                    </a:lnTo>
                    <a:lnTo>
                      <a:pt x="136" y="218"/>
                    </a:lnTo>
                    <a:lnTo>
                      <a:pt x="138" y="220"/>
                    </a:lnTo>
                    <a:lnTo>
                      <a:pt x="142" y="222"/>
                    </a:lnTo>
                    <a:lnTo>
                      <a:pt x="144" y="226"/>
                    </a:lnTo>
                    <a:lnTo>
                      <a:pt x="142" y="230"/>
                    </a:lnTo>
                    <a:lnTo>
                      <a:pt x="144" y="234"/>
                    </a:lnTo>
                    <a:lnTo>
                      <a:pt x="146" y="234"/>
                    </a:lnTo>
                    <a:lnTo>
                      <a:pt x="152" y="234"/>
                    </a:lnTo>
                    <a:lnTo>
                      <a:pt x="154" y="230"/>
                    </a:lnTo>
                    <a:lnTo>
                      <a:pt x="158" y="228"/>
                    </a:lnTo>
                    <a:lnTo>
                      <a:pt x="160" y="230"/>
                    </a:lnTo>
                    <a:lnTo>
                      <a:pt x="162" y="236"/>
                    </a:lnTo>
                    <a:lnTo>
                      <a:pt x="168" y="242"/>
                    </a:lnTo>
                    <a:lnTo>
                      <a:pt x="168" y="248"/>
                    </a:lnTo>
                    <a:lnTo>
                      <a:pt x="158" y="250"/>
                    </a:lnTo>
                    <a:lnTo>
                      <a:pt x="154" y="258"/>
                    </a:lnTo>
                    <a:lnTo>
                      <a:pt x="152" y="258"/>
                    </a:lnTo>
                    <a:lnTo>
                      <a:pt x="148" y="264"/>
                    </a:lnTo>
                    <a:lnTo>
                      <a:pt x="148" y="272"/>
                    </a:lnTo>
                    <a:lnTo>
                      <a:pt x="154" y="272"/>
                    </a:lnTo>
                    <a:lnTo>
                      <a:pt x="158" y="270"/>
                    </a:lnTo>
                    <a:lnTo>
                      <a:pt x="160" y="266"/>
                    </a:lnTo>
                    <a:lnTo>
                      <a:pt x="164" y="258"/>
                    </a:lnTo>
                    <a:lnTo>
                      <a:pt x="168" y="258"/>
                    </a:lnTo>
                    <a:lnTo>
                      <a:pt x="170" y="264"/>
                    </a:lnTo>
                    <a:lnTo>
                      <a:pt x="168" y="268"/>
                    </a:lnTo>
                    <a:lnTo>
                      <a:pt x="166" y="270"/>
                    </a:lnTo>
                    <a:lnTo>
                      <a:pt x="164" y="270"/>
                    </a:lnTo>
                    <a:lnTo>
                      <a:pt x="162" y="272"/>
                    </a:lnTo>
                    <a:lnTo>
                      <a:pt x="158" y="274"/>
                    </a:lnTo>
                    <a:lnTo>
                      <a:pt x="156" y="276"/>
                    </a:lnTo>
                    <a:lnTo>
                      <a:pt x="156" y="284"/>
                    </a:lnTo>
                    <a:lnTo>
                      <a:pt x="160" y="284"/>
                    </a:lnTo>
                    <a:lnTo>
                      <a:pt x="162" y="288"/>
                    </a:lnTo>
                    <a:lnTo>
                      <a:pt x="164" y="288"/>
                    </a:lnTo>
                    <a:lnTo>
                      <a:pt x="166" y="290"/>
                    </a:lnTo>
                    <a:lnTo>
                      <a:pt x="170" y="292"/>
                    </a:lnTo>
                    <a:lnTo>
                      <a:pt x="168" y="294"/>
                    </a:lnTo>
                    <a:lnTo>
                      <a:pt x="166" y="300"/>
                    </a:lnTo>
                    <a:lnTo>
                      <a:pt x="164" y="304"/>
                    </a:lnTo>
                    <a:lnTo>
                      <a:pt x="160" y="304"/>
                    </a:lnTo>
                    <a:lnTo>
                      <a:pt x="156" y="306"/>
                    </a:lnTo>
                    <a:lnTo>
                      <a:pt x="156" y="310"/>
                    </a:lnTo>
                    <a:lnTo>
                      <a:pt x="156" y="312"/>
                    </a:lnTo>
                    <a:lnTo>
                      <a:pt x="154" y="314"/>
                    </a:lnTo>
                    <a:lnTo>
                      <a:pt x="148" y="314"/>
                    </a:lnTo>
                    <a:lnTo>
                      <a:pt x="146" y="314"/>
                    </a:lnTo>
                    <a:lnTo>
                      <a:pt x="144" y="316"/>
                    </a:lnTo>
                    <a:lnTo>
                      <a:pt x="142" y="322"/>
                    </a:lnTo>
                    <a:lnTo>
                      <a:pt x="142" y="326"/>
                    </a:lnTo>
                    <a:lnTo>
                      <a:pt x="136" y="336"/>
                    </a:lnTo>
                    <a:lnTo>
                      <a:pt x="132" y="338"/>
                    </a:lnTo>
                    <a:lnTo>
                      <a:pt x="134" y="340"/>
                    </a:lnTo>
                    <a:lnTo>
                      <a:pt x="130" y="340"/>
                    </a:lnTo>
                    <a:lnTo>
                      <a:pt x="122" y="338"/>
                    </a:lnTo>
                    <a:lnTo>
                      <a:pt x="122" y="342"/>
                    </a:lnTo>
                    <a:lnTo>
                      <a:pt x="124" y="348"/>
                    </a:lnTo>
                    <a:lnTo>
                      <a:pt x="124" y="354"/>
                    </a:lnTo>
                    <a:lnTo>
                      <a:pt x="124" y="358"/>
                    </a:lnTo>
                    <a:lnTo>
                      <a:pt x="126" y="362"/>
                    </a:lnTo>
                    <a:lnTo>
                      <a:pt x="126" y="370"/>
                    </a:lnTo>
                    <a:lnTo>
                      <a:pt x="130" y="374"/>
                    </a:lnTo>
                    <a:lnTo>
                      <a:pt x="132" y="374"/>
                    </a:lnTo>
                    <a:lnTo>
                      <a:pt x="134" y="372"/>
                    </a:lnTo>
                    <a:lnTo>
                      <a:pt x="134" y="364"/>
                    </a:lnTo>
                    <a:lnTo>
                      <a:pt x="138" y="358"/>
                    </a:lnTo>
                    <a:lnTo>
                      <a:pt x="140" y="358"/>
                    </a:lnTo>
                    <a:lnTo>
                      <a:pt x="148" y="362"/>
                    </a:lnTo>
                    <a:lnTo>
                      <a:pt x="148" y="368"/>
                    </a:lnTo>
                    <a:lnTo>
                      <a:pt x="150" y="370"/>
                    </a:lnTo>
                    <a:lnTo>
                      <a:pt x="152" y="370"/>
                    </a:lnTo>
                    <a:lnTo>
                      <a:pt x="154" y="372"/>
                    </a:lnTo>
                    <a:lnTo>
                      <a:pt x="156" y="374"/>
                    </a:lnTo>
                    <a:lnTo>
                      <a:pt x="156" y="378"/>
                    </a:lnTo>
                    <a:lnTo>
                      <a:pt x="158" y="378"/>
                    </a:lnTo>
                    <a:lnTo>
                      <a:pt x="160" y="380"/>
                    </a:lnTo>
                    <a:lnTo>
                      <a:pt x="162" y="378"/>
                    </a:lnTo>
                    <a:lnTo>
                      <a:pt x="162" y="376"/>
                    </a:lnTo>
                    <a:lnTo>
                      <a:pt x="162" y="368"/>
                    </a:lnTo>
                    <a:lnTo>
                      <a:pt x="164" y="366"/>
                    </a:lnTo>
                    <a:lnTo>
                      <a:pt x="166" y="366"/>
                    </a:lnTo>
                    <a:lnTo>
                      <a:pt x="172" y="364"/>
                    </a:lnTo>
                    <a:lnTo>
                      <a:pt x="174" y="366"/>
                    </a:lnTo>
                    <a:lnTo>
                      <a:pt x="176" y="368"/>
                    </a:lnTo>
                    <a:lnTo>
                      <a:pt x="176" y="370"/>
                    </a:lnTo>
                    <a:lnTo>
                      <a:pt x="178" y="370"/>
                    </a:lnTo>
                    <a:lnTo>
                      <a:pt x="180" y="372"/>
                    </a:lnTo>
                    <a:lnTo>
                      <a:pt x="186" y="374"/>
                    </a:lnTo>
                    <a:lnTo>
                      <a:pt x="190" y="374"/>
                    </a:lnTo>
                    <a:lnTo>
                      <a:pt x="192" y="372"/>
                    </a:lnTo>
                    <a:lnTo>
                      <a:pt x="194" y="370"/>
                    </a:lnTo>
                    <a:lnTo>
                      <a:pt x="196" y="368"/>
                    </a:lnTo>
                    <a:lnTo>
                      <a:pt x="202" y="368"/>
                    </a:lnTo>
                    <a:lnTo>
                      <a:pt x="204" y="366"/>
                    </a:lnTo>
                    <a:lnTo>
                      <a:pt x="206" y="364"/>
                    </a:lnTo>
                    <a:lnTo>
                      <a:pt x="210" y="364"/>
                    </a:lnTo>
                    <a:lnTo>
                      <a:pt x="220" y="364"/>
                    </a:lnTo>
                    <a:lnTo>
                      <a:pt x="222" y="364"/>
                    </a:lnTo>
                    <a:lnTo>
                      <a:pt x="228" y="364"/>
                    </a:lnTo>
                    <a:lnTo>
                      <a:pt x="230" y="364"/>
                    </a:lnTo>
                    <a:lnTo>
                      <a:pt x="234" y="364"/>
                    </a:lnTo>
                    <a:lnTo>
                      <a:pt x="240" y="366"/>
                    </a:lnTo>
                    <a:lnTo>
                      <a:pt x="240" y="368"/>
                    </a:lnTo>
                    <a:lnTo>
                      <a:pt x="242" y="372"/>
                    </a:lnTo>
                    <a:lnTo>
                      <a:pt x="240" y="376"/>
                    </a:lnTo>
                    <a:lnTo>
                      <a:pt x="236" y="378"/>
                    </a:lnTo>
                    <a:lnTo>
                      <a:pt x="232" y="378"/>
                    </a:lnTo>
                    <a:lnTo>
                      <a:pt x="222" y="378"/>
                    </a:lnTo>
                    <a:lnTo>
                      <a:pt x="220" y="380"/>
                    </a:lnTo>
                    <a:lnTo>
                      <a:pt x="222" y="382"/>
                    </a:lnTo>
                    <a:lnTo>
                      <a:pt x="222" y="384"/>
                    </a:lnTo>
                    <a:lnTo>
                      <a:pt x="218" y="384"/>
                    </a:lnTo>
                    <a:lnTo>
                      <a:pt x="210" y="386"/>
                    </a:lnTo>
                    <a:lnTo>
                      <a:pt x="208" y="386"/>
                    </a:lnTo>
                    <a:lnTo>
                      <a:pt x="208" y="388"/>
                    </a:lnTo>
                    <a:lnTo>
                      <a:pt x="208" y="394"/>
                    </a:lnTo>
                    <a:lnTo>
                      <a:pt x="206" y="402"/>
                    </a:lnTo>
                    <a:lnTo>
                      <a:pt x="206" y="408"/>
                    </a:lnTo>
                    <a:lnTo>
                      <a:pt x="206" y="414"/>
                    </a:lnTo>
                    <a:lnTo>
                      <a:pt x="208" y="416"/>
                    </a:lnTo>
                    <a:lnTo>
                      <a:pt x="210" y="416"/>
                    </a:lnTo>
                    <a:lnTo>
                      <a:pt x="212" y="418"/>
                    </a:lnTo>
                    <a:lnTo>
                      <a:pt x="212" y="420"/>
                    </a:lnTo>
                    <a:lnTo>
                      <a:pt x="212" y="422"/>
                    </a:lnTo>
                    <a:lnTo>
                      <a:pt x="212" y="426"/>
                    </a:lnTo>
                    <a:lnTo>
                      <a:pt x="214" y="430"/>
                    </a:lnTo>
                    <a:lnTo>
                      <a:pt x="216" y="438"/>
                    </a:lnTo>
                    <a:lnTo>
                      <a:pt x="218" y="440"/>
                    </a:lnTo>
                    <a:lnTo>
                      <a:pt x="220" y="440"/>
                    </a:lnTo>
                    <a:lnTo>
                      <a:pt x="228" y="440"/>
                    </a:lnTo>
                    <a:lnTo>
                      <a:pt x="236" y="440"/>
                    </a:lnTo>
                    <a:lnTo>
                      <a:pt x="242" y="444"/>
                    </a:lnTo>
                    <a:lnTo>
                      <a:pt x="236" y="452"/>
                    </a:lnTo>
                    <a:lnTo>
                      <a:pt x="238" y="456"/>
                    </a:lnTo>
                    <a:lnTo>
                      <a:pt x="238" y="462"/>
                    </a:lnTo>
                    <a:lnTo>
                      <a:pt x="232" y="464"/>
                    </a:lnTo>
                    <a:lnTo>
                      <a:pt x="226" y="464"/>
                    </a:lnTo>
                    <a:lnTo>
                      <a:pt x="224" y="468"/>
                    </a:lnTo>
                    <a:lnTo>
                      <a:pt x="222" y="474"/>
                    </a:lnTo>
                    <a:lnTo>
                      <a:pt x="222" y="486"/>
                    </a:lnTo>
                    <a:lnTo>
                      <a:pt x="226" y="488"/>
                    </a:lnTo>
                    <a:lnTo>
                      <a:pt x="226" y="498"/>
                    </a:lnTo>
                    <a:lnTo>
                      <a:pt x="216" y="504"/>
                    </a:lnTo>
                    <a:lnTo>
                      <a:pt x="218" y="512"/>
                    </a:lnTo>
                    <a:lnTo>
                      <a:pt x="216" y="516"/>
                    </a:lnTo>
                    <a:lnTo>
                      <a:pt x="214" y="518"/>
                    </a:lnTo>
                    <a:lnTo>
                      <a:pt x="212" y="518"/>
                    </a:lnTo>
                    <a:lnTo>
                      <a:pt x="208" y="520"/>
                    </a:lnTo>
                    <a:lnTo>
                      <a:pt x="202" y="520"/>
                    </a:lnTo>
                    <a:lnTo>
                      <a:pt x="196" y="516"/>
                    </a:lnTo>
                    <a:lnTo>
                      <a:pt x="194" y="516"/>
                    </a:lnTo>
                    <a:lnTo>
                      <a:pt x="190" y="516"/>
                    </a:lnTo>
                    <a:lnTo>
                      <a:pt x="188" y="516"/>
                    </a:lnTo>
                    <a:lnTo>
                      <a:pt x="186" y="518"/>
                    </a:lnTo>
                    <a:lnTo>
                      <a:pt x="186" y="520"/>
                    </a:lnTo>
                    <a:lnTo>
                      <a:pt x="184" y="520"/>
                    </a:lnTo>
                    <a:lnTo>
                      <a:pt x="174" y="522"/>
                    </a:lnTo>
                    <a:lnTo>
                      <a:pt x="164" y="520"/>
                    </a:lnTo>
                    <a:lnTo>
                      <a:pt x="158" y="516"/>
                    </a:lnTo>
                    <a:lnTo>
                      <a:pt x="156" y="518"/>
                    </a:lnTo>
                    <a:lnTo>
                      <a:pt x="148" y="516"/>
                    </a:lnTo>
                    <a:lnTo>
                      <a:pt x="146" y="512"/>
                    </a:lnTo>
                    <a:lnTo>
                      <a:pt x="146" y="510"/>
                    </a:lnTo>
                    <a:lnTo>
                      <a:pt x="148" y="508"/>
                    </a:lnTo>
                    <a:lnTo>
                      <a:pt x="146" y="504"/>
                    </a:lnTo>
                    <a:lnTo>
                      <a:pt x="140" y="500"/>
                    </a:lnTo>
                    <a:lnTo>
                      <a:pt x="138" y="498"/>
                    </a:lnTo>
                    <a:lnTo>
                      <a:pt x="132" y="504"/>
                    </a:lnTo>
                    <a:lnTo>
                      <a:pt x="130" y="508"/>
                    </a:lnTo>
                    <a:lnTo>
                      <a:pt x="132" y="518"/>
                    </a:lnTo>
                    <a:lnTo>
                      <a:pt x="132" y="520"/>
                    </a:lnTo>
                    <a:lnTo>
                      <a:pt x="134" y="524"/>
                    </a:lnTo>
                    <a:lnTo>
                      <a:pt x="146" y="530"/>
                    </a:lnTo>
                    <a:lnTo>
                      <a:pt x="138" y="538"/>
                    </a:lnTo>
                    <a:lnTo>
                      <a:pt x="136" y="540"/>
                    </a:lnTo>
                    <a:lnTo>
                      <a:pt x="130" y="540"/>
                    </a:lnTo>
                    <a:lnTo>
                      <a:pt x="126" y="540"/>
                    </a:lnTo>
                    <a:lnTo>
                      <a:pt x="124" y="544"/>
                    </a:lnTo>
                    <a:lnTo>
                      <a:pt x="122" y="546"/>
                    </a:lnTo>
                    <a:lnTo>
                      <a:pt x="116" y="546"/>
                    </a:lnTo>
                    <a:lnTo>
                      <a:pt x="112" y="548"/>
                    </a:lnTo>
                    <a:lnTo>
                      <a:pt x="110" y="552"/>
                    </a:lnTo>
                    <a:lnTo>
                      <a:pt x="110" y="558"/>
                    </a:lnTo>
                    <a:lnTo>
                      <a:pt x="114" y="560"/>
                    </a:lnTo>
                    <a:lnTo>
                      <a:pt x="116" y="560"/>
                    </a:lnTo>
                    <a:lnTo>
                      <a:pt x="118" y="558"/>
                    </a:lnTo>
                    <a:lnTo>
                      <a:pt x="122" y="556"/>
                    </a:lnTo>
                    <a:lnTo>
                      <a:pt x="124" y="554"/>
                    </a:lnTo>
                    <a:lnTo>
                      <a:pt x="128" y="552"/>
                    </a:lnTo>
                    <a:lnTo>
                      <a:pt x="130" y="552"/>
                    </a:lnTo>
                    <a:lnTo>
                      <a:pt x="132" y="550"/>
                    </a:lnTo>
                    <a:lnTo>
                      <a:pt x="140" y="552"/>
                    </a:lnTo>
                    <a:lnTo>
                      <a:pt x="142" y="552"/>
                    </a:lnTo>
                    <a:lnTo>
                      <a:pt x="146" y="552"/>
                    </a:lnTo>
                    <a:lnTo>
                      <a:pt x="148" y="558"/>
                    </a:lnTo>
                    <a:lnTo>
                      <a:pt x="148" y="560"/>
                    </a:lnTo>
                    <a:lnTo>
                      <a:pt x="146" y="564"/>
                    </a:lnTo>
                    <a:lnTo>
                      <a:pt x="144" y="568"/>
                    </a:lnTo>
                    <a:lnTo>
                      <a:pt x="144" y="574"/>
                    </a:lnTo>
                    <a:lnTo>
                      <a:pt x="146" y="586"/>
                    </a:lnTo>
                    <a:lnTo>
                      <a:pt x="142" y="592"/>
                    </a:lnTo>
                    <a:lnTo>
                      <a:pt x="140" y="594"/>
                    </a:lnTo>
                    <a:lnTo>
                      <a:pt x="138" y="598"/>
                    </a:lnTo>
                    <a:lnTo>
                      <a:pt x="136" y="602"/>
                    </a:lnTo>
                    <a:lnTo>
                      <a:pt x="136" y="604"/>
                    </a:lnTo>
                    <a:lnTo>
                      <a:pt x="130" y="608"/>
                    </a:lnTo>
                    <a:lnTo>
                      <a:pt x="122" y="610"/>
                    </a:lnTo>
                    <a:lnTo>
                      <a:pt x="116" y="616"/>
                    </a:lnTo>
                    <a:lnTo>
                      <a:pt x="116" y="618"/>
                    </a:lnTo>
                    <a:lnTo>
                      <a:pt x="114" y="620"/>
                    </a:lnTo>
                    <a:lnTo>
                      <a:pt x="108" y="620"/>
                    </a:lnTo>
                    <a:lnTo>
                      <a:pt x="100" y="622"/>
                    </a:lnTo>
                    <a:lnTo>
                      <a:pt x="96" y="622"/>
                    </a:lnTo>
                    <a:lnTo>
                      <a:pt x="92" y="624"/>
                    </a:lnTo>
                    <a:lnTo>
                      <a:pt x="88" y="626"/>
                    </a:lnTo>
                    <a:lnTo>
                      <a:pt x="82" y="630"/>
                    </a:lnTo>
                    <a:lnTo>
                      <a:pt x="78" y="628"/>
                    </a:lnTo>
                    <a:lnTo>
                      <a:pt x="76" y="626"/>
                    </a:lnTo>
                    <a:lnTo>
                      <a:pt x="72" y="626"/>
                    </a:lnTo>
                    <a:lnTo>
                      <a:pt x="68" y="628"/>
                    </a:lnTo>
                    <a:lnTo>
                      <a:pt x="66" y="630"/>
                    </a:lnTo>
                    <a:lnTo>
                      <a:pt x="64" y="632"/>
                    </a:lnTo>
                    <a:lnTo>
                      <a:pt x="62" y="632"/>
                    </a:lnTo>
                    <a:lnTo>
                      <a:pt x="58" y="634"/>
                    </a:lnTo>
                    <a:lnTo>
                      <a:pt x="56" y="634"/>
                    </a:lnTo>
                    <a:lnTo>
                      <a:pt x="60" y="640"/>
                    </a:lnTo>
                    <a:lnTo>
                      <a:pt x="66" y="640"/>
                    </a:lnTo>
                    <a:lnTo>
                      <a:pt x="68" y="642"/>
                    </a:lnTo>
                    <a:lnTo>
                      <a:pt x="70" y="642"/>
                    </a:lnTo>
                    <a:lnTo>
                      <a:pt x="70" y="644"/>
                    </a:lnTo>
                    <a:lnTo>
                      <a:pt x="68" y="648"/>
                    </a:lnTo>
                    <a:lnTo>
                      <a:pt x="68" y="650"/>
                    </a:lnTo>
                    <a:lnTo>
                      <a:pt x="66" y="650"/>
                    </a:lnTo>
                    <a:lnTo>
                      <a:pt x="60" y="652"/>
                    </a:lnTo>
                    <a:lnTo>
                      <a:pt x="58" y="654"/>
                    </a:lnTo>
                    <a:lnTo>
                      <a:pt x="58" y="656"/>
                    </a:lnTo>
                    <a:lnTo>
                      <a:pt x="60" y="660"/>
                    </a:lnTo>
                    <a:lnTo>
                      <a:pt x="62" y="662"/>
                    </a:lnTo>
                    <a:lnTo>
                      <a:pt x="74" y="664"/>
                    </a:lnTo>
                    <a:lnTo>
                      <a:pt x="78" y="664"/>
                    </a:lnTo>
                    <a:lnTo>
                      <a:pt x="84" y="662"/>
                    </a:lnTo>
                    <a:lnTo>
                      <a:pt x="94" y="658"/>
                    </a:lnTo>
                    <a:lnTo>
                      <a:pt x="100" y="658"/>
                    </a:lnTo>
                    <a:lnTo>
                      <a:pt x="106" y="660"/>
                    </a:lnTo>
                    <a:lnTo>
                      <a:pt x="106" y="662"/>
                    </a:lnTo>
                    <a:lnTo>
                      <a:pt x="110" y="664"/>
                    </a:lnTo>
                    <a:lnTo>
                      <a:pt x="116" y="666"/>
                    </a:lnTo>
                    <a:lnTo>
                      <a:pt x="126" y="666"/>
                    </a:lnTo>
                    <a:lnTo>
                      <a:pt x="130" y="668"/>
                    </a:lnTo>
                    <a:lnTo>
                      <a:pt x="132" y="670"/>
                    </a:lnTo>
                    <a:lnTo>
                      <a:pt x="136" y="674"/>
                    </a:lnTo>
                    <a:lnTo>
                      <a:pt x="140" y="678"/>
                    </a:lnTo>
                    <a:lnTo>
                      <a:pt x="140" y="682"/>
                    </a:lnTo>
                    <a:lnTo>
                      <a:pt x="142" y="688"/>
                    </a:lnTo>
                    <a:lnTo>
                      <a:pt x="148" y="692"/>
                    </a:lnTo>
                    <a:lnTo>
                      <a:pt x="152" y="696"/>
                    </a:lnTo>
                    <a:lnTo>
                      <a:pt x="154" y="698"/>
                    </a:lnTo>
                    <a:lnTo>
                      <a:pt x="156" y="698"/>
                    </a:lnTo>
                    <a:lnTo>
                      <a:pt x="158" y="702"/>
                    </a:lnTo>
                    <a:lnTo>
                      <a:pt x="164" y="704"/>
                    </a:lnTo>
                    <a:lnTo>
                      <a:pt x="168" y="700"/>
                    </a:lnTo>
                    <a:lnTo>
                      <a:pt x="174" y="700"/>
                    </a:lnTo>
                    <a:lnTo>
                      <a:pt x="180" y="700"/>
                    </a:lnTo>
                    <a:lnTo>
                      <a:pt x="182" y="698"/>
                    </a:lnTo>
                    <a:lnTo>
                      <a:pt x="184" y="696"/>
                    </a:lnTo>
                    <a:lnTo>
                      <a:pt x="182" y="692"/>
                    </a:lnTo>
                    <a:lnTo>
                      <a:pt x="184" y="692"/>
                    </a:lnTo>
                    <a:lnTo>
                      <a:pt x="186" y="692"/>
                    </a:lnTo>
                    <a:lnTo>
                      <a:pt x="194" y="690"/>
                    </a:lnTo>
                    <a:lnTo>
                      <a:pt x="200" y="688"/>
                    </a:lnTo>
                    <a:lnTo>
                      <a:pt x="206" y="686"/>
                    </a:lnTo>
                    <a:lnTo>
                      <a:pt x="210" y="686"/>
                    </a:lnTo>
                    <a:lnTo>
                      <a:pt x="212" y="686"/>
                    </a:lnTo>
                    <a:lnTo>
                      <a:pt x="214" y="684"/>
                    </a:lnTo>
                    <a:lnTo>
                      <a:pt x="218" y="676"/>
                    </a:lnTo>
                    <a:lnTo>
                      <a:pt x="224" y="678"/>
                    </a:lnTo>
                    <a:lnTo>
                      <a:pt x="226" y="682"/>
                    </a:lnTo>
                    <a:lnTo>
                      <a:pt x="224" y="682"/>
                    </a:lnTo>
                    <a:lnTo>
                      <a:pt x="220" y="682"/>
                    </a:lnTo>
                    <a:lnTo>
                      <a:pt x="214" y="686"/>
                    </a:lnTo>
                    <a:lnTo>
                      <a:pt x="212" y="692"/>
                    </a:lnTo>
                    <a:lnTo>
                      <a:pt x="208" y="696"/>
                    </a:lnTo>
                    <a:lnTo>
                      <a:pt x="202" y="696"/>
                    </a:lnTo>
                    <a:lnTo>
                      <a:pt x="200" y="698"/>
                    </a:lnTo>
                    <a:lnTo>
                      <a:pt x="200" y="700"/>
                    </a:lnTo>
                    <a:lnTo>
                      <a:pt x="200" y="702"/>
                    </a:lnTo>
                    <a:lnTo>
                      <a:pt x="196" y="706"/>
                    </a:lnTo>
                    <a:lnTo>
                      <a:pt x="194" y="706"/>
                    </a:lnTo>
                    <a:lnTo>
                      <a:pt x="192" y="706"/>
                    </a:lnTo>
                    <a:lnTo>
                      <a:pt x="186" y="712"/>
                    </a:lnTo>
                    <a:lnTo>
                      <a:pt x="182" y="718"/>
                    </a:lnTo>
                    <a:lnTo>
                      <a:pt x="182" y="720"/>
                    </a:lnTo>
                    <a:lnTo>
                      <a:pt x="178" y="722"/>
                    </a:lnTo>
                    <a:lnTo>
                      <a:pt x="174" y="722"/>
                    </a:lnTo>
                    <a:lnTo>
                      <a:pt x="172" y="720"/>
                    </a:lnTo>
                    <a:lnTo>
                      <a:pt x="170" y="720"/>
                    </a:lnTo>
                    <a:lnTo>
                      <a:pt x="166" y="718"/>
                    </a:lnTo>
                    <a:lnTo>
                      <a:pt x="162" y="720"/>
                    </a:lnTo>
                    <a:lnTo>
                      <a:pt x="156" y="718"/>
                    </a:lnTo>
                    <a:lnTo>
                      <a:pt x="152" y="714"/>
                    </a:lnTo>
                    <a:lnTo>
                      <a:pt x="148" y="712"/>
                    </a:lnTo>
                    <a:lnTo>
                      <a:pt x="146" y="714"/>
                    </a:lnTo>
                    <a:lnTo>
                      <a:pt x="140" y="712"/>
                    </a:lnTo>
                    <a:lnTo>
                      <a:pt x="134" y="712"/>
                    </a:lnTo>
                    <a:lnTo>
                      <a:pt x="124" y="712"/>
                    </a:lnTo>
                    <a:lnTo>
                      <a:pt x="120" y="714"/>
                    </a:lnTo>
                    <a:lnTo>
                      <a:pt x="114" y="718"/>
                    </a:lnTo>
                    <a:lnTo>
                      <a:pt x="112" y="720"/>
                    </a:lnTo>
                    <a:lnTo>
                      <a:pt x="108" y="720"/>
                    </a:lnTo>
                    <a:lnTo>
                      <a:pt x="104" y="722"/>
                    </a:lnTo>
                    <a:lnTo>
                      <a:pt x="100" y="728"/>
                    </a:lnTo>
                    <a:lnTo>
                      <a:pt x="92" y="730"/>
                    </a:lnTo>
                    <a:lnTo>
                      <a:pt x="90" y="734"/>
                    </a:lnTo>
                    <a:lnTo>
                      <a:pt x="88" y="740"/>
                    </a:lnTo>
                    <a:lnTo>
                      <a:pt x="82" y="744"/>
                    </a:lnTo>
                    <a:lnTo>
                      <a:pt x="78" y="750"/>
                    </a:lnTo>
                    <a:lnTo>
                      <a:pt x="76" y="754"/>
                    </a:lnTo>
                    <a:lnTo>
                      <a:pt x="68" y="758"/>
                    </a:lnTo>
                    <a:lnTo>
                      <a:pt x="60" y="762"/>
                    </a:lnTo>
                    <a:lnTo>
                      <a:pt x="52" y="768"/>
                    </a:lnTo>
                    <a:lnTo>
                      <a:pt x="46" y="774"/>
                    </a:lnTo>
                    <a:lnTo>
                      <a:pt x="44" y="772"/>
                    </a:lnTo>
                    <a:lnTo>
                      <a:pt x="42" y="772"/>
                    </a:lnTo>
                    <a:lnTo>
                      <a:pt x="40" y="774"/>
                    </a:lnTo>
                    <a:lnTo>
                      <a:pt x="38" y="780"/>
                    </a:lnTo>
                    <a:lnTo>
                      <a:pt x="38" y="782"/>
                    </a:lnTo>
                    <a:lnTo>
                      <a:pt x="38" y="784"/>
                    </a:lnTo>
                    <a:lnTo>
                      <a:pt x="36" y="784"/>
                    </a:lnTo>
                    <a:lnTo>
                      <a:pt x="30" y="784"/>
                    </a:lnTo>
                    <a:lnTo>
                      <a:pt x="24" y="784"/>
                    </a:lnTo>
                    <a:lnTo>
                      <a:pt x="20" y="786"/>
                    </a:lnTo>
                    <a:lnTo>
                      <a:pt x="18" y="788"/>
                    </a:lnTo>
                    <a:lnTo>
                      <a:pt x="14" y="790"/>
                    </a:lnTo>
                    <a:lnTo>
                      <a:pt x="8" y="792"/>
                    </a:lnTo>
                    <a:lnTo>
                      <a:pt x="4" y="792"/>
                    </a:lnTo>
                    <a:lnTo>
                      <a:pt x="0" y="792"/>
                    </a:lnTo>
                    <a:lnTo>
                      <a:pt x="0" y="798"/>
                    </a:lnTo>
                    <a:lnTo>
                      <a:pt x="0" y="802"/>
                    </a:lnTo>
                    <a:lnTo>
                      <a:pt x="2" y="802"/>
                    </a:lnTo>
                    <a:lnTo>
                      <a:pt x="6" y="800"/>
                    </a:lnTo>
                    <a:lnTo>
                      <a:pt x="10" y="800"/>
                    </a:lnTo>
                    <a:lnTo>
                      <a:pt x="12" y="800"/>
                    </a:lnTo>
                    <a:lnTo>
                      <a:pt x="16" y="802"/>
                    </a:lnTo>
                    <a:lnTo>
                      <a:pt x="24" y="800"/>
                    </a:lnTo>
                    <a:lnTo>
                      <a:pt x="26" y="800"/>
                    </a:lnTo>
                    <a:lnTo>
                      <a:pt x="34" y="800"/>
                    </a:lnTo>
                    <a:lnTo>
                      <a:pt x="40" y="800"/>
                    </a:lnTo>
                    <a:lnTo>
                      <a:pt x="48" y="800"/>
                    </a:lnTo>
                    <a:lnTo>
                      <a:pt x="56" y="796"/>
                    </a:lnTo>
                    <a:lnTo>
                      <a:pt x="64" y="794"/>
                    </a:lnTo>
                    <a:lnTo>
                      <a:pt x="66" y="792"/>
                    </a:lnTo>
                    <a:lnTo>
                      <a:pt x="70" y="792"/>
                    </a:lnTo>
                    <a:lnTo>
                      <a:pt x="78" y="790"/>
                    </a:lnTo>
                    <a:lnTo>
                      <a:pt x="82" y="788"/>
                    </a:lnTo>
                    <a:lnTo>
                      <a:pt x="86" y="790"/>
                    </a:lnTo>
                    <a:lnTo>
                      <a:pt x="92" y="794"/>
                    </a:lnTo>
                    <a:lnTo>
                      <a:pt x="96" y="798"/>
                    </a:lnTo>
                    <a:lnTo>
                      <a:pt x="100" y="800"/>
                    </a:lnTo>
                    <a:lnTo>
                      <a:pt x="116" y="802"/>
                    </a:lnTo>
                    <a:lnTo>
                      <a:pt x="122" y="804"/>
                    </a:lnTo>
                    <a:lnTo>
                      <a:pt x="130" y="804"/>
                    </a:lnTo>
                    <a:lnTo>
                      <a:pt x="134" y="802"/>
                    </a:lnTo>
                    <a:lnTo>
                      <a:pt x="136" y="802"/>
                    </a:lnTo>
                    <a:lnTo>
                      <a:pt x="138" y="798"/>
                    </a:lnTo>
                    <a:lnTo>
                      <a:pt x="140" y="796"/>
                    </a:lnTo>
                    <a:lnTo>
                      <a:pt x="142" y="794"/>
                    </a:lnTo>
                    <a:lnTo>
                      <a:pt x="142" y="790"/>
                    </a:lnTo>
                    <a:lnTo>
                      <a:pt x="142" y="786"/>
                    </a:lnTo>
                    <a:lnTo>
                      <a:pt x="146" y="780"/>
                    </a:lnTo>
                    <a:lnTo>
                      <a:pt x="150" y="778"/>
                    </a:lnTo>
                    <a:lnTo>
                      <a:pt x="154" y="774"/>
                    </a:lnTo>
                    <a:lnTo>
                      <a:pt x="156" y="772"/>
                    </a:lnTo>
                    <a:lnTo>
                      <a:pt x="160" y="770"/>
                    </a:lnTo>
                    <a:lnTo>
                      <a:pt x="164" y="770"/>
                    </a:lnTo>
                    <a:lnTo>
                      <a:pt x="172" y="772"/>
                    </a:lnTo>
                    <a:lnTo>
                      <a:pt x="178" y="776"/>
                    </a:lnTo>
                    <a:lnTo>
                      <a:pt x="184" y="778"/>
                    </a:lnTo>
                    <a:lnTo>
                      <a:pt x="190" y="778"/>
                    </a:lnTo>
                    <a:lnTo>
                      <a:pt x="198" y="780"/>
                    </a:lnTo>
                    <a:lnTo>
                      <a:pt x="202" y="784"/>
                    </a:lnTo>
                    <a:lnTo>
                      <a:pt x="210" y="786"/>
                    </a:lnTo>
                    <a:lnTo>
                      <a:pt x="216" y="786"/>
                    </a:lnTo>
                    <a:lnTo>
                      <a:pt x="224" y="784"/>
                    </a:lnTo>
                    <a:lnTo>
                      <a:pt x="232" y="784"/>
                    </a:lnTo>
                    <a:lnTo>
                      <a:pt x="240" y="784"/>
                    </a:lnTo>
                    <a:lnTo>
                      <a:pt x="246" y="782"/>
                    </a:lnTo>
                    <a:lnTo>
                      <a:pt x="252" y="778"/>
                    </a:lnTo>
                    <a:lnTo>
                      <a:pt x="256" y="778"/>
                    </a:lnTo>
                    <a:lnTo>
                      <a:pt x="262" y="778"/>
                    </a:lnTo>
                    <a:lnTo>
                      <a:pt x="266" y="776"/>
                    </a:lnTo>
                    <a:lnTo>
                      <a:pt x="270" y="774"/>
                    </a:lnTo>
                    <a:lnTo>
                      <a:pt x="274" y="776"/>
                    </a:lnTo>
                    <a:lnTo>
                      <a:pt x="276" y="778"/>
                    </a:lnTo>
                    <a:lnTo>
                      <a:pt x="278" y="780"/>
                    </a:lnTo>
                    <a:lnTo>
                      <a:pt x="280" y="778"/>
                    </a:lnTo>
                    <a:lnTo>
                      <a:pt x="280" y="774"/>
                    </a:lnTo>
                    <a:lnTo>
                      <a:pt x="282" y="772"/>
                    </a:lnTo>
                    <a:lnTo>
                      <a:pt x="286" y="774"/>
                    </a:lnTo>
                    <a:lnTo>
                      <a:pt x="290" y="776"/>
                    </a:lnTo>
                    <a:lnTo>
                      <a:pt x="292" y="778"/>
                    </a:lnTo>
                    <a:lnTo>
                      <a:pt x="294" y="780"/>
                    </a:lnTo>
                    <a:lnTo>
                      <a:pt x="294" y="784"/>
                    </a:lnTo>
                    <a:lnTo>
                      <a:pt x="296" y="784"/>
                    </a:lnTo>
                    <a:lnTo>
                      <a:pt x="300" y="786"/>
                    </a:lnTo>
                    <a:lnTo>
                      <a:pt x="304" y="784"/>
                    </a:lnTo>
                    <a:lnTo>
                      <a:pt x="308" y="784"/>
                    </a:lnTo>
                    <a:lnTo>
                      <a:pt x="314" y="786"/>
                    </a:lnTo>
                    <a:lnTo>
                      <a:pt x="316" y="786"/>
                    </a:lnTo>
                    <a:lnTo>
                      <a:pt x="324" y="790"/>
                    </a:lnTo>
                    <a:lnTo>
                      <a:pt x="328" y="788"/>
                    </a:lnTo>
                    <a:lnTo>
                      <a:pt x="336" y="786"/>
                    </a:lnTo>
                    <a:lnTo>
                      <a:pt x="350" y="790"/>
                    </a:lnTo>
                    <a:lnTo>
                      <a:pt x="358" y="792"/>
                    </a:lnTo>
                    <a:lnTo>
                      <a:pt x="366" y="794"/>
                    </a:lnTo>
                    <a:lnTo>
                      <a:pt x="376" y="790"/>
                    </a:lnTo>
                    <a:lnTo>
                      <a:pt x="386" y="790"/>
                    </a:lnTo>
                    <a:lnTo>
                      <a:pt x="392" y="790"/>
                    </a:lnTo>
                    <a:lnTo>
                      <a:pt x="408" y="782"/>
                    </a:lnTo>
                    <a:lnTo>
                      <a:pt x="418" y="776"/>
                    </a:lnTo>
                    <a:lnTo>
                      <a:pt x="424" y="776"/>
                    </a:lnTo>
                    <a:lnTo>
                      <a:pt x="426" y="770"/>
                    </a:lnTo>
                    <a:lnTo>
                      <a:pt x="432" y="770"/>
                    </a:lnTo>
                    <a:lnTo>
                      <a:pt x="438" y="770"/>
                    </a:lnTo>
                    <a:lnTo>
                      <a:pt x="446" y="770"/>
                    </a:lnTo>
                    <a:lnTo>
                      <a:pt x="448" y="764"/>
                    </a:lnTo>
                    <a:lnTo>
                      <a:pt x="446" y="760"/>
                    </a:lnTo>
                    <a:lnTo>
                      <a:pt x="444" y="756"/>
                    </a:lnTo>
                    <a:lnTo>
                      <a:pt x="444" y="754"/>
                    </a:lnTo>
                    <a:lnTo>
                      <a:pt x="446" y="748"/>
                    </a:lnTo>
                    <a:lnTo>
                      <a:pt x="440" y="748"/>
                    </a:lnTo>
                    <a:lnTo>
                      <a:pt x="436" y="750"/>
                    </a:lnTo>
                    <a:lnTo>
                      <a:pt x="428" y="750"/>
                    </a:lnTo>
                    <a:lnTo>
                      <a:pt x="422" y="750"/>
                    </a:lnTo>
                    <a:lnTo>
                      <a:pt x="418" y="750"/>
                    </a:lnTo>
                    <a:lnTo>
                      <a:pt x="412" y="746"/>
                    </a:lnTo>
                    <a:lnTo>
                      <a:pt x="412" y="744"/>
                    </a:lnTo>
                    <a:lnTo>
                      <a:pt x="410" y="740"/>
                    </a:lnTo>
                    <a:lnTo>
                      <a:pt x="400" y="740"/>
                    </a:lnTo>
                    <a:lnTo>
                      <a:pt x="394" y="738"/>
                    </a:lnTo>
                    <a:lnTo>
                      <a:pt x="394" y="736"/>
                    </a:lnTo>
                    <a:lnTo>
                      <a:pt x="394" y="734"/>
                    </a:lnTo>
                    <a:lnTo>
                      <a:pt x="388" y="732"/>
                    </a:lnTo>
                    <a:lnTo>
                      <a:pt x="384" y="730"/>
                    </a:lnTo>
                    <a:lnTo>
                      <a:pt x="382" y="728"/>
                    </a:lnTo>
                    <a:lnTo>
                      <a:pt x="384" y="726"/>
                    </a:lnTo>
                    <a:lnTo>
                      <a:pt x="390" y="724"/>
                    </a:lnTo>
                    <a:lnTo>
                      <a:pt x="394" y="724"/>
                    </a:lnTo>
                    <a:lnTo>
                      <a:pt x="398" y="726"/>
                    </a:lnTo>
                    <a:lnTo>
                      <a:pt x="404" y="730"/>
                    </a:lnTo>
                    <a:lnTo>
                      <a:pt x="406" y="728"/>
                    </a:lnTo>
                    <a:lnTo>
                      <a:pt x="410" y="726"/>
                    </a:lnTo>
                    <a:lnTo>
                      <a:pt x="416" y="724"/>
                    </a:lnTo>
                    <a:lnTo>
                      <a:pt x="420" y="724"/>
                    </a:lnTo>
                    <a:lnTo>
                      <a:pt x="426" y="720"/>
                    </a:lnTo>
                    <a:lnTo>
                      <a:pt x="426" y="712"/>
                    </a:lnTo>
                    <a:lnTo>
                      <a:pt x="422" y="712"/>
                    </a:lnTo>
                    <a:lnTo>
                      <a:pt x="414" y="712"/>
                    </a:lnTo>
                    <a:lnTo>
                      <a:pt x="410" y="710"/>
                    </a:lnTo>
                    <a:lnTo>
                      <a:pt x="410" y="706"/>
                    </a:lnTo>
                    <a:lnTo>
                      <a:pt x="416" y="700"/>
                    </a:lnTo>
                    <a:lnTo>
                      <a:pt x="430" y="696"/>
                    </a:lnTo>
                    <a:lnTo>
                      <a:pt x="436" y="694"/>
                    </a:lnTo>
                    <a:lnTo>
                      <a:pt x="442" y="692"/>
                    </a:lnTo>
                    <a:lnTo>
                      <a:pt x="444" y="690"/>
                    </a:lnTo>
                    <a:lnTo>
                      <a:pt x="448" y="682"/>
                    </a:lnTo>
                    <a:lnTo>
                      <a:pt x="450" y="680"/>
                    </a:lnTo>
                    <a:lnTo>
                      <a:pt x="452" y="678"/>
                    </a:lnTo>
                    <a:lnTo>
                      <a:pt x="456" y="678"/>
                    </a:lnTo>
                    <a:lnTo>
                      <a:pt x="458" y="676"/>
                    </a:lnTo>
                    <a:lnTo>
                      <a:pt x="460" y="674"/>
                    </a:lnTo>
                    <a:lnTo>
                      <a:pt x="462" y="668"/>
                    </a:lnTo>
                    <a:lnTo>
                      <a:pt x="462" y="666"/>
                    </a:lnTo>
                    <a:lnTo>
                      <a:pt x="464" y="666"/>
                    </a:lnTo>
                    <a:lnTo>
                      <a:pt x="466" y="666"/>
                    </a:lnTo>
                    <a:lnTo>
                      <a:pt x="470" y="664"/>
                    </a:lnTo>
                    <a:lnTo>
                      <a:pt x="472" y="660"/>
                    </a:lnTo>
                    <a:lnTo>
                      <a:pt x="472" y="654"/>
                    </a:lnTo>
                    <a:lnTo>
                      <a:pt x="478" y="640"/>
                    </a:lnTo>
                    <a:lnTo>
                      <a:pt x="478" y="638"/>
                    </a:lnTo>
                    <a:lnTo>
                      <a:pt x="480" y="634"/>
                    </a:lnTo>
                    <a:lnTo>
                      <a:pt x="480" y="630"/>
                    </a:lnTo>
                    <a:lnTo>
                      <a:pt x="480" y="626"/>
                    </a:lnTo>
                    <a:lnTo>
                      <a:pt x="474" y="620"/>
                    </a:lnTo>
                    <a:lnTo>
                      <a:pt x="474" y="612"/>
                    </a:lnTo>
                    <a:lnTo>
                      <a:pt x="470" y="606"/>
                    </a:lnTo>
                    <a:lnTo>
                      <a:pt x="468" y="604"/>
                    </a:lnTo>
                    <a:lnTo>
                      <a:pt x="464" y="604"/>
                    </a:lnTo>
                    <a:lnTo>
                      <a:pt x="462" y="604"/>
                    </a:lnTo>
                    <a:lnTo>
                      <a:pt x="454" y="604"/>
                    </a:lnTo>
                    <a:lnTo>
                      <a:pt x="450" y="602"/>
                    </a:lnTo>
                    <a:lnTo>
                      <a:pt x="446" y="598"/>
                    </a:lnTo>
                    <a:lnTo>
                      <a:pt x="444" y="592"/>
                    </a:lnTo>
                    <a:lnTo>
                      <a:pt x="442" y="590"/>
                    </a:lnTo>
                    <a:lnTo>
                      <a:pt x="440" y="588"/>
                    </a:lnTo>
                    <a:lnTo>
                      <a:pt x="428" y="588"/>
                    </a:lnTo>
                    <a:lnTo>
                      <a:pt x="420" y="594"/>
                    </a:lnTo>
                    <a:lnTo>
                      <a:pt x="414" y="598"/>
                    </a:lnTo>
                    <a:lnTo>
                      <a:pt x="410" y="596"/>
                    </a:lnTo>
                    <a:lnTo>
                      <a:pt x="406" y="596"/>
                    </a:lnTo>
                    <a:lnTo>
                      <a:pt x="404" y="596"/>
                    </a:lnTo>
                    <a:lnTo>
                      <a:pt x="396" y="602"/>
                    </a:lnTo>
                    <a:lnTo>
                      <a:pt x="392" y="600"/>
                    </a:lnTo>
                    <a:lnTo>
                      <a:pt x="386" y="598"/>
                    </a:lnTo>
                    <a:lnTo>
                      <a:pt x="384" y="594"/>
                    </a:lnTo>
                    <a:lnTo>
                      <a:pt x="382" y="590"/>
                    </a:lnTo>
                    <a:lnTo>
                      <a:pt x="384" y="588"/>
                    </a:lnTo>
                    <a:lnTo>
                      <a:pt x="388" y="584"/>
                    </a:lnTo>
                    <a:lnTo>
                      <a:pt x="392" y="584"/>
                    </a:lnTo>
                    <a:lnTo>
                      <a:pt x="394" y="586"/>
                    </a:lnTo>
                    <a:lnTo>
                      <a:pt x="398" y="586"/>
                    </a:lnTo>
                    <a:lnTo>
                      <a:pt x="400" y="584"/>
                    </a:lnTo>
                    <a:lnTo>
                      <a:pt x="402" y="580"/>
                    </a:lnTo>
                    <a:lnTo>
                      <a:pt x="404" y="578"/>
                    </a:lnTo>
                    <a:lnTo>
                      <a:pt x="402" y="576"/>
                    </a:lnTo>
                    <a:lnTo>
                      <a:pt x="400" y="576"/>
                    </a:lnTo>
                    <a:lnTo>
                      <a:pt x="398" y="574"/>
                    </a:lnTo>
                    <a:lnTo>
                      <a:pt x="398" y="572"/>
                    </a:lnTo>
                    <a:lnTo>
                      <a:pt x="402" y="570"/>
                    </a:lnTo>
                    <a:lnTo>
                      <a:pt x="404" y="568"/>
                    </a:lnTo>
                    <a:lnTo>
                      <a:pt x="410" y="566"/>
                    </a:lnTo>
                    <a:lnTo>
                      <a:pt x="410" y="564"/>
                    </a:lnTo>
                    <a:lnTo>
                      <a:pt x="410" y="560"/>
                    </a:lnTo>
                    <a:lnTo>
                      <a:pt x="406" y="554"/>
                    </a:lnTo>
                    <a:lnTo>
                      <a:pt x="400" y="548"/>
                    </a:lnTo>
                    <a:lnTo>
                      <a:pt x="396" y="544"/>
                    </a:lnTo>
                    <a:lnTo>
                      <a:pt x="392" y="540"/>
                    </a:lnTo>
                    <a:lnTo>
                      <a:pt x="388" y="538"/>
                    </a:lnTo>
                    <a:lnTo>
                      <a:pt x="388" y="534"/>
                    </a:lnTo>
                    <a:lnTo>
                      <a:pt x="384" y="528"/>
                    </a:lnTo>
                    <a:lnTo>
                      <a:pt x="380" y="528"/>
                    </a:lnTo>
                    <a:lnTo>
                      <a:pt x="378" y="524"/>
                    </a:lnTo>
                    <a:lnTo>
                      <a:pt x="378" y="516"/>
                    </a:lnTo>
                    <a:lnTo>
                      <a:pt x="368" y="506"/>
                    </a:lnTo>
                    <a:lnTo>
                      <a:pt x="364" y="512"/>
                    </a:lnTo>
                    <a:lnTo>
                      <a:pt x="360" y="512"/>
                    </a:lnTo>
                    <a:lnTo>
                      <a:pt x="352" y="506"/>
                    </a:lnTo>
                    <a:lnTo>
                      <a:pt x="356" y="502"/>
                    </a:lnTo>
                    <a:lnTo>
                      <a:pt x="370" y="504"/>
                    </a:lnTo>
                    <a:lnTo>
                      <a:pt x="372" y="500"/>
                    </a:lnTo>
                    <a:lnTo>
                      <a:pt x="382" y="508"/>
                    </a:lnTo>
                    <a:lnTo>
                      <a:pt x="386" y="516"/>
                    </a:lnTo>
                    <a:lnTo>
                      <a:pt x="386" y="522"/>
                    </a:lnTo>
                    <a:lnTo>
                      <a:pt x="390" y="522"/>
                    </a:lnTo>
                    <a:lnTo>
                      <a:pt x="396" y="518"/>
                    </a:lnTo>
                    <a:lnTo>
                      <a:pt x="392" y="508"/>
                    </a:lnTo>
                    <a:lnTo>
                      <a:pt x="394" y="502"/>
                    </a:lnTo>
                    <a:lnTo>
                      <a:pt x="390" y="494"/>
                    </a:lnTo>
                    <a:lnTo>
                      <a:pt x="390" y="490"/>
                    </a:lnTo>
                    <a:lnTo>
                      <a:pt x="380" y="480"/>
                    </a:lnTo>
                    <a:lnTo>
                      <a:pt x="380" y="472"/>
                    </a:lnTo>
                    <a:lnTo>
                      <a:pt x="382" y="468"/>
                    </a:lnTo>
                    <a:lnTo>
                      <a:pt x="376" y="456"/>
                    </a:lnTo>
                    <a:lnTo>
                      <a:pt x="378" y="446"/>
                    </a:lnTo>
                    <a:lnTo>
                      <a:pt x="368" y="430"/>
                    </a:lnTo>
                    <a:lnTo>
                      <a:pt x="354" y="422"/>
                    </a:lnTo>
                    <a:lnTo>
                      <a:pt x="340" y="414"/>
                    </a:lnTo>
                    <a:lnTo>
                      <a:pt x="328" y="404"/>
                    </a:lnTo>
                    <a:lnTo>
                      <a:pt x="324" y="392"/>
                    </a:lnTo>
                    <a:lnTo>
                      <a:pt x="324" y="386"/>
                    </a:lnTo>
                    <a:lnTo>
                      <a:pt x="326" y="370"/>
                    </a:lnTo>
                    <a:lnTo>
                      <a:pt x="328" y="370"/>
                    </a:lnTo>
                    <a:lnTo>
                      <a:pt x="330" y="368"/>
                    </a:lnTo>
                    <a:lnTo>
                      <a:pt x="332" y="366"/>
                    </a:lnTo>
                    <a:lnTo>
                      <a:pt x="330" y="354"/>
                    </a:lnTo>
                    <a:lnTo>
                      <a:pt x="328" y="352"/>
                    </a:lnTo>
                    <a:lnTo>
                      <a:pt x="326" y="348"/>
                    </a:lnTo>
                    <a:lnTo>
                      <a:pt x="326" y="342"/>
                    </a:lnTo>
                    <a:lnTo>
                      <a:pt x="328" y="332"/>
                    </a:lnTo>
                    <a:lnTo>
                      <a:pt x="328" y="328"/>
                    </a:lnTo>
                    <a:lnTo>
                      <a:pt x="326" y="322"/>
                    </a:lnTo>
                    <a:lnTo>
                      <a:pt x="320" y="314"/>
                    </a:lnTo>
                    <a:lnTo>
                      <a:pt x="312" y="312"/>
                    </a:lnTo>
                    <a:lnTo>
                      <a:pt x="302" y="300"/>
                    </a:lnTo>
                    <a:lnTo>
                      <a:pt x="304" y="292"/>
                    </a:lnTo>
                    <a:lnTo>
                      <a:pt x="296" y="280"/>
                    </a:lnTo>
                    <a:lnTo>
                      <a:pt x="290" y="272"/>
                    </a:lnTo>
                    <a:lnTo>
                      <a:pt x="278" y="268"/>
                    </a:lnTo>
                    <a:lnTo>
                      <a:pt x="278" y="260"/>
                    </a:lnTo>
                    <a:lnTo>
                      <a:pt x="270" y="262"/>
                    </a:lnTo>
                    <a:lnTo>
                      <a:pt x="268" y="268"/>
                    </a:lnTo>
                    <a:lnTo>
                      <a:pt x="264" y="276"/>
                    </a:lnTo>
                    <a:lnTo>
                      <a:pt x="256" y="274"/>
                    </a:lnTo>
                    <a:lnTo>
                      <a:pt x="250" y="268"/>
                    </a:lnTo>
                    <a:lnTo>
                      <a:pt x="238" y="268"/>
                    </a:lnTo>
                    <a:lnTo>
                      <a:pt x="238" y="264"/>
                    </a:lnTo>
                    <a:lnTo>
                      <a:pt x="236" y="262"/>
                    </a:lnTo>
                    <a:lnTo>
                      <a:pt x="232" y="262"/>
                    </a:lnTo>
                    <a:lnTo>
                      <a:pt x="222" y="260"/>
                    </a:lnTo>
                    <a:lnTo>
                      <a:pt x="218" y="258"/>
                    </a:lnTo>
                    <a:lnTo>
                      <a:pt x="222" y="258"/>
                    </a:lnTo>
                    <a:lnTo>
                      <a:pt x="226" y="256"/>
                    </a:lnTo>
                    <a:lnTo>
                      <a:pt x="232" y="258"/>
                    </a:lnTo>
                    <a:lnTo>
                      <a:pt x="238" y="258"/>
                    </a:lnTo>
                    <a:lnTo>
                      <a:pt x="244" y="258"/>
                    </a:lnTo>
                    <a:lnTo>
                      <a:pt x="248" y="262"/>
                    </a:lnTo>
                    <a:lnTo>
                      <a:pt x="256" y="262"/>
                    </a:lnTo>
                    <a:lnTo>
                      <a:pt x="256" y="256"/>
                    </a:lnTo>
                    <a:lnTo>
                      <a:pt x="258" y="254"/>
                    </a:lnTo>
                    <a:lnTo>
                      <a:pt x="260" y="252"/>
                    </a:lnTo>
                    <a:lnTo>
                      <a:pt x="264" y="250"/>
                    </a:lnTo>
                    <a:lnTo>
                      <a:pt x="276" y="250"/>
                    </a:lnTo>
                    <a:lnTo>
                      <a:pt x="290" y="250"/>
                    </a:lnTo>
                    <a:lnTo>
                      <a:pt x="288" y="240"/>
                    </a:lnTo>
                    <a:lnTo>
                      <a:pt x="278" y="236"/>
                    </a:lnTo>
                    <a:lnTo>
                      <a:pt x="274" y="238"/>
                    </a:lnTo>
                    <a:lnTo>
                      <a:pt x="268" y="230"/>
                    </a:lnTo>
                    <a:lnTo>
                      <a:pt x="258" y="230"/>
                    </a:lnTo>
                    <a:lnTo>
                      <a:pt x="252" y="230"/>
                    </a:lnTo>
                    <a:lnTo>
                      <a:pt x="256" y="222"/>
                    </a:lnTo>
                    <a:lnTo>
                      <a:pt x="266" y="222"/>
                    </a:lnTo>
                    <a:lnTo>
                      <a:pt x="278" y="224"/>
                    </a:lnTo>
                    <a:lnTo>
                      <a:pt x="290" y="224"/>
                    </a:lnTo>
                    <a:lnTo>
                      <a:pt x="294" y="220"/>
                    </a:lnTo>
                    <a:lnTo>
                      <a:pt x="296" y="216"/>
                    </a:lnTo>
                    <a:lnTo>
                      <a:pt x="298" y="212"/>
                    </a:lnTo>
                    <a:lnTo>
                      <a:pt x="300" y="206"/>
                    </a:lnTo>
                    <a:lnTo>
                      <a:pt x="304" y="200"/>
                    </a:lnTo>
                    <a:lnTo>
                      <a:pt x="306" y="196"/>
                    </a:lnTo>
                    <a:lnTo>
                      <a:pt x="310" y="196"/>
                    </a:lnTo>
                    <a:lnTo>
                      <a:pt x="314" y="194"/>
                    </a:lnTo>
                    <a:lnTo>
                      <a:pt x="316" y="192"/>
                    </a:lnTo>
                    <a:lnTo>
                      <a:pt x="316" y="184"/>
                    </a:lnTo>
                    <a:lnTo>
                      <a:pt x="316" y="176"/>
                    </a:lnTo>
                    <a:lnTo>
                      <a:pt x="318" y="174"/>
                    </a:lnTo>
                    <a:lnTo>
                      <a:pt x="322" y="172"/>
                    </a:lnTo>
                    <a:lnTo>
                      <a:pt x="326" y="172"/>
                    </a:lnTo>
                    <a:lnTo>
                      <a:pt x="330" y="172"/>
                    </a:lnTo>
                    <a:lnTo>
                      <a:pt x="332" y="172"/>
                    </a:lnTo>
                    <a:lnTo>
                      <a:pt x="334" y="170"/>
                    </a:lnTo>
                    <a:lnTo>
                      <a:pt x="334" y="158"/>
                    </a:lnTo>
                    <a:lnTo>
                      <a:pt x="334" y="154"/>
                    </a:lnTo>
                    <a:lnTo>
                      <a:pt x="332" y="150"/>
                    </a:lnTo>
                    <a:lnTo>
                      <a:pt x="334" y="146"/>
                    </a:lnTo>
                    <a:lnTo>
                      <a:pt x="338" y="144"/>
                    </a:lnTo>
                    <a:lnTo>
                      <a:pt x="342" y="142"/>
                    </a:lnTo>
                    <a:lnTo>
                      <a:pt x="348" y="136"/>
                    </a:lnTo>
                    <a:lnTo>
                      <a:pt x="348" y="126"/>
                    </a:lnTo>
                    <a:lnTo>
                      <a:pt x="348" y="118"/>
                    </a:lnTo>
                    <a:lnTo>
                      <a:pt x="346" y="116"/>
                    </a:lnTo>
                    <a:lnTo>
                      <a:pt x="344" y="114"/>
                    </a:lnTo>
                    <a:lnTo>
                      <a:pt x="340" y="114"/>
                    </a:lnTo>
                    <a:lnTo>
                      <a:pt x="338" y="116"/>
                    </a:lnTo>
                    <a:lnTo>
                      <a:pt x="336" y="118"/>
                    </a:lnTo>
                    <a:lnTo>
                      <a:pt x="334" y="122"/>
                    </a:lnTo>
                    <a:lnTo>
                      <a:pt x="330" y="116"/>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sp>
          <p:nvSpPr>
            <p:cNvPr id="30" name="Freeform 29">
              <a:extLst>
                <a:ext uri="{FF2B5EF4-FFF2-40B4-BE49-F238E27FC236}">
                  <a16:creationId xmlns:a16="http://schemas.microsoft.com/office/drawing/2014/main" id="{5791E199-6034-7A40-9606-3F6C591FB4D7}"/>
                </a:ext>
              </a:extLst>
            </p:cNvPr>
            <p:cNvSpPr>
              <a:spLocks/>
            </p:cNvSpPr>
            <p:nvPr/>
          </p:nvSpPr>
          <p:spPr bwMode="auto">
            <a:xfrm>
              <a:off x="1504950" y="1685925"/>
              <a:ext cx="47625" cy="57150"/>
            </a:xfrm>
            <a:custGeom>
              <a:avLst/>
              <a:gdLst>
                <a:gd name="T0" fmla="*/ 2147483647 w 30"/>
                <a:gd name="T1" fmla="*/ 2147483647 h 40"/>
                <a:gd name="T2" fmla="*/ 0 w 30"/>
                <a:gd name="T3" fmla="*/ 2147483647 h 40"/>
                <a:gd name="T4" fmla="*/ 2147483647 w 30"/>
                <a:gd name="T5" fmla="*/ 2147483647 h 40"/>
                <a:gd name="T6" fmla="*/ 2147483647 w 30"/>
                <a:gd name="T7" fmla="*/ 2147483647 h 40"/>
                <a:gd name="T8" fmla="*/ 2147483647 w 30"/>
                <a:gd name="T9" fmla="*/ 2147483647 h 40"/>
                <a:gd name="T10" fmla="*/ 2147483647 w 30"/>
                <a:gd name="T11" fmla="*/ 2147483647 h 40"/>
                <a:gd name="T12" fmla="*/ 2147483647 w 30"/>
                <a:gd name="T13" fmla="*/ 2147483647 h 40"/>
                <a:gd name="T14" fmla="*/ 2147483647 w 30"/>
                <a:gd name="T15" fmla="*/ 2147483647 h 40"/>
                <a:gd name="T16" fmla="*/ 2147483647 w 30"/>
                <a:gd name="T17" fmla="*/ 2147483647 h 40"/>
                <a:gd name="T18" fmla="*/ 2147483647 w 30"/>
                <a:gd name="T19" fmla="*/ 2147483647 h 40"/>
                <a:gd name="T20" fmla="*/ 2147483647 w 30"/>
                <a:gd name="T21" fmla="*/ 2147483647 h 40"/>
                <a:gd name="T22" fmla="*/ 2147483647 w 30"/>
                <a:gd name="T23" fmla="*/ 2147483647 h 40"/>
                <a:gd name="T24" fmla="*/ 2147483647 w 30"/>
                <a:gd name="T25" fmla="*/ 2147483647 h 40"/>
                <a:gd name="T26" fmla="*/ 2147483647 w 30"/>
                <a:gd name="T27" fmla="*/ 2147483647 h 40"/>
                <a:gd name="T28" fmla="*/ 2147483647 w 30"/>
                <a:gd name="T29" fmla="*/ 2147483647 h 40"/>
                <a:gd name="T30" fmla="*/ 2147483647 w 30"/>
                <a:gd name="T31" fmla="*/ 2147483647 h 40"/>
                <a:gd name="T32" fmla="*/ 2147483647 w 30"/>
                <a:gd name="T33" fmla="*/ 2147483647 h 40"/>
                <a:gd name="T34" fmla="*/ 2147483647 w 30"/>
                <a:gd name="T35" fmla="*/ 2147483647 h 40"/>
                <a:gd name="T36" fmla="*/ 2147483647 w 30"/>
                <a:gd name="T37" fmla="*/ 2147483647 h 40"/>
                <a:gd name="T38" fmla="*/ 2147483647 w 30"/>
                <a:gd name="T39" fmla="*/ 2147483647 h 40"/>
                <a:gd name="T40" fmla="*/ 2147483647 w 30"/>
                <a:gd name="T41" fmla="*/ 0 h 40"/>
                <a:gd name="T42" fmla="*/ 2147483647 w 30"/>
                <a:gd name="T43" fmla="*/ 2147483647 h 40"/>
                <a:gd name="T44" fmla="*/ 2147483647 w 30"/>
                <a:gd name="T45" fmla="*/ 2147483647 h 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40"/>
                <a:gd name="T71" fmla="*/ 30 w 30"/>
                <a:gd name="T72" fmla="*/ 40 h 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40">
                  <a:moveTo>
                    <a:pt x="8" y="20"/>
                  </a:moveTo>
                  <a:lnTo>
                    <a:pt x="0" y="24"/>
                  </a:lnTo>
                  <a:lnTo>
                    <a:pt x="2" y="30"/>
                  </a:lnTo>
                  <a:lnTo>
                    <a:pt x="4" y="34"/>
                  </a:lnTo>
                  <a:lnTo>
                    <a:pt x="8" y="40"/>
                  </a:lnTo>
                  <a:lnTo>
                    <a:pt x="16" y="40"/>
                  </a:lnTo>
                  <a:lnTo>
                    <a:pt x="14" y="38"/>
                  </a:lnTo>
                  <a:lnTo>
                    <a:pt x="16" y="34"/>
                  </a:lnTo>
                  <a:lnTo>
                    <a:pt x="26" y="30"/>
                  </a:lnTo>
                  <a:lnTo>
                    <a:pt x="30" y="26"/>
                  </a:lnTo>
                  <a:lnTo>
                    <a:pt x="30" y="22"/>
                  </a:lnTo>
                  <a:lnTo>
                    <a:pt x="22" y="18"/>
                  </a:lnTo>
                  <a:lnTo>
                    <a:pt x="20" y="12"/>
                  </a:lnTo>
                  <a:lnTo>
                    <a:pt x="20" y="8"/>
                  </a:lnTo>
                  <a:lnTo>
                    <a:pt x="20" y="4"/>
                  </a:lnTo>
                  <a:lnTo>
                    <a:pt x="12" y="0"/>
                  </a:lnTo>
                  <a:lnTo>
                    <a:pt x="10" y="8"/>
                  </a:lnTo>
                  <a:lnTo>
                    <a:pt x="8" y="2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1" name="Freeform 30">
              <a:extLst>
                <a:ext uri="{FF2B5EF4-FFF2-40B4-BE49-F238E27FC236}">
                  <a16:creationId xmlns:a16="http://schemas.microsoft.com/office/drawing/2014/main" id="{9E868F6E-36F4-0D45-8589-5F6BCDF7CF4A}"/>
                </a:ext>
              </a:extLst>
            </p:cNvPr>
            <p:cNvSpPr>
              <a:spLocks/>
            </p:cNvSpPr>
            <p:nvPr/>
          </p:nvSpPr>
          <p:spPr bwMode="auto">
            <a:xfrm>
              <a:off x="1543050" y="1695450"/>
              <a:ext cx="9525" cy="9525"/>
            </a:xfrm>
            <a:custGeom>
              <a:avLst/>
              <a:gdLst>
                <a:gd name="T0" fmla="*/ 2147483647 w 8"/>
                <a:gd name="T1" fmla="*/ 2147483647 h 8"/>
                <a:gd name="T2" fmla="*/ 2147483647 w 8"/>
                <a:gd name="T3" fmla="*/ 2147483647 h 8"/>
                <a:gd name="T4" fmla="*/ 2147483647 w 8"/>
                <a:gd name="T5" fmla="*/ 2147483647 h 8"/>
                <a:gd name="T6" fmla="*/ 2147483647 w 8"/>
                <a:gd name="T7" fmla="*/ 0 h 8"/>
                <a:gd name="T8" fmla="*/ 0 w 8"/>
                <a:gd name="T9" fmla="*/ 2147483647 h 8"/>
                <a:gd name="T10" fmla="*/ 2147483647 w 8"/>
                <a:gd name="T11" fmla="*/ 2147483647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4" y="8"/>
                  </a:moveTo>
                  <a:lnTo>
                    <a:pt x="6" y="6"/>
                  </a:lnTo>
                  <a:lnTo>
                    <a:pt x="8" y="2"/>
                  </a:lnTo>
                  <a:lnTo>
                    <a:pt x="4" y="0"/>
                  </a:lnTo>
                  <a:lnTo>
                    <a:pt x="0" y="4"/>
                  </a:lnTo>
                  <a:lnTo>
                    <a:pt x="4" y="8"/>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2" name="Freeform 31">
              <a:extLst>
                <a:ext uri="{FF2B5EF4-FFF2-40B4-BE49-F238E27FC236}">
                  <a16:creationId xmlns:a16="http://schemas.microsoft.com/office/drawing/2014/main" id="{3D947D47-4BC8-A041-8B1D-F23B04A778B2}"/>
                </a:ext>
              </a:extLst>
            </p:cNvPr>
            <p:cNvSpPr>
              <a:spLocks/>
            </p:cNvSpPr>
            <p:nvPr/>
          </p:nvSpPr>
          <p:spPr bwMode="auto">
            <a:xfrm>
              <a:off x="1695450" y="1514475"/>
              <a:ext cx="9525" cy="19050"/>
            </a:xfrm>
            <a:custGeom>
              <a:avLst/>
              <a:gdLst>
                <a:gd name="T0" fmla="*/ 2147483647 w 8"/>
                <a:gd name="T1" fmla="*/ 2147483647 h 8"/>
                <a:gd name="T2" fmla="*/ 2147483647 w 8"/>
                <a:gd name="T3" fmla="*/ 2147483647 h 8"/>
                <a:gd name="T4" fmla="*/ 2147483647 w 8"/>
                <a:gd name="T5" fmla="*/ 2147483647 h 8"/>
                <a:gd name="T6" fmla="*/ 2147483647 w 8"/>
                <a:gd name="T7" fmla="*/ 0 h 8"/>
                <a:gd name="T8" fmla="*/ 0 w 8"/>
                <a:gd name="T9" fmla="*/ 2147483647 h 8"/>
                <a:gd name="T10" fmla="*/ 2147483647 w 8"/>
                <a:gd name="T11" fmla="*/ 2147483647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4" y="8"/>
                  </a:moveTo>
                  <a:lnTo>
                    <a:pt x="6" y="6"/>
                  </a:lnTo>
                  <a:lnTo>
                    <a:pt x="8" y="2"/>
                  </a:lnTo>
                  <a:lnTo>
                    <a:pt x="4" y="0"/>
                  </a:lnTo>
                  <a:lnTo>
                    <a:pt x="0" y="4"/>
                  </a:lnTo>
                  <a:lnTo>
                    <a:pt x="4" y="8"/>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3" name="Freeform 32">
              <a:extLst>
                <a:ext uri="{FF2B5EF4-FFF2-40B4-BE49-F238E27FC236}">
                  <a16:creationId xmlns:a16="http://schemas.microsoft.com/office/drawing/2014/main" id="{4E3E85BB-1D44-5D49-B05D-20B9FE834E65}"/>
                </a:ext>
              </a:extLst>
            </p:cNvPr>
            <p:cNvSpPr>
              <a:spLocks/>
            </p:cNvSpPr>
            <p:nvPr/>
          </p:nvSpPr>
          <p:spPr bwMode="auto">
            <a:xfrm>
              <a:off x="1704975" y="1533525"/>
              <a:ext cx="9525" cy="9525"/>
            </a:xfrm>
            <a:custGeom>
              <a:avLst/>
              <a:gdLst>
                <a:gd name="T0" fmla="*/ 0 w 6"/>
                <a:gd name="T1" fmla="*/ 2147483647 h 6"/>
                <a:gd name="T2" fmla="*/ 2147483647 w 6"/>
                <a:gd name="T3" fmla="*/ 2147483647 h 6"/>
                <a:gd name="T4" fmla="*/ 2147483647 w 6"/>
                <a:gd name="T5" fmla="*/ 2147483647 h 6"/>
                <a:gd name="T6" fmla="*/ 2147483647 w 6"/>
                <a:gd name="T7" fmla="*/ 0 h 6"/>
                <a:gd name="T8" fmla="*/ 0 w 6"/>
                <a:gd name="T9" fmla="*/ 0 h 6"/>
                <a:gd name="T10" fmla="*/ 0 w 6"/>
                <a:gd name="T11" fmla="*/ 2147483647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6"/>
                  </a:moveTo>
                  <a:lnTo>
                    <a:pt x="2" y="6"/>
                  </a:lnTo>
                  <a:lnTo>
                    <a:pt x="6" y="4"/>
                  </a:lnTo>
                  <a:lnTo>
                    <a:pt x="6" y="0"/>
                  </a:lnTo>
                  <a:lnTo>
                    <a:pt x="0" y="0"/>
                  </a:lnTo>
                  <a:lnTo>
                    <a:pt x="0" y="6"/>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4" name="Freeform 33">
              <a:extLst>
                <a:ext uri="{FF2B5EF4-FFF2-40B4-BE49-F238E27FC236}">
                  <a16:creationId xmlns:a16="http://schemas.microsoft.com/office/drawing/2014/main" id="{BC16FAA4-BDB5-B349-96EE-77CAC5DC113C}"/>
                </a:ext>
              </a:extLst>
            </p:cNvPr>
            <p:cNvSpPr>
              <a:spLocks/>
            </p:cNvSpPr>
            <p:nvPr/>
          </p:nvSpPr>
          <p:spPr bwMode="auto">
            <a:xfrm>
              <a:off x="1552575" y="1695450"/>
              <a:ext cx="0" cy="9525"/>
            </a:xfrm>
            <a:custGeom>
              <a:avLst/>
              <a:gdLst>
                <a:gd name="T0" fmla="*/ 0 w 4"/>
                <a:gd name="T1" fmla="*/ 0 h 8"/>
                <a:gd name="T2" fmla="*/ 0 w 4"/>
                <a:gd name="T3" fmla="*/ 2147483647 h 8"/>
                <a:gd name="T4" fmla="*/ 0 w 4"/>
                <a:gd name="T5" fmla="*/ 2147483647 h 8"/>
                <a:gd name="T6" fmla="*/ 0 w 4"/>
                <a:gd name="T7" fmla="*/ 2147483647 h 8"/>
                <a:gd name="T8" fmla="*/ 0 w 4"/>
                <a:gd name="T9" fmla="*/ 2147483647 h 8"/>
                <a:gd name="T10" fmla="*/ 0 w 4"/>
                <a:gd name="T11" fmla="*/ 2147483647 h 8"/>
                <a:gd name="T12" fmla="*/ 0 w 4"/>
                <a:gd name="T13" fmla="*/ 2147483647 h 8"/>
                <a:gd name="T14" fmla="*/ 0 w 4"/>
                <a:gd name="T15" fmla="*/ 2147483647 h 8"/>
                <a:gd name="T16" fmla="*/ 0 w 4"/>
                <a:gd name="T17" fmla="*/ 2147483647 h 8"/>
                <a:gd name="T18" fmla="*/ 0 w 4"/>
                <a:gd name="T19" fmla="*/ 2147483647 h 8"/>
                <a:gd name="T20" fmla="*/ 0 w 4"/>
                <a:gd name="T21" fmla="*/ 2147483647 h 8"/>
                <a:gd name="T22" fmla="*/ 0 w 4"/>
                <a:gd name="T23" fmla="*/ 2147483647 h 8"/>
                <a:gd name="T24" fmla="*/ 0 w 4"/>
                <a:gd name="T25" fmla="*/ 2147483647 h 8"/>
                <a:gd name="T26" fmla="*/ 0 w 4"/>
                <a:gd name="T27" fmla="*/ 0 h 8"/>
                <a:gd name="T28" fmla="*/ 0 w 4"/>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8"/>
                <a:gd name="T47" fmla="*/ 0 w 4"/>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8">
                  <a:moveTo>
                    <a:pt x="4" y="0"/>
                  </a:moveTo>
                  <a:lnTo>
                    <a:pt x="0" y="4"/>
                  </a:lnTo>
                  <a:lnTo>
                    <a:pt x="0" y="8"/>
                  </a:lnTo>
                  <a:lnTo>
                    <a:pt x="2" y="8"/>
                  </a:lnTo>
                  <a:lnTo>
                    <a:pt x="4" y="6"/>
                  </a:lnTo>
                  <a:lnTo>
                    <a:pt x="4" y="4"/>
                  </a:lnTo>
                  <a:lnTo>
                    <a:pt x="4" y="2"/>
                  </a:lnTo>
                  <a:lnTo>
                    <a:pt x="4" y="0"/>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5" name="Freeform 34">
              <a:extLst>
                <a:ext uri="{FF2B5EF4-FFF2-40B4-BE49-F238E27FC236}">
                  <a16:creationId xmlns:a16="http://schemas.microsoft.com/office/drawing/2014/main" id="{B4CC659C-26F9-9144-947B-7FEA278308FC}"/>
                </a:ext>
              </a:extLst>
            </p:cNvPr>
            <p:cNvSpPr>
              <a:spLocks/>
            </p:cNvSpPr>
            <p:nvPr/>
          </p:nvSpPr>
          <p:spPr bwMode="auto">
            <a:xfrm>
              <a:off x="1552575" y="1685925"/>
              <a:ext cx="9525" cy="9525"/>
            </a:xfrm>
            <a:custGeom>
              <a:avLst/>
              <a:gdLst>
                <a:gd name="T0" fmla="*/ 2147483647 w 4"/>
                <a:gd name="T1" fmla="*/ 0 h 8"/>
                <a:gd name="T2" fmla="*/ 0 w 4"/>
                <a:gd name="T3" fmla="*/ 2147483647 h 8"/>
                <a:gd name="T4" fmla="*/ 0 w 4"/>
                <a:gd name="T5" fmla="*/ 2147483647 h 8"/>
                <a:gd name="T6" fmla="*/ 0 w 4"/>
                <a:gd name="T7" fmla="*/ 2147483647 h 8"/>
                <a:gd name="T8" fmla="*/ 0 w 4"/>
                <a:gd name="T9" fmla="*/ 2147483647 h 8"/>
                <a:gd name="T10" fmla="*/ 2147483647 w 4"/>
                <a:gd name="T11" fmla="*/ 2147483647 h 8"/>
                <a:gd name="T12" fmla="*/ 2147483647 w 4"/>
                <a:gd name="T13" fmla="*/ 2147483647 h 8"/>
                <a:gd name="T14" fmla="*/ 2147483647 w 4"/>
                <a:gd name="T15" fmla="*/ 2147483647 h 8"/>
                <a:gd name="T16" fmla="*/ 2147483647 w 4"/>
                <a:gd name="T17" fmla="*/ 2147483647 h 8"/>
                <a:gd name="T18" fmla="*/ 2147483647 w 4"/>
                <a:gd name="T19" fmla="*/ 2147483647 h 8"/>
                <a:gd name="T20" fmla="*/ 2147483647 w 4"/>
                <a:gd name="T21" fmla="*/ 2147483647 h 8"/>
                <a:gd name="T22" fmla="*/ 2147483647 w 4"/>
                <a:gd name="T23" fmla="*/ 2147483647 h 8"/>
                <a:gd name="T24" fmla="*/ 2147483647 w 4"/>
                <a:gd name="T25" fmla="*/ 2147483647 h 8"/>
                <a:gd name="T26" fmla="*/ 2147483647 w 4"/>
                <a:gd name="T27" fmla="*/ 0 h 8"/>
                <a:gd name="T28" fmla="*/ 2147483647 w 4"/>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8"/>
                <a:gd name="T47" fmla="*/ 4 w 4"/>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8">
                  <a:moveTo>
                    <a:pt x="2" y="0"/>
                  </a:moveTo>
                  <a:lnTo>
                    <a:pt x="0" y="4"/>
                  </a:lnTo>
                  <a:lnTo>
                    <a:pt x="0" y="6"/>
                  </a:lnTo>
                  <a:lnTo>
                    <a:pt x="0" y="8"/>
                  </a:lnTo>
                  <a:lnTo>
                    <a:pt x="2" y="8"/>
                  </a:lnTo>
                  <a:lnTo>
                    <a:pt x="4" y="6"/>
                  </a:lnTo>
                  <a:lnTo>
                    <a:pt x="4" y="4"/>
                  </a:lnTo>
                  <a:lnTo>
                    <a:pt x="4" y="2"/>
                  </a:lnTo>
                  <a:lnTo>
                    <a:pt x="4" y="0"/>
                  </a:lnTo>
                  <a:lnTo>
                    <a:pt x="2" y="0"/>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6" name="Freeform 35">
              <a:extLst>
                <a:ext uri="{FF2B5EF4-FFF2-40B4-BE49-F238E27FC236}">
                  <a16:creationId xmlns:a16="http://schemas.microsoft.com/office/drawing/2014/main" id="{31C740BD-4134-AA4D-A112-4DDAD30FA9B2}"/>
                </a:ext>
              </a:extLst>
            </p:cNvPr>
            <p:cNvSpPr>
              <a:spLocks/>
            </p:cNvSpPr>
            <p:nvPr/>
          </p:nvSpPr>
          <p:spPr bwMode="auto">
            <a:xfrm>
              <a:off x="1704975" y="1514475"/>
              <a:ext cx="9525" cy="19050"/>
            </a:xfrm>
            <a:custGeom>
              <a:avLst/>
              <a:gdLst>
                <a:gd name="T0" fmla="*/ 2147483647 w 6"/>
                <a:gd name="T1" fmla="*/ 0 h 8"/>
                <a:gd name="T2" fmla="*/ 0 w 6"/>
                <a:gd name="T3" fmla="*/ 2147483647 h 8"/>
                <a:gd name="T4" fmla="*/ 0 w 6"/>
                <a:gd name="T5" fmla="*/ 2147483647 h 8"/>
                <a:gd name="T6" fmla="*/ 0 w 6"/>
                <a:gd name="T7" fmla="*/ 2147483647 h 8"/>
                <a:gd name="T8" fmla="*/ 0 w 6"/>
                <a:gd name="T9" fmla="*/ 2147483647 h 8"/>
                <a:gd name="T10" fmla="*/ 2147483647 w 6"/>
                <a:gd name="T11" fmla="*/ 2147483647 h 8"/>
                <a:gd name="T12" fmla="*/ 2147483647 w 6"/>
                <a:gd name="T13" fmla="*/ 2147483647 h 8"/>
                <a:gd name="T14" fmla="*/ 2147483647 w 6"/>
                <a:gd name="T15" fmla="*/ 2147483647 h 8"/>
                <a:gd name="T16" fmla="*/ 2147483647 w 6"/>
                <a:gd name="T17" fmla="*/ 2147483647 h 8"/>
                <a:gd name="T18" fmla="*/ 2147483647 w 6"/>
                <a:gd name="T19" fmla="*/ 2147483647 h 8"/>
                <a:gd name="T20" fmla="*/ 2147483647 w 6"/>
                <a:gd name="T21" fmla="*/ 2147483647 h 8"/>
                <a:gd name="T22" fmla="*/ 2147483647 w 6"/>
                <a:gd name="T23" fmla="*/ 2147483647 h 8"/>
                <a:gd name="T24" fmla="*/ 2147483647 w 6"/>
                <a:gd name="T25" fmla="*/ 2147483647 h 8"/>
                <a:gd name="T26" fmla="*/ 2147483647 w 6"/>
                <a:gd name="T27" fmla="*/ 0 h 8"/>
                <a:gd name="T28" fmla="*/ 2147483647 w 6"/>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8"/>
                <a:gd name="T47" fmla="*/ 6 w 6"/>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8">
                  <a:moveTo>
                    <a:pt x="4" y="0"/>
                  </a:moveTo>
                  <a:lnTo>
                    <a:pt x="0" y="4"/>
                  </a:lnTo>
                  <a:lnTo>
                    <a:pt x="0" y="8"/>
                  </a:lnTo>
                  <a:lnTo>
                    <a:pt x="2" y="8"/>
                  </a:lnTo>
                  <a:lnTo>
                    <a:pt x="4" y="6"/>
                  </a:lnTo>
                  <a:lnTo>
                    <a:pt x="6" y="4"/>
                  </a:lnTo>
                  <a:lnTo>
                    <a:pt x="6" y="2"/>
                  </a:lnTo>
                  <a:lnTo>
                    <a:pt x="4"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7" name="Freeform 36">
              <a:extLst>
                <a:ext uri="{FF2B5EF4-FFF2-40B4-BE49-F238E27FC236}">
                  <a16:creationId xmlns:a16="http://schemas.microsoft.com/office/drawing/2014/main" id="{281B4257-A8B9-DD4C-B759-47E01682E1B3}"/>
                </a:ext>
              </a:extLst>
            </p:cNvPr>
            <p:cNvSpPr>
              <a:spLocks/>
            </p:cNvSpPr>
            <p:nvPr/>
          </p:nvSpPr>
          <p:spPr bwMode="auto">
            <a:xfrm>
              <a:off x="1543050" y="1704975"/>
              <a:ext cx="9525" cy="9525"/>
            </a:xfrm>
            <a:custGeom>
              <a:avLst/>
              <a:gdLst>
                <a:gd name="T0" fmla="*/ 2147483647 w 8"/>
                <a:gd name="T1" fmla="*/ 2147483647 h 4"/>
                <a:gd name="T2" fmla="*/ 2147483647 w 8"/>
                <a:gd name="T3" fmla="*/ 0 h 4"/>
                <a:gd name="T4" fmla="*/ 0 w 8"/>
                <a:gd name="T5" fmla="*/ 0 h 4"/>
                <a:gd name="T6" fmla="*/ 0 w 8"/>
                <a:gd name="T7" fmla="*/ 0 h 4"/>
                <a:gd name="T8" fmla="*/ 0 w 8"/>
                <a:gd name="T9" fmla="*/ 0 h 4"/>
                <a:gd name="T10" fmla="*/ 0 w 8"/>
                <a:gd name="T11" fmla="*/ 2147483647 h 4"/>
                <a:gd name="T12" fmla="*/ 0 w 8"/>
                <a:gd name="T13" fmla="*/ 2147483647 h 4"/>
                <a:gd name="T14" fmla="*/ 0 w 8"/>
                <a:gd name="T15" fmla="*/ 2147483647 h 4"/>
                <a:gd name="T16" fmla="*/ 2147483647 w 8"/>
                <a:gd name="T17" fmla="*/ 2147483647 h 4"/>
                <a:gd name="T18" fmla="*/ 2147483647 w 8"/>
                <a:gd name="T19" fmla="*/ 2147483647 h 4"/>
                <a:gd name="T20" fmla="*/ 2147483647 w 8"/>
                <a:gd name="T21" fmla="*/ 2147483647 h 4"/>
                <a:gd name="T22" fmla="*/ 2147483647 w 8"/>
                <a:gd name="T23" fmla="*/ 2147483647 h 4"/>
                <a:gd name="T24" fmla="*/ 2147483647 w 8"/>
                <a:gd name="T25" fmla="*/ 2147483647 h 4"/>
                <a:gd name="T26" fmla="*/ 2147483647 w 8"/>
                <a:gd name="T27" fmla="*/ 2147483647 h 4"/>
                <a:gd name="T28" fmla="*/ 2147483647 w 8"/>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4"/>
                <a:gd name="T47" fmla="*/ 8 w 8"/>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4">
                  <a:moveTo>
                    <a:pt x="8" y="4"/>
                  </a:moveTo>
                  <a:lnTo>
                    <a:pt x="4" y="0"/>
                  </a:lnTo>
                  <a:lnTo>
                    <a:pt x="0" y="0"/>
                  </a:lnTo>
                  <a:lnTo>
                    <a:pt x="0" y="2"/>
                  </a:lnTo>
                  <a:lnTo>
                    <a:pt x="0" y="4"/>
                  </a:lnTo>
                  <a:lnTo>
                    <a:pt x="2" y="4"/>
                  </a:lnTo>
                  <a:lnTo>
                    <a:pt x="4" y="4"/>
                  </a:lnTo>
                  <a:lnTo>
                    <a:pt x="6" y="4"/>
                  </a:lnTo>
                  <a:lnTo>
                    <a:pt x="8" y="4"/>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8" name="Freeform 37">
              <a:extLst>
                <a:ext uri="{FF2B5EF4-FFF2-40B4-BE49-F238E27FC236}">
                  <a16:creationId xmlns:a16="http://schemas.microsoft.com/office/drawing/2014/main" id="{939091A4-6BF9-2C45-8B60-8C36F52F5C56}"/>
                </a:ext>
              </a:extLst>
            </p:cNvPr>
            <p:cNvSpPr>
              <a:spLocks/>
            </p:cNvSpPr>
            <p:nvPr/>
          </p:nvSpPr>
          <p:spPr bwMode="auto">
            <a:xfrm>
              <a:off x="1504950" y="1733550"/>
              <a:ext cx="9525" cy="9525"/>
            </a:xfrm>
            <a:custGeom>
              <a:avLst/>
              <a:gdLst>
                <a:gd name="T0" fmla="*/ 2147483647 w 6"/>
                <a:gd name="T1" fmla="*/ 2147483647 h 6"/>
                <a:gd name="T2" fmla="*/ 2147483647 w 6"/>
                <a:gd name="T3" fmla="*/ 2147483647 h 6"/>
                <a:gd name="T4" fmla="*/ 0 w 6"/>
                <a:gd name="T5" fmla="*/ 0 h 6"/>
                <a:gd name="T6" fmla="*/ 0 w 6"/>
                <a:gd name="T7" fmla="*/ 0 h 6"/>
                <a:gd name="T8" fmla="*/ 0 w 6"/>
                <a:gd name="T9" fmla="*/ 0 h 6"/>
                <a:gd name="T10" fmla="*/ 0 w 6"/>
                <a:gd name="T11" fmla="*/ 2147483647 h 6"/>
                <a:gd name="T12" fmla="*/ 0 w 6"/>
                <a:gd name="T13" fmla="*/ 2147483647 h 6"/>
                <a:gd name="T14" fmla="*/ 0 w 6"/>
                <a:gd name="T15" fmla="*/ 2147483647 h 6"/>
                <a:gd name="T16" fmla="*/ 0 w 6"/>
                <a:gd name="T17" fmla="*/ 2147483647 h 6"/>
                <a:gd name="T18" fmla="*/ 0 w 6"/>
                <a:gd name="T19" fmla="*/ 2147483647 h 6"/>
                <a:gd name="T20" fmla="*/ 2147483647 w 6"/>
                <a:gd name="T21" fmla="*/ 2147483647 h 6"/>
                <a:gd name="T22" fmla="*/ 2147483647 w 6"/>
                <a:gd name="T23" fmla="*/ 2147483647 h 6"/>
                <a:gd name="T24" fmla="*/ 2147483647 w 6"/>
                <a:gd name="T25" fmla="*/ 2147483647 h 6"/>
                <a:gd name="T26" fmla="*/ 2147483647 w 6"/>
                <a:gd name="T27" fmla="*/ 2147483647 h 6"/>
                <a:gd name="T28" fmla="*/ 2147483647 w 6"/>
                <a:gd name="T29" fmla="*/ 2147483647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6"/>
                <a:gd name="T47" fmla="*/ 6 w 6"/>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6">
                  <a:moveTo>
                    <a:pt x="6" y="4"/>
                  </a:moveTo>
                  <a:lnTo>
                    <a:pt x="4" y="2"/>
                  </a:lnTo>
                  <a:lnTo>
                    <a:pt x="0" y="0"/>
                  </a:lnTo>
                  <a:lnTo>
                    <a:pt x="0" y="2"/>
                  </a:lnTo>
                  <a:lnTo>
                    <a:pt x="0" y="4"/>
                  </a:lnTo>
                  <a:lnTo>
                    <a:pt x="2" y="6"/>
                  </a:lnTo>
                  <a:lnTo>
                    <a:pt x="4" y="6"/>
                  </a:lnTo>
                  <a:lnTo>
                    <a:pt x="6" y="6"/>
                  </a:lnTo>
                  <a:lnTo>
                    <a:pt x="6" y="4"/>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9" name="Freeform 38">
              <a:extLst>
                <a:ext uri="{FF2B5EF4-FFF2-40B4-BE49-F238E27FC236}">
                  <a16:creationId xmlns:a16="http://schemas.microsoft.com/office/drawing/2014/main" id="{F0FC0134-AF60-9D4A-B715-FB3F8AEA3FB9}"/>
                </a:ext>
              </a:extLst>
            </p:cNvPr>
            <p:cNvSpPr>
              <a:spLocks/>
            </p:cNvSpPr>
            <p:nvPr/>
          </p:nvSpPr>
          <p:spPr bwMode="auto">
            <a:xfrm>
              <a:off x="1647825" y="1533525"/>
              <a:ext cx="57150" cy="85725"/>
            </a:xfrm>
            <a:custGeom>
              <a:avLst/>
              <a:gdLst>
                <a:gd name="T0" fmla="*/ 2147483647 w 46"/>
                <a:gd name="T1" fmla="*/ 2147483647 h 66"/>
                <a:gd name="T2" fmla="*/ 2147483647 w 46"/>
                <a:gd name="T3" fmla="*/ 2147483647 h 66"/>
                <a:gd name="T4" fmla="*/ 0 w 46"/>
                <a:gd name="T5" fmla="*/ 2147483647 h 66"/>
                <a:gd name="T6" fmla="*/ 2147483647 w 46"/>
                <a:gd name="T7" fmla="*/ 2147483647 h 66"/>
                <a:gd name="T8" fmla="*/ 2147483647 w 46"/>
                <a:gd name="T9" fmla="*/ 2147483647 h 66"/>
                <a:gd name="T10" fmla="*/ 2147483647 w 46"/>
                <a:gd name="T11" fmla="*/ 2147483647 h 66"/>
                <a:gd name="T12" fmla="*/ 2147483647 w 46"/>
                <a:gd name="T13" fmla="*/ 2147483647 h 66"/>
                <a:gd name="T14" fmla="*/ 2147483647 w 46"/>
                <a:gd name="T15" fmla="*/ 2147483647 h 66"/>
                <a:gd name="T16" fmla="*/ 2147483647 w 46"/>
                <a:gd name="T17" fmla="*/ 2147483647 h 66"/>
                <a:gd name="T18" fmla="*/ 2147483647 w 46"/>
                <a:gd name="T19" fmla="*/ 0 h 66"/>
                <a:gd name="T20" fmla="*/ 2147483647 w 46"/>
                <a:gd name="T21" fmla="*/ 2147483647 h 66"/>
                <a:gd name="T22" fmla="*/ 2147483647 w 46"/>
                <a:gd name="T23" fmla="*/ 2147483647 h 66"/>
                <a:gd name="T24" fmla="*/ 2147483647 w 46"/>
                <a:gd name="T25" fmla="*/ 2147483647 h 66"/>
                <a:gd name="T26" fmla="*/ 2147483647 w 46"/>
                <a:gd name="T27" fmla="*/ 2147483647 h 66"/>
                <a:gd name="T28" fmla="*/ 2147483647 w 46"/>
                <a:gd name="T29" fmla="*/ 2147483647 h 66"/>
                <a:gd name="T30" fmla="*/ 2147483647 w 46"/>
                <a:gd name="T31" fmla="*/ 2147483647 h 66"/>
                <a:gd name="T32" fmla="*/ 2147483647 w 46"/>
                <a:gd name="T33" fmla="*/ 2147483647 h 66"/>
                <a:gd name="T34" fmla="*/ 2147483647 w 46"/>
                <a:gd name="T35" fmla="*/ 2147483647 h 66"/>
                <a:gd name="T36" fmla="*/ 2147483647 w 46"/>
                <a:gd name="T37" fmla="*/ 2147483647 h 66"/>
                <a:gd name="T38" fmla="*/ 2147483647 w 46"/>
                <a:gd name="T39" fmla="*/ 2147483647 h 66"/>
                <a:gd name="T40" fmla="*/ 2147483647 w 46"/>
                <a:gd name="T41" fmla="*/ 2147483647 h 66"/>
                <a:gd name="T42" fmla="*/ 2147483647 w 46"/>
                <a:gd name="T43" fmla="*/ 2147483647 h 66"/>
                <a:gd name="T44" fmla="*/ 2147483647 w 46"/>
                <a:gd name="T45" fmla="*/ 2147483647 h 66"/>
                <a:gd name="T46" fmla="*/ 2147483647 w 46"/>
                <a:gd name="T47" fmla="*/ 2147483647 h 66"/>
                <a:gd name="T48" fmla="*/ 2147483647 w 46"/>
                <a:gd name="T49" fmla="*/ 2147483647 h 66"/>
                <a:gd name="T50" fmla="*/ 2147483647 w 46"/>
                <a:gd name="T51" fmla="*/ 2147483647 h 66"/>
                <a:gd name="T52" fmla="*/ 2147483647 w 46"/>
                <a:gd name="T53" fmla="*/ 2147483647 h 66"/>
                <a:gd name="T54" fmla="*/ 2147483647 w 46"/>
                <a:gd name="T55" fmla="*/ 2147483647 h 66"/>
                <a:gd name="T56" fmla="*/ 2147483647 w 46"/>
                <a:gd name="T57" fmla="*/ 2147483647 h 66"/>
                <a:gd name="T58" fmla="*/ 2147483647 w 46"/>
                <a:gd name="T59" fmla="*/ 2147483647 h 66"/>
                <a:gd name="T60" fmla="*/ 2147483647 w 46"/>
                <a:gd name="T61" fmla="*/ 2147483647 h 66"/>
                <a:gd name="T62" fmla="*/ 2147483647 w 46"/>
                <a:gd name="T63" fmla="*/ 2147483647 h 66"/>
                <a:gd name="T64" fmla="*/ 2147483647 w 46"/>
                <a:gd name="T65" fmla="*/ 2147483647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6"/>
                <a:gd name="T101" fmla="*/ 46 w 4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6">
                  <a:moveTo>
                    <a:pt x="12" y="40"/>
                  </a:moveTo>
                  <a:lnTo>
                    <a:pt x="4" y="34"/>
                  </a:lnTo>
                  <a:lnTo>
                    <a:pt x="0" y="24"/>
                  </a:lnTo>
                  <a:lnTo>
                    <a:pt x="12" y="30"/>
                  </a:lnTo>
                  <a:lnTo>
                    <a:pt x="20" y="28"/>
                  </a:lnTo>
                  <a:lnTo>
                    <a:pt x="20" y="20"/>
                  </a:lnTo>
                  <a:lnTo>
                    <a:pt x="14" y="14"/>
                  </a:lnTo>
                  <a:lnTo>
                    <a:pt x="10" y="14"/>
                  </a:lnTo>
                  <a:lnTo>
                    <a:pt x="22" y="6"/>
                  </a:lnTo>
                  <a:lnTo>
                    <a:pt x="32" y="0"/>
                  </a:lnTo>
                  <a:lnTo>
                    <a:pt x="40" y="6"/>
                  </a:lnTo>
                  <a:lnTo>
                    <a:pt x="38" y="14"/>
                  </a:lnTo>
                  <a:lnTo>
                    <a:pt x="34" y="18"/>
                  </a:lnTo>
                  <a:lnTo>
                    <a:pt x="36" y="24"/>
                  </a:lnTo>
                  <a:lnTo>
                    <a:pt x="46" y="28"/>
                  </a:lnTo>
                  <a:lnTo>
                    <a:pt x="46" y="32"/>
                  </a:lnTo>
                  <a:lnTo>
                    <a:pt x="44" y="34"/>
                  </a:lnTo>
                  <a:lnTo>
                    <a:pt x="40" y="34"/>
                  </a:lnTo>
                  <a:lnTo>
                    <a:pt x="36" y="36"/>
                  </a:lnTo>
                  <a:lnTo>
                    <a:pt x="34" y="38"/>
                  </a:lnTo>
                  <a:lnTo>
                    <a:pt x="30" y="42"/>
                  </a:lnTo>
                  <a:lnTo>
                    <a:pt x="34" y="52"/>
                  </a:lnTo>
                  <a:lnTo>
                    <a:pt x="26" y="64"/>
                  </a:lnTo>
                  <a:lnTo>
                    <a:pt x="22" y="66"/>
                  </a:lnTo>
                  <a:lnTo>
                    <a:pt x="20" y="66"/>
                  </a:lnTo>
                  <a:lnTo>
                    <a:pt x="18" y="64"/>
                  </a:lnTo>
                  <a:lnTo>
                    <a:pt x="18" y="52"/>
                  </a:lnTo>
                  <a:lnTo>
                    <a:pt x="20" y="46"/>
                  </a:lnTo>
                  <a:lnTo>
                    <a:pt x="12" y="4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40" name="Freeform 39">
              <a:extLst>
                <a:ext uri="{FF2B5EF4-FFF2-40B4-BE49-F238E27FC236}">
                  <a16:creationId xmlns:a16="http://schemas.microsoft.com/office/drawing/2014/main" id="{D53A59F1-CA8C-5545-B865-1312073F9542}"/>
                </a:ext>
              </a:extLst>
            </p:cNvPr>
            <p:cNvSpPr>
              <a:spLocks/>
            </p:cNvSpPr>
            <p:nvPr/>
          </p:nvSpPr>
          <p:spPr bwMode="auto">
            <a:xfrm>
              <a:off x="1228725" y="1743075"/>
              <a:ext cx="76200" cy="85725"/>
            </a:xfrm>
            <a:custGeom>
              <a:avLst/>
              <a:gdLst>
                <a:gd name="T0" fmla="*/ 2147483647 w 54"/>
                <a:gd name="T1" fmla="*/ 2147483647 h 58"/>
                <a:gd name="T2" fmla="*/ 2147483647 w 54"/>
                <a:gd name="T3" fmla="*/ 2147483647 h 58"/>
                <a:gd name="T4" fmla="*/ 2147483647 w 54"/>
                <a:gd name="T5" fmla="*/ 2147483647 h 58"/>
                <a:gd name="T6" fmla="*/ 2147483647 w 54"/>
                <a:gd name="T7" fmla="*/ 2147483647 h 58"/>
                <a:gd name="T8" fmla="*/ 2147483647 w 54"/>
                <a:gd name="T9" fmla="*/ 2147483647 h 58"/>
                <a:gd name="T10" fmla="*/ 2147483647 w 54"/>
                <a:gd name="T11" fmla="*/ 2147483647 h 58"/>
                <a:gd name="T12" fmla="*/ 2147483647 w 54"/>
                <a:gd name="T13" fmla="*/ 2147483647 h 58"/>
                <a:gd name="T14" fmla="*/ 2147483647 w 54"/>
                <a:gd name="T15" fmla="*/ 2147483647 h 58"/>
                <a:gd name="T16" fmla="*/ 2147483647 w 54"/>
                <a:gd name="T17" fmla="*/ 2147483647 h 58"/>
                <a:gd name="T18" fmla="*/ 2147483647 w 54"/>
                <a:gd name="T19" fmla="*/ 2147483647 h 58"/>
                <a:gd name="T20" fmla="*/ 2147483647 w 54"/>
                <a:gd name="T21" fmla="*/ 2147483647 h 58"/>
                <a:gd name="T22" fmla="*/ 2147483647 w 54"/>
                <a:gd name="T23" fmla="*/ 2147483647 h 58"/>
                <a:gd name="T24" fmla="*/ 2147483647 w 54"/>
                <a:gd name="T25" fmla="*/ 2147483647 h 58"/>
                <a:gd name="T26" fmla="*/ 2147483647 w 54"/>
                <a:gd name="T27" fmla="*/ 2147483647 h 58"/>
                <a:gd name="T28" fmla="*/ 2147483647 w 54"/>
                <a:gd name="T29" fmla="*/ 2147483647 h 58"/>
                <a:gd name="T30" fmla="*/ 2147483647 w 54"/>
                <a:gd name="T31" fmla="*/ 2147483647 h 58"/>
                <a:gd name="T32" fmla="*/ 2147483647 w 54"/>
                <a:gd name="T33" fmla="*/ 0 h 58"/>
                <a:gd name="T34" fmla="*/ 2147483647 w 54"/>
                <a:gd name="T35" fmla="*/ 2147483647 h 58"/>
                <a:gd name="T36" fmla="*/ 2147483647 w 54"/>
                <a:gd name="T37" fmla="*/ 2147483647 h 58"/>
                <a:gd name="T38" fmla="*/ 2147483647 w 54"/>
                <a:gd name="T39" fmla="*/ 2147483647 h 58"/>
                <a:gd name="T40" fmla="*/ 2147483647 w 54"/>
                <a:gd name="T41" fmla="*/ 2147483647 h 58"/>
                <a:gd name="T42" fmla="*/ 2147483647 w 54"/>
                <a:gd name="T43" fmla="*/ 2147483647 h 58"/>
                <a:gd name="T44" fmla="*/ 2147483647 w 54"/>
                <a:gd name="T45" fmla="*/ 2147483647 h 58"/>
                <a:gd name="T46" fmla="*/ 2147483647 w 54"/>
                <a:gd name="T47" fmla="*/ 2147483647 h 58"/>
                <a:gd name="T48" fmla="*/ 2147483647 w 54"/>
                <a:gd name="T49" fmla="*/ 2147483647 h 58"/>
                <a:gd name="T50" fmla="*/ 2147483647 w 54"/>
                <a:gd name="T51" fmla="*/ 2147483647 h 58"/>
                <a:gd name="T52" fmla="*/ 2147483647 w 54"/>
                <a:gd name="T53" fmla="*/ 2147483647 h 58"/>
                <a:gd name="T54" fmla="*/ 2147483647 w 54"/>
                <a:gd name="T55" fmla="*/ 2147483647 h 58"/>
                <a:gd name="T56" fmla="*/ 2147483647 w 54"/>
                <a:gd name="T57" fmla="*/ 2147483647 h 58"/>
                <a:gd name="T58" fmla="*/ 2147483647 w 54"/>
                <a:gd name="T59" fmla="*/ 2147483647 h 58"/>
                <a:gd name="T60" fmla="*/ 2147483647 w 54"/>
                <a:gd name="T61" fmla="*/ 2147483647 h 58"/>
                <a:gd name="T62" fmla="*/ 2147483647 w 54"/>
                <a:gd name="T63" fmla="*/ 2147483647 h 58"/>
                <a:gd name="T64" fmla="*/ 0 w 54"/>
                <a:gd name="T65" fmla="*/ 2147483647 h 58"/>
                <a:gd name="T66" fmla="*/ 2147483647 w 54"/>
                <a:gd name="T67" fmla="*/ 2147483647 h 58"/>
                <a:gd name="T68" fmla="*/ 2147483647 w 54"/>
                <a:gd name="T69" fmla="*/ 2147483647 h 58"/>
                <a:gd name="T70" fmla="*/ 2147483647 w 54"/>
                <a:gd name="T71" fmla="*/ 2147483647 h 58"/>
                <a:gd name="T72" fmla="*/ 2147483647 w 54"/>
                <a:gd name="T73" fmla="*/ 2147483647 h 58"/>
                <a:gd name="T74" fmla="*/ 2147483647 w 54"/>
                <a:gd name="T75" fmla="*/ 2147483647 h 58"/>
                <a:gd name="T76" fmla="*/ 2147483647 w 54"/>
                <a:gd name="T77" fmla="*/ 2147483647 h 58"/>
                <a:gd name="T78" fmla="*/ 2147483647 w 54"/>
                <a:gd name="T79" fmla="*/ 2147483647 h 58"/>
                <a:gd name="T80" fmla="*/ 2147483647 w 54"/>
                <a:gd name="T81" fmla="*/ 2147483647 h 58"/>
                <a:gd name="T82" fmla="*/ 2147483647 w 54"/>
                <a:gd name="T83" fmla="*/ 2147483647 h 58"/>
                <a:gd name="T84" fmla="*/ 2147483647 w 54"/>
                <a:gd name="T85" fmla="*/ 2147483647 h 58"/>
                <a:gd name="T86" fmla="*/ 2147483647 w 54"/>
                <a:gd name="T87" fmla="*/ 2147483647 h 58"/>
                <a:gd name="T88" fmla="*/ 2147483647 w 54"/>
                <a:gd name="T89" fmla="*/ 2147483647 h 58"/>
                <a:gd name="T90" fmla="*/ 2147483647 w 54"/>
                <a:gd name="T91" fmla="*/ 2147483647 h 58"/>
                <a:gd name="T92" fmla="*/ 2147483647 w 54"/>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8"/>
                <a:gd name="T143" fmla="*/ 54 w 54"/>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8">
                  <a:moveTo>
                    <a:pt x="28" y="44"/>
                  </a:moveTo>
                  <a:lnTo>
                    <a:pt x="36" y="36"/>
                  </a:lnTo>
                  <a:lnTo>
                    <a:pt x="42" y="30"/>
                  </a:lnTo>
                  <a:lnTo>
                    <a:pt x="44" y="24"/>
                  </a:lnTo>
                  <a:lnTo>
                    <a:pt x="52" y="26"/>
                  </a:lnTo>
                  <a:lnTo>
                    <a:pt x="54" y="24"/>
                  </a:lnTo>
                  <a:lnTo>
                    <a:pt x="54" y="22"/>
                  </a:lnTo>
                  <a:lnTo>
                    <a:pt x="52" y="20"/>
                  </a:lnTo>
                  <a:lnTo>
                    <a:pt x="50" y="18"/>
                  </a:lnTo>
                  <a:lnTo>
                    <a:pt x="52" y="16"/>
                  </a:lnTo>
                  <a:lnTo>
                    <a:pt x="54" y="14"/>
                  </a:lnTo>
                  <a:lnTo>
                    <a:pt x="54" y="10"/>
                  </a:lnTo>
                  <a:lnTo>
                    <a:pt x="50" y="0"/>
                  </a:lnTo>
                  <a:lnTo>
                    <a:pt x="44" y="4"/>
                  </a:lnTo>
                  <a:lnTo>
                    <a:pt x="38" y="6"/>
                  </a:lnTo>
                  <a:lnTo>
                    <a:pt x="32" y="6"/>
                  </a:lnTo>
                  <a:lnTo>
                    <a:pt x="26" y="12"/>
                  </a:lnTo>
                  <a:lnTo>
                    <a:pt x="20" y="16"/>
                  </a:lnTo>
                  <a:lnTo>
                    <a:pt x="18" y="24"/>
                  </a:lnTo>
                  <a:lnTo>
                    <a:pt x="12" y="26"/>
                  </a:lnTo>
                  <a:lnTo>
                    <a:pt x="6" y="24"/>
                  </a:lnTo>
                  <a:lnTo>
                    <a:pt x="4" y="26"/>
                  </a:lnTo>
                  <a:lnTo>
                    <a:pt x="4" y="28"/>
                  </a:lnTo>
                  <a:lnTo>
                    <a:pt x="4" y="34"/>
                  </a:lnTo>
                  <a:lnTo>
                    <a:pt x="2" y="40"/>
                  </a:lnTo>
                  <a:lnTo>
                    <a:pt x="4" y="52"/>
                  </a:lnTo>
                  <a:lnTo>
                    <a:pt x="0" y="56"/>
                  </a:lnTo>
                  <a:lnTo>
                    <a:pt x="6" y="58"/>
                  </a:lnTo>
                  <a:lnTo>
                    <a:pt x="8" y="58"/>
                  </a:lnTo>
                  <a:lnTo>
                    <a:pt x="10" y="56"/>
                  </a:lnTo>
                  <a:lnTo>
                    <a:pt x="10" y="54"/>
                  </a:lnTo>
                  <a:lnTo>
                    <a:pt x="12" y="52"/>
                  </a:lnTo>
                  <a:lnTo>
                    <a:pt x="14" y="50"/>
                  </a:lnTo>
                  <a:lnTo>
                    <a:pt x="20" y="50"/>
                  </a:lnTo>
                  <a:lnTo>
                    <a:pt x="24" y="50"/>
                  </a:lnTo>
                  <a:lnTo>
                    <a:pt x="30" y="48"/>
                  </a:lnTo>
                  <a:lnTo>
                    <a:pt x="26" y="42"/>
                  </a:lnTo>
                  <a:lnTo>
                    <a:pt x="28" y="44"/>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41" name="Freeform 40">
              <a:extLst>
                <a:ext uri="{FF2B5EF4-FFF2-40B4-BE49-F238E27FC236}">
                  <a16:creationId xmlns:a16="http://schemas.microsoft.com/office/drawing/2014/main" id="{326B9D55-1B74-CC4B-9087-BF94CA26DDFD}"/>
                </a:ext>
              </a:extLst>
            </p:cNvPr>
            <p:cNvSpPr>
              <a:spLocks/>
            </p:cNvSpPr>
            <p:nvPr/>
          </p:nvSpPr>
          <p:spPr bwMode="auto">
            <a:xfrm>
              <a:off x="1228725" y="1743075"/>
              <a:ext cx="76200" cy="85725"/>
            </a:xfrm>
            <a:custGeom>
              <a:avLst/>
              <a:gdLst>
                <a:gd name="T0" fmla="*/ 2147483647 w 54"/>
                <a:gd name="T1" fmla="*/ 2147483647 h 58"/>
                <a:gd name="T2" fmla="*/ 2147483647 w 54"/>
                <a:gd name="T3" fmla="*/ 2147483647 h 58"/>
                <a:gd name="T4" fmla="*/ 2147483647 w 54"/>
                <a:gd name="T5" fmla="*/ 2147483647 h 58"/>
                <a:gd name="T6" fmla="*/ 2147483647 w 54"/>
                <a:gd name="T7" fmla="*/ 2147483647 h 58"/>
                <a:gd name="T8" fmla="*/ 2147483647 w 54"/>
                <a:gd name="T9" fmla="*/ 2147483647 h 58"/>
                <a:gd name="T10" fmla="*/ 2147483647 w 54"/>
                <a:gd name="T11" fmla="*/ 2147483647 h 58"/>
                <a:gd name="T12" fmla="*/ 2147483647 w 54"/>
                <a:gd name="T13" fmla="*/ 2147483647 h 58"/>
                <a:gd name="T14" fmla="*/ 2147483647 w 54"/>
                <a:gd name="T15" fmla="*/ 2147483647 h 58"/>
                <a:gd name="T16" fmla="*/ 2147483647 w 54"/>
                <a:gd name="T17" fmla="*/ 2147483647 h 58"/>
                <a:gd name="T18" fmla="*/ 2147483647 w 54"/>
                <a:gd name="T19" fmla="*/ 2147483647 h 58"/>
                <a:gd name="T20" fmla="*/ 2147483647 w 54"/>
                <a:gd name="T21" fmla="*/ 2147483647 h 58"/>
                <a:gd name="T22" fmla="*/ 2147483647 w 54"/>
                <a:gd name="T23" fmla="*/ 2147483647 h 58"/>
                <a:gd name="T24" fmla="*/ 2147483647 w 54"/>
                <a:gd name="T25" fmla="*/ 2147483647 h 58"/>
                <a:gd name="T26" fmla="*/ 2147483647 w 54"/>
                <a:gd name="T27" fmla="*/ 2147483647 h 58"/>
                <a:gd name="T28" fmla="*/ 2147483647 w 54"/>
                <a:gd name="T29" fmla="*/ 2147483647 h 58"/>
                <a:gd name="T30" fmla="*/ 2147483647 w 54"/>
                <a:gd name="T31" fmla="*/ 2147483647 h 58"/>
                <a:gd name="T32" fmla="*/ 2147483647 w 54"/>
                <a:gd name="T33" fmla="*/ 0 h 58"/>
                <a:gd name="T34" fmla="*/ 2147483647 w 54"/>
                <a:gd name="T35" fmla="*/ 2147483647 h 58"/>
                <a:gd name="T36" fmla="*/ 2147483647 w 54"/>
                <a:gd name="T37" fmla="*/ 2147483647 h 58"/>
                <a:gd name="T38" fmla="*/ 2147483647 w 54"/>
                <a:gd name="T39" fmla="*/ 2147483647 h 58"/>
                <a:gd name="T40" fmla="*/ 2147483647 w 54"/>
                <a:gd name="T41" fmla="*/ 2147483647 h 58"/>
                <a:gd name="T42" fmla="*/ 2147483647 w 54"/>
                <a:gd name="T43" fmla="*/ 2147483647 h 58"/>
                <a:gd name="T44" fmla="*/ 2147483647 w 54"/>
                <a:gd name="T45" fmla="*/ 2147483647 h 58"/>
                <a:gd name="T46" fmla="*/ 2147483647 w 54"/>
                <a:gd name="T47" fmla="*/ 2147483647 h 58"/>
                <a:gd name="T48" fmla="*/ 2147483647 w 54"/>
                <a:gd name="T49" fmla="*/ 2147483647 h 58"/>
                <a:gd name="T50" fmla="*/ 2147483647 w 54"/>
                <a:gd name="T51" fmla="*/ 2147483647 h 58"/>
                <a:gd name="T52" fmla="*/ 2147483647 w 54"/>
                <a:gd name="T53" fmla="*/ 2147483647 h 58"/>
                <a:gd name="T54" fmla="*/ 2147483647 w 54"/>
                <a:gd name="T55" fmla="*/ 2147483647 h 58"/>
                <a:gd name="T56" fmla="*/ 2147483647 w 54"/>
                <a:gd name="T57" fmla="*/ 2147483647 h 58"/>
                <a:gd name="T58" fmla="*/ 2147483647 w 54"/>
                <a:gd name="T59" fmla="*/ 2147483647 h 58"/>
                <a:gd name="T60" fmla="*/ 2147483647 w 54"/>
                <a:gd name="T61" fmla="*/ 2147483647 h 58"/>
                <a:gd name="T62" fmla="*/ 2147483647 w 54"/>
                <a:gd name="T63" fmla="*/ 2147483647 h 58"/>
                <a:gd name="T64" fmla="*/ 0 w 54"/>
                <a:gd name="T65" fmla="*/ 2147483647 h 58"/>
                <a:gd name="T66" fmla="*/ 2147483647 w 54"/>
                <a:gd name="T67" fmla="*/ 2147483647 h 58"/>
                <a:gd name="T68" fmla="*/ 2147483647 w 54"/>
                <a:gd name="T69" fmla="*/ 2147483647 h 58"/>
                <a:gd name="T70" fmla="*/ 2147483647 w 54"/>
                <a:gd name="T71" fmla="*/ 2147483647 h 58"/>
                <a:gd name="T72" fmla="*/ 2147483647 w 54"/>
                <a:gd name="T73" fmla="*/ 2147483647 h 58"/>
                <a:gd name="T74" fmla="*/ 2147483647 w 54"/>
                <a:gd name="T75" fmla="*/ 2147483647 h 58"/>
                <a:gd name="T76" fmla="*/ 2147483647 w 54"/>
                <a:gd name="T77" fmla="*/ 2147483647 h 58"/>
                <a:gd name="T78" fmla="*/ 2147483647 w 54"/>
                <a:gd name="T79" fmla="*/ 2147483647 h 58"/>
                <a:gd name="T80" fmla="*/ 2147483647 w 54"/>
                <a:gd name="T81" fmla="*/ 2147483647 h 58"/>
                <a:gd name="T82" fmla="*/ 2147483647 w 54"/>
                <a:gd name="T83" fmla="*/ 2147483647 h 58"/>
                <a:gd name="T84" fmla="*/ 2147483647 w 54"/>
                <a:gd name="T85" fmla="*/ 2147483647 h 58"/>
                <a:gd name="T86" fmla="*/ 2147483647 w 54"/>
                <a:gd name="T87" fmla="*/ 2147483647 h 58"/>
                <a:gd name="T88" fmla="*/ 2147483647 w 54"/>
                <a:gd name="T89" fmla="*/ 2147483647 h 58"/>
                <a:gd name="T90" fmla="*/ 2147483647 w 54"/>
                <a:gd name="T91" fmla="*/ 2147483647 h 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
                <a:gd name="T139" fmla="*/ 0 h 58"/>
                <a:gd name="T140" fmla="*/ 54 w 54"/>
                <a:gd name="T141" fmla="*/ 58 h 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 h="58">
                  <a:moveTo>
                    <a:pt x="28" y="44"/>
                  </a:moveTo>
                  <a:lnTo>
                    <a:pt x="36" y="36"/>
                  </a:lnTo>
                  <a:lnTo>
                    <a:pt x="42" y="30"/>
                  </a:lnTo>
                  <a:lnTo>
                    <a:pt x="44" y="24"/>
                  </a:lnTo>
                  <a:lnTo>
                    <a:pt x="52" y="26"/>
                  </a:lnTo>
                  <a:lnTo>
                    <a:pt x="54" y="24"/>
                  </a:lnTo>
                  <a:lnTo>
                    <a:pt x="54" y="22"/>
                  </a:lnTo>
                  <a:lnTo>
                    <a:pt x="52" y="20"/>
                  </a:lnTo>
                  <a:lnTo>
                    <a:pt x="50" y="18"/>
                  </a:lnTo>
                  <a:lnTo>
                    <a:pt x="52" y="16"/>
                  </a:lnTo>
                  <a:lnTo>
                    <a:pt x="54" y="14"/>
                  </a:lnTo>
                  <a:lnTo>
                    <a:pt x="54" y="10"/>
                  </a:lnTo>
                  <a:lnTo>
                    <a:pt x="50" y="0"/>
                  </a:lnTo>
                  <a:lnTo>
                    <a:pt x="44" y="4"/>
                  </a:lnTo>
                  <a:lnTo>
                    <a:pt x="38" y="6"/>
                  </a:lnTo>
                  <a:lnTo>
                    <a:pt x="32" y="6"/>
                  </a:lnTo>
                  <a:lnTo>
                    <a:pt x="26" y="12"/>
                  </a:lnTo>
                  <a:lnTo>
                    <a:pt x="20" y="16"/>
                  </a:lnTo>
                  <a:lnTo>
                    <a:pt x="18" y="24"/>
                  </a:lnTo>
                  <a:lnTo>
                    <a:pt x="12" y="26"/>
                  </a:lnTo>
                  <a:lnTo>
                    <a:pt x="6" y="24"/>
                  </a:lnTo>
                  <a:lnTo>
                    <a:pt x="4" y="26"/>
                  </a:lnTo>
                  <a:lnTo>
                    <a:pt x="4" y="28"/>
                  </a:lnTo>
                  <a:lnTo>
                    <a:pt x="4" y="34"/>
                  </a:lnTo>
                  <a:lnTo>
                    <a:pt x="2" y="40"/>
                  </a:lnTo>
                  <a:lnTo>
                    <a:pt x="4" y="52"/>
                  </a:lnTo>
                  <a:lnTo>
                    <a:pt x="0" y="56"/>
                  </a:lnTo>
                  <a:lnTo>
                    <a:pt x="6" y="58"/>
                  </a:lnTo>
                  <a:lnTo>
                    <a:pt x="8" y="58"/>
                  </a:lnTo>
                  <a:lnTo>
                    <a:pt x="10" y="56"/>
                  </a:lnTo>
                  <a:lnTo>
                    <a:pt x="10" y="54"/>
                  </a:lnTo>
                  <a:lnTo>
                    <a:pt x="12" y="52"/>
                  </a:lnTo>
                  <a:lnTo>
                    <a:pt x="14" y="50"/>
                  </a:lnTo>
                  <a:lnTo>
                    <a:pt x="20" y="50"/>
                  </a:lnTo>
                  <a:lnTo>
                    <a:pt x="24" y="50"/>
                  </a:lnTo>
                  <a:lnTo>
                    <a:pt x="30" y="48"/>
                  </a:lnTo>
                  <a:lnTo>
                    <a:pt x="26" y="42"/>
                  </a:lnTo>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42" name="Freeform 41">
              <a:extLst>
                <a:ext uri="{FF2B5EF4-FFF2-40B4-BE49-F238E27FC236}">
                  <a16:creationId xmlns:a16="http://schemas.microsoft.com/office/drawing/2014/main" id="{E5EA984A-7FD4-B645-808A-079370D9524A}"/>
                </a:ext>
              </a:extLst>
            </p:cNvPr>
            <p:cNvSpPr>
              <a:spLocks/>
            </p:cNvSpPr>
            <p:nvPr/>
          </p:nvSpPr>
          <p:spPr bwMode="auto">
            <a:xfrm>
              <a:off x="1181100" y="1838325"/>
              <a:ext cx="28575" cy="66675"/>
            </a:xfrm>
            <a:custGeom>
              <a:avLst/>
              <a:gdLst>
                <a:gd name="T0" fmla="*/ 2147483647 w 22"/>
                <a:gd name="T1" fmla="*/ 0 h 48"/>
                <a:gd name="T2" fmla="*/ 2147483647 w 22"/>
                <a:gd name="T3" fmla="*/ 2147483647 h 48"/>
                <a:gd name="T4" fmla="*/ 2147483647 w 22"/>
                <a:gd name="T5" fmla="*/ 2147483647 h 48"/>
                <a:gd name="T6" fmla="*/ 2147483647 w 22"/>
                <a:gd name="T7" fmla="*/ 2147483647 h 48"/>
                <a:gd name="T8" fmla="*/ 2147483647 w 22"/>
                <a:gd name="T9" fmla="*/ 2147483647 h 48"/>
                <a:gd name="T10" fmla="*/ 2147483647 w 22"/>
                <a:gd name="T11" fmla="*/ 2147483647 h 48"/>
                <a:gd name="T12" fmla="*/ 2147483647 w 22"/>
                <a:gd name="T13" fmla="*/ 2147483647 h 48"/>
                <a:gd name="T14" fmla="*/ 2147483647 w 22"/>
                <a:gd name="T15" fmla="*/ 2147483647 h 48"/>
                <a:gd name="T16" fmla="*/ 2147483647 w 22"/>
                <a:gd name="T17" fmla="*/ 2147483647 h 48"/>
                <a:gd name="T18" fmla="*/ 2147483647 w 22"/>
                <a:gd name="T19" fmla="*/ 2147483647 h 48"/>
                <a:gd name="T20" fmla="*/ 2147483647 w 22"/>
                <a:gd name="T21" fmla="*/ 2147483647 h 48"/>
                <a:gd name="T22" fmla="*/ 2147483647 w 22"/>
                <a:gd name="T23" fmla="*/ 2147483647 h 48"/>
                <a:gd name="T24" fmla="*/ 2147483647 w 22"/>
                <a:gd name="T25" fmla="*/ 2147483647 h 48"/>
                <a:gd name="T26" fmla="*/ 2147483647 w 22"/>
                <a:gd name="T27" fmla="*/ 2147483647 h 48"/>
                <a:gd name="T28" fmla="*/ 2147483647 w 22"/>
                <a:gd name="T29" fmla="*/ 2147483647 h 48"/>
                <a:gd name="T30" fmla="*/ 0 w 22"/>
                <a:gd name="T31" fmla="*/ 2147483647 h 48"/>
                <a:gd name="T32" fmla="*/ 0 w 22"/>
                <a:gd name="T33" fmla="*/ 2147483647 h 48"/>
                <a:gd name="T34" fmla="*/ 2147483647 w 22"/>
                <a:gd name="T35" fmla="*/ 2147483647 h 48"/>
                <a:gd name="T36" fmla="*/ 2147483647 w 22"/>
                <a:gd name="T37" fmla="*/ 2147483647 h 48"/>
                <a:gd name="T38" fmla="*/ 2147483647 w 22"/>
                <a:gd name="T39" fmla="*/ 2147483647 h 48"/>
                <a:gd name="T40" fmla="*/ 2147483647 w 22"/>
                <a:gd name="T41" fmla="*/ 2147483647 h 48"/>
                <a:gd name="T42" fmla="*/ 2147483647 w 22"/>
                <a:gd name="T43" fmla="*/ 2147483647 h 48"/>
                <a:gd name="T44" fmla="*/ 2147483647 w 22"/>
                <a:gd name="T45" fmla="*/ 2147483647 h 48"/>
                <a:gd name="T46" fmla="*/ 2147483647 w 22"/>
                <a:gd name="T47" fmla="*/ 2147483647 h 48"/>
                <a:gd name="T48" fmla="*/ 2147483647 w 22"/>
                <a:gd name="T49" fmla="*/ 2147483647 h 48"/>
                <a:gd name="T50" fmla="*/ 2147483647 w 22"/>
                <a:gd name="T51" fmla="*/ 2147483647 h 48"/>
                <a:gd name="T52" fmla="*/ 2147483647 w 22"/>
                <a:gd name="T53" fmla="*/ 2147483647 h 48"/>
                <a:gd name="T54" fmla="*/ 2147483647 w 22"/>
                <a:gd name="T55" fmla="*/ 2147483647 h 48"/>
                <a:gd name="T56" fmla="*/ 2147483647 w 22"/>
                <a:gd name="T57" fmla="*/ 2147483647 h 48"/>
                <a:gd name="T58" fmla="*/ 2147483647 w 22"/>
                <a:gd name="T59" fmla="*/ 2147483647 h 48"/>
                <a:gd name="T60" fmla="*/ 2147483647 w 22"/>
                <a:gd name="T61" fmla="*/ 2147483647 h 48"/>
                <a:gd name="T62" fmla="*/ 2147483647 w 22"/>
                <a:gd name="T63" fmla="*/ 2147483647 h 48"/>
                <a:gd name="T64" fmla="*/ 2147483647 w 22"/>
                <a:gd name="T65" fmla="*/ 2147483647 h 48"/>
                <a:gd name="T66" fmla="*/ 2147483647 w 22"/>
                <a:gd name="T67" fmla="*/ 2147483647 h 48"/>
                <a:gd name="T68" fmla="*/ 2147483647 w 22"/>
                <a:gd name="T69" fmla="*/ 2147483647 h 48"/>
                <a:gd name="T70" fmla="*/ 2147483647 w 22"/>
                <a:gd name="T71" fmla="*/ 2147483647 h 48"/>
                <a:gd name="T72" fmla="*/ 2147483647 w 22"/>
                <a:gd name="T73" fmla="*/ 2147483647 h 48"/>
                <a:gd name="T74" fmla="*/ 2147483647 w 22"/>
                <a:gd name="T75" fmla="*/ 0 h 48"/>
                <a:gd name="T76" fmla="*/ 2147483647 w 22"/>
                <a:gd name="T77" fmla="*/ 0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
                <a:gd name="T118" fmla="*/ 0 h 48"/>
                <a:gd name="T119" fmla="*/ 22 w 22"/>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 h="48">
                  <a:moveTo>
                    <a:pt x="20" y="0"/>
                  </a:moveTo>
                  <a:lnTo>
                    <a:pt x="10" y="2"/>
                  </a:lnTo>
                  <a:lnTo>
                    <a:pt x="10" y="4"/>
                  </a:lnTo>
                  <a:lnTo>
                    <a:pt x="8" y="6"/>
                  </a:lnTo>
                  <a:lnTo>
                    <a:pt x="2" y="8"/>
                  </a:lnTo>
                  <a:lnTo>
                    <a:pt x="2" y="16"/>
                  </a:lnTo>
                  <a:lnTo>
                    <a:pt x="4" y="22"/>
                  </a:lnTo>
                  <a:lnTo>
                    <a:pt x="4" y="26"/>
                  </a:lnTo>
                  <a:lnTo>
                    <a:pt x="4" y="28"/>
                  </a:lnTo>
                  <a:lnTo>
                    <a:pt x="2" y="30"/>
                  </a:lnTo>
                  <a:lnTo>
                    <a:pt x="0" y="34"/>
                  </a:lnTo>
                  <a:lnTo>
                    <a:pt x="0" y="42"/>
                  </a:lnTo>
                  <a:lnTo>
                    <a:pt x="2" y="48"/>
                  </a:lnTo>
                  <a:lnTo>
                    <a:pt x="4" y="48"/>
                  </a:lnTo>
                  <a:lnTo>
                    <a:pt x="6" y="44"/>
                  </a:lnTo>
                  <a:lnTo>
                    <a:pt x="8" y="44"/>
                  </a:lnTo>
                  <a:lnTo>
                    <a:pt x="8" y="40"/>
                  </a:lnTo>
                  <a:lnTo>
                    <a:pt x="8" y="34"/>
                  </a:lnTo>
                  <a:lnTo>
                    <a:pt x="10" y="30"/>
                  </a:lnTo>
                  <a:lnTo>
                    <a:pt x="12" y="28"/>
                  </a:lnTo>
                  <a:lnTo>
                    <a:pt x="14" y="26"/>
                  </a:lnTo>
                  <a:lnTo>
                    <a:pt x="14" y="20"/>
                  </a:lnTo>
                  <a:lnTo>
                    <a:pt x="18" y="18"/>
                  </a:lnTo>
                  <a:lnTo>
                    <a:pt x="18" y="12"/>
                  </a:lnTo>
                  <a:lnTo>
                    <a:pt x="20" y="8"/>
                  </a:lnTo>
                  <a:lnTo>
                    <a:pt x="22" y="6"/>
                  </a:lnTo>
                  <a:lnTo>
                    <a:pt x="20"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43" name="Freeform 42">
              <a:extLst>
                <a:ext uri="{FF2B5EF4-FFF2-40B4-BE49-F238E27FC236}">
                  <a16:creationId xmlns:a16="http://schemas.microsoft.com/office/drawing/2014/main" id="{47E6C579-5B1E-D949-AA51-673546527894}"/>
                </a:ext>
              </a:extLst>
            </p:cNvPr>
            <p:cNvSpPr>
              <a:spLocks/>
            </p:cNvSpPr>
            <p:nvPr/>
          </p:nvSpPr>
          <p:spPr bwMode="auto">
            <a:xfrm>
              <a:off x="1181100" y="1905000"/>
              <a:ext cx="9525" cy="9525"/>
            </a:xfrm>
            <a:custGeom>
              <a:avLst/>
              <a:gdLst>
                <a:gd name="T0" fmla="*/ 2147483647 w 8"/>
                <a:gd name="T1" fmla="*/ 0 h 8"/>
                <a:gd name="T2" fmla="*/ 2147483647 w 8"/>
                <a:gd name="T3" fmla="*/ 2147483647 h 8"/>
                <a:gd name="T4" fmla="*/ 0 w 8"/>
                <a:gd name="T5" fmla="*/ 2147483647 h 8"/>
                <a:gd name="T6" fmla="*/ 2147483647 w 8"/>
                <a:gd name="T7" fmla="*/ 2147483647 h 8"/>
                <a:gd name="T8" fmla="*/ 2147483647 w 8"/>
                <a:gd name="T9" fmla="*/ 2147483647 h 8"/>
                <a:gd name="T10" fmla="*/ 2147483647 w 8"/>
                <a:gd name="T11" fmla="*/ 2147483647 h 8"/>
                <a:gd name="T12" fmla="*/ 2147483647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4" y="0"/>
                  </a:moveTo>
                  <a:lnTo>
                    <a:pt x="2" y="2"/>
                  </a:lnTo>
                  <a:lnTo>
                    <a:pt x="0" y="6"/>
                  </a:lnTo>
                  <a:lnTo>
                    <a:pt x="2" y="8"/>
                  </a:lnTo>
                  <a:lnTo>
                    <a:pt x="8" y="6"/>
                  </a:lnTo>
                  <a:lnTo>
                    <a:pt x="8" y="2"/>
                  </a:lnTo>
                  <a:lnTo>
                    <a:pt x="4" y="0"/>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44" name="Freeform 43">
              <a:extLst>
                <a:ext uri="{FF2B5EF4-FFF2-40B4-BE49-F238E27FC236}">
                  <a16:creationId xmlns:a16="http://schemas.microsoft.com/office/drawing/2014/main" id="{8228A2EE-760C-CE49-BF93-E687A3AE55F1}"/>
                </a:ext>
              </a:extLst>
            </p:cNvPr>
            <p:cNvSpPr>
              <a:spLocks/>
            </p:cNvSpPr>
            <p:nvPr/>
          </p:nvSpPr>
          <p:spPr bwMode="auto">
            <a:xfrm>
              <a:off x="1171575" y="1914525"/>
              <a:ext cx="9525" cy="0"/>
            </a:xfrm>
            <a:custGeom>
              <a:avLst/>
              <a:gdLst>
                <a:gd name="T0" fmla="*/ 2147483647 w 6"/>
                <a:gd name="T1" fmla="*/ 0 h 6"/>
                <a:gd name="T2" fmla="*/ 2147483647 w 6"/>
                <a:gd name="T3" fmla="*/ 0 h 6"/>
                <a:gd name="T4" fmla="*/ 0 w 6"/>
                <a:gd name="T5" fmla="*/ 0 h 6"/>
                <a:gd name="T6" fmla="*/ 2147483647 w 6"/>
                <a:gd name="T7" fmla="*/ 0 h 6"/>
                <a:gd name="T8" fmla="*/ 2147483647 w 6"/>
                <a:gd name="T9" fmla="*/ 0 h 6"/>
                <a:gd name="T10" fmla="*/ 2147483647 w 6"/>
                <a:gd name="T11" fmla="*/ 0 h 6"/>
                <a:gd name="T12" fmla="*/ 2147483647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0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4" y="0"/>
                  </a:moveTo>
                  <a:lnTo>
                    <a:pt x="2" y="2"/>
                  </a:lnTo>
                  <a:lnTo>
                    <a:pt x="0" y="4"/>
                  </a:lnTo>
                  <a:lnTo>
                    <a:pt x="2" y="6"/>
                  </a:lnTo>
                  <a:lnTo>
                    <a:pt x="6" y="4"/>
                  </a:lnTo>
                  <a:lnTo>
                    <a:pt x="6" y="2"/>
                  </a:lnTo>
                  <a:lnTo>
                    <a:pt x="4" y="0"/>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45" name="Freeform 44">
              <a:extLst>
                <a:ext uri="{FF2B5EF4-FFF2-40B4-BE49-F238E27FC236}">
                  <a16:creationId xmlns:a16="http://schemas.microsoft.com/office/drawing/2014/main" id="{8DEFAD31-D0F8-1348-9BE4-A76E2866953D}"/>
                </a:ext>
              </a:extLst>
            </p:cNvPr>
            <p:cNvSpPr>
              <a:spLocks/>
            </p:cNvSpPr>
            <p:nvPr/>
          </p:nvSpPr>
          <p:spPr bwMode="auto">
            <a:xfrm>
              <a:off x="1171575" y="1914525"/>
              <a:ext cx="9525" cy="9525"/>
            </a:xfrm>
            <a:custGeom>
              <a:avLst/>
              <a:gdLst>
                <a:gd name="T0" fmla="*/ 0 w 4"/>
                <a:gd name="T1" fmla="*/ 2147483647 h 6"/>
                <a:gd name="T2" fmla="*/ 0 w 4"/>
                <a:gd name="T3" fmla="*/ 2147483647 h 6"/>
                <a:gd name="T4" fmla="*/ 2147483647 w 4"/>
                <a:gd name="T5" fmla="*/ 2147483647 h 6"/>
                <a:gd name="T6" fmla="*/ 2147483647 w 4"/>
                <a:gd name="T7" fmla="*/ 2147483647 h 6"/>
                <a:gd name="T8" fmla="*/ 2147483647 w 4"/>
                <a:gd name="T9" fmla="*/ 0 h 6"/>
                <a:gd name="T10" fmla="*/ 0 w 4"/>
                <a:gd name="T11" fmla="*/ 0 h 6"/>
                <a:gd name="T12" fmla="*/ 0 w 4"/>
                <a:gd name="T13" fmla="*/ 2147483647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0" y="2"/>
                  </a:moveTo>
                  <a:lnTo>
                    <a:pt x="0" y="4"/>
                  </a:lnTo>
                  <a:lnTo>
                    <a:pt x="2" y="6"/>
                  </a:lnTo>
                  <a:lnTo>
                    <a:pt x="4" y="4"/>
                  </a:lnTo>
                  <a:lnTo>
                    <a:pt x="4" y="0"/>
                  </a:lnTo>
                  <a:lnTo>
                    <a:pt x="0" y="0"/>
                  </a:lnTo>
                  <a:lnTo>
                    <a:pt x="0" y="2"/>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46" name="Freeform 45">
              <a:extLst>
                <a:ext uri="{FF2B5EF4-FFF2-40B4-BE49-F238E27FC236}">
                  <a16:creationId xmlns:a16="http://schemas.microsoft.com/office/drawing/2014/main" id="{14AB5772-F223-764F-A406-9E6DF8043918}"/>
                </a:ext>
              </a:extLst>
            </p:cNvPr>
            <p:cNvSpPr>
              <a:spLocks/>
            </p:cNvSpPr>
            <p:nvPr/>
          </p:nvSpPr>
          <p:spPr bwMode="auto">
            <a:xfrm>
              <a:off x="1171575" y="1933575"/>
              <a:ext cx="9525" cy="9525"/>
            </a:xfrm>
            <a:custGeom>
              <a:avLst/>
              <a:gdLst>
                <a:gd name="T0" fmla="*/ 0 w 4"/>
                <a:gd name="T1" fmla="*/ 0 h 6"/>
                <a:gd name="T2" fmla="*/ 0 w 4"/>
                <a:gd name="T3" fmla="*/ 2147483647 h 6"/>
                <a:gd name="T4" fmla="*/ 2147483647 w 4"/>
                <a:gd name="T5" fmla="*/ 2147483647 h 6"/>
                <a:gd name="T6" fmla="*/ 2147483647 w 4"/>
                <a:gd name="T7" fmla="*/ 2147483647 h 6"/>
                <a:gd name="T8" fmla="*/ 2147483647 w 4"/>
                <a:gd name="T9" fmla="*/ 2147483647 h 6"/>
                <a:gd name="T10" fmla="*/ 2147483647 w 4"/>
                <a:gd name="T11" fmla="*/ 0 h 6"/>
                <a:gd name="T12" fmla="*/ 0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0" y="0"/>
                  </a:moveTo>
                  <a:lnTo>
                    <a:pt x="0" y="2"/>
                  </a:lnTo>
                  <a:lnTo>
                    <a:pt x="2" y="6"/>
                  </a:lnTo>
                  <a:lnTo>
                    <a:pt x="4" y="6"/>
                  </a:lnTo>
                  <a:lnTo>
                    <a:pt x="4" y="2"/>
                  </a:lnTo>
                  <a:lnTo>
                    <a:pt x="2" y="0"/>
                  </a:lnTo>
                  <a:lnTo>
                    <a:pt x="0" y="0"/>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47" name="Freeform 46">
              <a:extLst>
                <a:ext uri="{FF2B5EF4-FFF2-40B4-BE49-F238E27FC236}">
                  <a16:creationId xmlns:a16="http://schemas.microsoft.com/office/drawing/2014/main" id="{A65CA0BE-E976-0E4C-AF62-91901A8AD179}"/>
                </a:ext>
              </a:extLst>
            </p:cNvPr>
            <p:cNvSpPr>
              <a:spLocks/>
            </p:cNvSpPr>
            <p:nvPr/>
          </p:nvSpPr>
          <p:spPr bwMode="auto">
            <a:xfrm>
              <a:off x="1285875" y="2143125"/>
              <a:ext cx="9525" cy="19050"/>
            </a:xfrm>
            <a:custGeom>
              <a:avLst/>
              <a:gdLst>
                <a:gd name="T0" fmla="*/ 2147483647 w 8"/>
                <a:gd name="T1" fmla="*/ 0 h 8"/>
                <a:gd name="T2" fmla="*/ 2147483647 w 8"/>
                <a:gd name="T3" fmla="*/ 2147483647 h 8"/>
                <a:gd name="T4" fmla="*/ 0 w 8"/>
                <a:gd name="T5" fmla="*/ 2147483647 h 8"/>
                <a:gd name="T6" fmla="*/ 2147483647 w 8"/>
                <a:gd name="T7" fmla="*/ 2147483647 h 8"/>
                <a:gd name="T8" fmla="*/ 2147483647 w 8"/>
                <a:gd name="T9" fmla="*/ 2147483647 h 8"/>
                <a:gd name="T10" fmla="*/ 2147483647 w 8"/>
                <a:gd name="T11" fmla="*/ 2147483647 h 8"/>
                <a:gd name="T12" fmla="*/ 2147483647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4" y="0"/>
                  </a:moveTo>
                  <a:lnTo>
                    <a:pt x="2" y="2"/>
                  </a:lnTo>
                  <a:lnTo>
                    <a:pt x="0" y="6"/>
                  </a:lnTo>
                  <a:lnTo>
                    <a:pt x="2" y="8"/>
                  </a:lnTo>
                  <a:lnTo>
                    <a:pt x="8" y="4"/>
                  </a:lnTo>
                  <a:lnTo>
                    <a:pt x="8" y="2"/>
                  </a:lnTo>
                  <a:lnTo>
                    <a:pt x="4" y="0"/>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48" name="Freeform 47">
              <a:extLst>
                <a:ext uri="{FF2B5EF4-FFF2-40B4-BE49-F238E27FC236}">
                  <a16:creationId xmlns:a16="http://schemas.microsoft.com/office/drawing/2014/main" id="{E3E33576-24F2-374D-A5E2-3685B54BAFB9}"/>
                </a:ext>
              </a:extLst>
            </p:cNvPr>
            <p:cNvSpPr>
              <a:spLocks/>
            </p:cNvSpPr>
            <p:nvPr/>
          </p:nvSpPr>
          <p:spPr bwMode="auto">
            <a:xfrm>
              <a:off x="1276350" y="2152650"/>
              <a:ext cx="9525" cy="0"/>
            </a:xfrm>
            <a:custGeom>
              <a:avLst/>
              <a:gdLst>
                <a:gd name="T0" fmla="*/ 2147483647 w 4"/>
                <a:gd name="T1" fmla="*/ 0 h 4"/>
                <a:gd name="T2" fmla="*/ 2147483647 w 4"/>
                <a:gd name="T3" fmla="*/ 0 h 4"/>
                <a:gd name="T4" fmla="*/ 0 w 4"/>
                <a:gd name="T5" fmla="*/ 0 h 4"/>
                <a:gd name="T6" fmla="*/ 2147483647 w 4"/>
                <a:gd name="T7" fmla="*/ 0 h 4"/>
                <a:gd name="T8" fmla="*/ 2147483647 w 4"/>
                <a:gd name="T9" fmla="*/ 0 h 4"/>
                <a:gd name="T10" fmla="*/ 2147483647 w 4"/>
                <a:gd name="T11" fmla="*/ 0 h 4"/>
                <a:gd name="T12" fmla="*/ 2147483647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0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0"/>
                  </a:moveTo>
                  <a:lnTo>
                    <a:pt x="2" y="0"/>
                  </a:lnTo>
                  <a:lnTo>
                    <a:pt x="0" y="4"/>
                  </a:lnTo>
                  <a:lnTo>
                    <a:pt x="2" y="4"/>
                  </a:lnTo>
                  <a:lnTo>
                    <a:pt x="4" y="4"/>
                  </a:lnTo>
                  <a:lnTo>
                    <a:pt x="4" y="0"/>
                  </a:lnTo>
                  <a:lnTo>
                    <a:pt x="2" y="0"/>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49" name="Freeform 48">
              <a:extLst>
                <a:ext uri="{FF2B5EF4-FFF2-40B4-BE49-F238E27FC236}">
                  <a16:creationId xmlns:a16="http://schemas.microsoft.com/office/drawing/2014/main" id="{F7233A59-E92D-294A-9E7E-3BF218D3B79B}"/>
                </a:ext>
              </a:extLst>
            </p:cNvPr>
            <p:cNvSpPr>
              <a:spLocks/>
            </p:cNvSpPr>
            <p:nvPr/>
          </p:nvSpPr>
          <p:spPr bwMode="auto">
            <a:xfrm>
              <a:off x="1238250" y="2057400"/>
              <a:ext cx="76200" cy="95250"/>
            </a:xfrm>
            <a:custGeom>
              <a:avLst/>
              <a:gdLst>
                <a:gd name="T0" fmla="*/ 2147483647 w 52"/>
                <a:gd name="T1" fmla="*/ 2147483647 h 70"/>
                <a:gd name="T2" fmla="*/ 2147483647 w 52"/>
                <a:gd name="T3" fmla="*/ 2147483647 h 70"/>
                <a:gd name="T4" fmla="*/ 2147483647 w 52"/>
                <a:gd name="T5" fmla="*/ 2147483647 h 70"/>
                <a:gd name="T6" fmla="*/ 2147483647 w 52"/>
                <a:gd name="T7" fmla="*/ 2147483647 h 70"/>
                <a:gd name="T8" fmla="*/ 2147483647 w 52"/>
                <a:gd name="T9" fmla="*/ 2147483647 h 70"/>
                <a:gd name="T10" fmla="*/ 2147483647 w 52"/>
                <a:gd name="T11" fmla="*/ 2147483647 h 70"/>
                <a:gd name="T12" fmla="*/ 2147483647 w 52"/>
                <a:gd name="T13" fmla="*/ 2147483647 h 70"/>
                <a:gd name="T14" fmla="*/ 2147483647 w 52"/>
                <a:gd name="T15" fmla="*/ 2147483647 h 70"/>
                <a:gd name="T16" fmla="*/ 2147483647 w 52"/>
                <a:gd name="T17" fmla="*/ 2147483647 h 70"/>
                <a:gd name="T18" fmla="*/ 2147483647 w 52"/>
                <a:gd name="T19" fmla="*/ 2147483647 h 70"/>
                <a:gd name="T20" fmla="*/ 2147483647 w 52"/>
                <a:gd name="T21" fmla="*/ 2147483647 h 70"/>
                <a:gd name="T22" fmla="*/ 2147483647 w 52"/>
                <a:gd name="T23" fmla="*/ 2147483647 h 70"/>
                <a:gd name="T24" fmla="*/ 2147483647 w 52"/>
                <a:gd name="T25" fmla="*/ 2147483647 h 70"/>
                <a:gd name="T26" fmla="*/ 2147483647 w 52"/>
                <a:gd name="T27" fmla="*/ 0 h 70"/>
                <a:gd name="T28" fmla="*/ 2147483647 w 52"/>
                <a:gd name="T29" fmla="*/ 2147483647 h 70"/>
                <a:gd name="T30" fmla="*/ 2147483647 w 52"/>
                <a:gd name="T31" fmla="*/ 2147483647 h 70"/>
                <a:gd name="T32" fmla="*/ 2147483647 w 52"/>
                <a:gd name="T33" fmla="*/ 2147483647 h 70"/>
                <a:gd name="T34" fmla="*/ 2147483647 w 52"/>
                <a:gd name="T35" fmla="*/ 2147483647 h 70"/>
                <a:gd name="T36" fmla="*/ 2147483647 w 52"/>
                <a:gd name="T37" fmla="*/ 2147483647 h 70"/>
                <a:gd name="T38" fmla="*/ 2147483647 w 52"/>
                <a:gd name="T39" fmla="*/ 2147483647 h 70"/>
                <a:gd name="T40" fmla="*/ 2147483647 w 52"/>
                <a:gd name="T41" fmla="*/ 2147483647 h 70"/>
                <a:gd name="T42" fmla="*/ 2147483647 w 52"/>
                <a:gd name="T43" fmla="*/ 2147483647 h 70"/>
                <a:gd name="T44" fmla="*/ 2147483647 w 52"/>
                <a:gd name="T45" fmla="*/ 2147483647 h 70"/>
                <a:gd name="T46" fmla="*/ 2147483647 w 52"/>
                <a:gd name="T47" fmla="*/ 2147483647 h 70"/>
                <a:gd name="T48" fmla="*/ 2147483647 w 52"/>
                <a:gd name="T49" fmla="*/ 2147483647 h 70"/>
                <a:gd name="T50" fmla="*/ 2147483647 w 52"/>
                <a:gd name="T51" fmla="*/ 2147483647 h 70"/>
                <a:gd name="T52" fmla="*/ 2147483647 w 52"/>
                <a:gd name="T53" fmla="*/ 2147483647 h 70"/>
                <a:gd name="T54" fmla="*/ 2147483647 w 52"/>
                <a:gd name="T55" fmla="*/ 2147483647 h 70"/>
                <a:gd name="T56" fmla="*/ 2147483647 w 52"/>
                <a:gd name="T57" fmla="*/ 2147483647 h 70"/>
                <a:gd name="T58" fmla="*/ 2147483647 w 52"/>
                <a:gd name="T59" fmla="*/ 2147483647 h 70"/>
                <a:gd name="T60" fmla="*/ 2147483647 w 52"/>
                <a:gd name="T61" fmla="*/ 2147483647 h 70"/>
                <a:gd name="T62" fmla="*/ 2147483647 w 52"/>
                <a:gd name="T63" fmla="*/ 2147483647 h 70"/>
                <a:gd name="T64" fmla="*/ 2147483647 w 52"/>
                <a:gd name="T65" fmla="*/ 2147483647 h 70"/>
                <a:gd name="T66" fmla="*/ 2147483647 w 52"/>
                <a:gd name="T67" fmla="*/ 2147483647 h 70"/>
                <a:gd name="T68" fmla="*/ 2147483647 w 52"/>
                <a:gd name="T69" fmla="*/ 2147483647 h 70"/>
                <a:gd name="T70" fmla="*/ 2147483647 w 52"/>
                <a:gd name="T71" fmla="*/ 2147483647 h 70"/>
                <a:gd name="T72" fmla="*/ 2147483647 w 52"/>
                <a:gd name="T73" fmla="*/ 2147483647 h 70"/>
                <a:gd name="T74" fmla="*/ 2147483647 w 52"/>
                <a:gd name="T75" fmla="*/ 2147483647 h 70"/>
                <a:gd name="T76" fmla="*/ 2147483647 w 52"/>
                <a:gd name="T77" fmla="*/ 2147483647 h 70"/>
                <a:gd name="T78" fmla="*/ 2147483647 w 52"/>
                <a:gd name="T79" fmla="*/ 2147483647 h 70"/>
                <a:gd name="T80" fmla="*/ 2147483647 w 52"/>
                <a:gd name="T81" fmla="*/ 2147483647 h 70"/>
                <a:gd name="T82" fmla="*/ 2147483647 w 52"/>
                <a:gd name="T83" fmla="*/ 2147483647 h 70"/>
                <a:gd name="T84" fmla="*/ 2147483647 w 52"/>
                <a:gd name="T85" fmla="*/ 2147483647 h 70"/>
                <a:gd name="T86" fmla="*/ 2147483647 w 52"/>
                <a:gd name="T87" fmla="*/ 2147483647 h 70"/>
                <a:gd name="T88" fmla="*/ 2147483647 w 52"/>
                <a:gd name="T89" fmla="*/ 2147483647 h 70"/>
                <a:gd name="T90" fmla="*/ 2147483647 w 52"/>
                <a:gd name="T91" fmla="*/ 2147483647 h 70"/>
                <a:gd name="T92" fmla="*/ 2147483647 w 52"/>
                <a:gd name="T93" fmla="*/ 2147483647 h 70"/>
                <a:gd name="T94" fmla="*/ 2147483647 w 52"/>
                <a:gd name="T95" fmla="*/ 2147483647 h 70"/>
                <a:gd name="T96" fmla="*/ 2147483647 w 52"/>
                <a:gd name="T97" fmla="*/ 2147483647 h 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0"/>
                <a:gd name="T149" fmla="*/ 52 w 52"/>
                <a:gd name="T150" fmla="*/ 70 h 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0">
                  <a:moveTo>
                    <a:pt x="48" y="52"/>
                  </a:moveTo>
                  <a:lnTo>
                    <a:pt x="48" y="52"/>
                  </a:lnTo>
                  <a:lnTo>
                    <a:pt x="48" y="50"/>
                  </a:lnTo>
                  <a:lnTo>
                    <a:pt x="48" y="46"/>
                  </a:lnTo>
                  <a:lnTo>
                    <a:pt x="44" y="40"/>
                  </a:lnTo>
                  <a:lnTo>
                    <a:pt x="44" y="34"/>
                  </a:lnTo>
                  <a:lnTo>
                    <a:pt x="44" y="30"/>
                  </a:lnTo>
                  <a:lnTo>
                    <a:pt x="42" y="32"/>
                  </a:lnTo>
                  <a:lnTo>
                    <a:pt x="42" y="34"/>
                  </a:lnTo>
                  <a:lnTo>
                    <a:pt x="42" y="42"/>
                  </a:lnTo>
                  <a:lnTo>
                    <a:pt x="36" y="42"/>
                  </a:lnTo>
                  <a:lnTo>
                    <a:pt x="36" y="36"/>
                  </a:lnTo>
                  <a:lnTo>
                    <a:pt x="34" y="30"/>
                  </a:lnTo>
                  <a:lnTo>
                    <a:pt x="32" y="30"/>
                  </a:lnTo>
                  <a:lnTo>
                    <a:pt x="30" y="26"/>
                  </a:lnTo>
                  <a:lnTo>
                    <a:pt x="30" y="20"/>
                  </a:lnTo>
                  <a:lnTo>
                    <a:pt x="26" y="16"/>
                  </a:lnTo>
                  <a:lnTo>
                    <a:pt x="24" y="12"/>
                  </a:lnTo>
                  <a:lnTo>
                    <a:pt x="24" y="10"/>
                  </a:lnTo>
                  <a:lnTo>
                    <a:pt x="24" y="0"/>
                  </a:lnTo>
                  <a:lnTo>
                    <a:pt x="22" y="0"/>
                  </a:lnTo>
                  <a:lnTo>
                    <a:pt x="18" y="8"/>
                  </a:lnTo>
                  <a:lnTo>
                    <a:pt x="20" y="14"/>
                  </a:lnTo>
                  <a:lnTo>
                    <a:pt x="20" y="20"/>
                  </a:lnTo>
                  <a:lnTo>
                    <a:pt x="14" y="20"/>
                  </a:lnTo>
                  <a:lnTo>
                    <a:pt x="16" y="26"/>
                  </a:lnTo>
                  <a:lnTo>
                    <a:pt x="16" y="30"/>
                  </a:lnTo>
                  <a:lnTo>
                    <a:pt x="12" y="26"/>
                  </a:lnTo>
                  <a:lnTo>
                    <a:pt x="10" y="22"/>
                  </a:lnTo>
                  <a:lnTo>
                    <a:pt x="10" y="10"/>
                  </a:lnTo>
                  <a:lnTo>
                    <a:pt x="6" y="12"/>
                  </a:lnTo>
                  <a:lnTo>
                    <a:pt x="6" y="26"/>
                  </a:lnTo>
                  <a:lnTo>
                    <a:pt x="6" y="38"/>
                  </a:lnTo>
                  <a:lnTo>
                    <a:pt x="12" y="38"/>
                  </a:lnTo>
                  <a:lnTo>
                    <a:pt x="14" y="40"/>
                  </a:lnTo>
                  <a:lnTo>
                    <a:pt x="14" y="42"/>
                  </a:lnTo>
                  <a:lnTo>
                    <a:pt x="12" y="44"/>
                  </a:lnTo>
                  <a:lnTo>
                    <a:pt x="8" y="44"/>
                  </a:lnTo>
                  <a:lnTo>
                    <a:pt x="2" y="38"/>
                  </a:lnTo>
                  <a:lnTo>
                    <a:pt x="0" y="38"/>
                  </a:lnTo>
                  <a:lnTo>
                    <a:pt x="6" y="50"/>
                  </a:lnTo>
                  <a:lnTo>
                    <a:pt x="12" y="52"/>
                  </a:lnTo>
                  <a:lnTo>
                    <a:pt x="20" y="48"/>
                  </a:lnTo>
                  <a:lnTo>
                    <a:pt x="22" y="46"/>
                  </a:lnTo>
                  <a:lnTo>
                    <a:pt x="28" y="54"/>
                  </a:lnTo>
                  <a:lnTo>
                    <a:pt x="28" y="56"/>
                  </a:lnTo>
                  <a:lnTo>
                    <a:pt x="28" y="58"/>
                  </a:lnTo>
                  <a:lnTo>
                    <a:pt x="22" y="60"/>
                  </a:lnTo>
                  <a:lnTo>
                    <a:pt x="18" y="62"/>
                  </a:lnTo>
                  <a:lnTo>
                    <a:pt x="18" y="64"/>
                  </a:lnTo>
                  <a:lnTo>
                    <a:pt x="22" y="66"/>
                  </a:lnTo>
                  <a:lnTo>
                    <a:pt x="30" y="66"/>
                  </a:lnTo>
                  <a:lnTo>
                    <a:pt x="34" y="64"/>
                  </a:lnTo>
                  <a:lnTo>
                    <a:pt x="36" y="58"/>
                  </a:lnTo>
                  <a:lnTo>
                    <a:pt x="38" y="50"/>
                  </a:lnTo>
                  <a:lnTo>
                    <a:pt x="42" y="54"/>
                  </a:lnTo>
                  <a:lnTo>
                    <a:pt x="42" y="56"/>
                  </a:lnTo>
                  <a:lnTo>
                    <a:pt x="42" y="58"/>
                  </a:lnTo>
                  <a:lnTo>
                    <a:pt x="46" y="60"/>
                  </a:lnTo>
                  <a:lnTo>
                    <a:pt x="50" y="62"/>
                  </a:lnTo>
                  <a:lnTo>
                    <a:pt x="52" y="64"/>
                  </a:lnTo>
                  <a:lnTo>
                    <a:pt x="52" y="66"/>
                  </a:lnTo>
                  <a:lnTo>
                    <a:pt x="48" y="68"/>
                  </a:lnTo>
                  <a:lnTo>
                    <a:pt x="46" y="70"/>
                  </a:lnTo>
                  <a:lnTo>
                    <a:pt x="50" y="70"/>
                  </a:lnTo>
                  <a:lnTo>
                    <a:pt x="52" y="70"/>
                  </a:lnTo>
                  <a:lnTo>
                    <a:pt x="50" y="60"/>
                  </a:lnTo>
                  <a:lnTo>
                    <a:pt x="48" y="52"/>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50" name="Freeform 49">
              <a:extLst>
                <a:ext uri="{FF2B5EF4-FFF2-40B4-BE49-F238E27FC236}">
                  <a16:creationId xmlns:a16="http://schemas.microsoft.com/office/drawing/2014/main" id="{CE217542-70F4-C349-B76D-E1966E60F23A}"/>
                </a:ext>
              </a:extLst>
            </p:cNvPr>
            <p:cNvSpPr>
              <a:spLocks/>
            </p:cNvSpPr>
            <p:nvPr/>
          </p:nvSpPr>
          <p:spPr bwMode="auto">
            <a:xfrm>
              <a:off x="1285875" y="2076450"/>
              <a:ext cx="9525" cy="19050"/>
            </a:xfrm>
            <a:custGeom>
              <a:avLst/>
              <a:gdLst>
                <a:gd name="T0" fmla="*/ 2147483647 w 4"/>
                <a:gd name="T1" fmla="*/ 2147483647 h 16"/>
                <a:gd name="T2" fmla="*/ 2147483647 w 4"/>
                <a:gd name="T3" fmla="*/ 2147483647 h 16"/>
                <a:gd name="T4" fmla="*/ 0 w 4"/>
                <a:gd name="T5" fmla="*/ 2147483647 h 16"/>
                <a:gd name="T6" fmla="*/ 0 w 4"/>
                <a:gd name="T7" fmla="*/ 2147483647 h 16"/>
                <a:gd name="T8" fmla="*/ 0 w 4"/>
                <a:gd name="T9" fmla="*/ 2147483647 h 16"/>
                <a:gd name="T10" fmla="*/ 0 w 4"/>
                <a:gd name="T11" fmla="*/ 2147483647 h 16"/>
                <a:gd name="T12" fmla="*/ 0 w 4"/>
                <a:gd name="T13" fmla="*/ 0 h 16"/>
                <a:gd name="T14" fmla="*/ 2147483647 w 4"/>
                <a:gd name="T15" fmla="*/ 2147483647 h 16"/>
                <a:gd name="T16" fmla="*/ 2147483647 w 4"/>
                <a:gd name="T17" fmla="*/ 2147483647 h 16"/>
                <a:gd name="T18" fmla="*/ 2147483647 w 4"/>
                <a:gd name="T19" fmla="*/ 2147483647 h 16"/>
                <a:gd name="T20" fmla="*/ 2147483647 w 4"/>
                <a:gd name="T21" fmla="*/ 2147483647 h 16"/>
                <a:gd name="T22" fmla="*/ 2147483647 w 4"/>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16"/>
                <a:gd name="T38" fmla="*/ 4 w 4"/>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16">
                  <a:moveTo>
                    <a:pt x="4" y="16"/>
                  </a:moveTo>
                  <a:lnTo>
                    <a:pt x="4" y="14"/>
                  </a:lnTo>
                  <a:lnTo>
                    <a:pt x="0" y="12"/>
                  </a:lnTo>
                  <a:lnTo>
                    <a:pt x="0" y="4"/>
                  </a:lnTo>
                  <a:lnTo>
                    <a:pt x="0" y="2"/>
                  </a:lnTo>
                  <a:lnTo>
                    <a:pt x="0" y="0"/>
                  </a:lnTo>
                  <a:lnTo>
                    <a:pt x="2" y="4"/>
                  </a:lnTo>
                  <a:lnTo>
                    <a:pt x="4" y="12"/>
                  </a:lnTo>
                  <a:lnTo>
                    <a:pt x="4" y="16"/>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51" name="Freeform 50">
              <a:extLst>
                <a:ext uri="{FF2B5EF4-FFF2-40B4-BE49-F238E27FC236}">
                  <a16:creationId xmlns:a16="http://schemas.microsoft.com/office/drawing/2014/main" id="{41D87AC4-1916-AF41-A238-16A6C9FF32A2}"/>
                </a:ext>
              </a:extLst>
            </p:cNvPr>
            <p:cNvSpPr>
              <a:spLocks/>
            </p:cNvSpPr>
            <p:nvPr/>
          </p:nvSpPr>
          <p:spPr bwMode="auto">
            <a:xfrm>
              <a:off x="1276350" y="2314575"/>
              <a:ext cx="47625" cy="38100"/>
            </a:xfrm>
            <a:custGeom>
              <a:avLst/>
              <a:gdLst>
                <a:gd name="T0" fmla="*/ 2147483647 w 36"/>
                <a:gd name="T1" fmla="*/ 2147483647 h 24"/>
                <a:gd name="T2" fmla="*/ 0 w 36"/>
                <a:gd name="T3" fmla="*/ 2147483647 h 24"/>
                <a:gd name="T4" fmla="*/ 0 w 36"/>
                <a:gd name="T5" fmla="*/ 2147483647 h 24"/>
                <a:gd name="T6" fmla="*/ 2147483647 w 36"/>
                <a:gd name="T7" fmla="*/ 2147483647 h 24"/>
                <a:gd name="T8" fmla="*/ 2147483647 w 36"/>
                <a:gd name="T9" fmla="*/ 2147483647 h 24"/>
                <a:gd name="T10" fmla="*/ 2147483647 w 36"/>
                <a:gd name="T11" fmla="*/ 2147483647 h 24"/>
                <a:gd name="T12" fmla="*/ 2147483647 w 36"/>
                <a:gd name="T13" fmla="*/ 0 h 24"/>
                <a:gd name="T14" fmla="*/ 2147483647 w 36"/>
                <a:gd name="T15" fmla="*/ 0 h 24"/>
                <a:gd name="T16" fmla="*/ 2147483647 w 36"/>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4"/>
                <a:gd name="T29" fmla="*/ 36 w 3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4">
                  <a:moveTo>
                    <a:pt x="12" y="4"/>
                  </a:moveTo>
                  <a:lnTo>
                    <a:pt x="0" y="14"/>
                  </a:lnTo>
                  <a:lnTo>
                    <a:pt x="0" y="24"/>
                  </a:lnTo>
                  <a:lnTo>
                    <a:pt x="12" y="24"/>
                  </a:lnTo>
                  <a:lnTo>
                    <a:pt x="24" y="20"/>
                  </a:lnTo>
                  <a:lnTo>
                    <a:pt x="36" y="8"/>
                  </a:lnTo>
                  <a:lnTo>
                    <a:pt x="36" y="0"/>
                  </a:lnTo>
                  <a:lnTo>
                    <a:pt x="20" y="0"/>
                  </a:lnTo>
                  <a:lnTo>
                    <a:pt x="12" y="4"/>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52" name="Freeform 51">
              <a:extLst>
                <a:ext uri="{FF2B5EF4-FFF2-40B4-BE49-F238E27FC236}">
                  <a16:creationId xmlns:a16="http://schemas.microsoft.com/office/drawing/2014/main" id="{C609C204-4F3F-BD4B-9888-FF478A0A1D82}"/>
                </a:ext>
              </a:extLst>
            </p:cNvPr>
            <p:cNvSpPr>
              <a:spLocks/>
            </p:cNvSpPr>
            <p:nvPr/>
          </p:nvSpPr>
          <p:spPr bwMode="auto">
            <a:xfrm>
              <a:off x="1238250" y="1857375"/>
              <a:ext cx="57150" cy="85725"/>
            </a:xfrm>
            <a:custGeom>
              <a:avLst/>
              <a:gdLst>
                <a:gd name="T0" fmla="*/ 2147483647 w 42"/>
                <a:gd name="T1" fmla="*/ 2147483647 h 60"/>
                <a:gd name="T2" fmla="*/ 2147483647 w 42"/>
                <a:gd name="T3" fmla="*/ 2147483647 h 60"/>
                <a:gd name="T4" fmla="*/ 2147483647 w 42"/>
                <a:gd name="T5" fmla="*/ 2147483647 h 60"/>
                <a:gd name="T6" fmla="*/ 2147483647 w 42"/>
                <a:gd name="T7" fmla="*/ 2147483647 h 60"/>
                <a:gd name="T8" fmla="*/ 2147483647 w 42"/>
                <a:gd name="T9" fmla="*/ 2147483647 h 60"/>
                <a:gd name="T10" fmla="*/ 2147483647 w 42"/>
                <a:gd name="T11" fmla="*/ 2147483647 h 60"/>
                <a:gd name="T12" fmla="*/ 2147483647 w 42"/>
                <a:gd name="T13" fmla="*/ 2147483647 h 60"/>
                <a:gd name="T14" fmla="*/ 2147483647 w 42"/>
                <a:gd name="T15" fmla="*/ 2147483647 h 60"/>
                <a:gd name="T16" fmla="*/ 2147483647 w 42"/>
                <a:gd name="T17" fmla="*/ 2147483647 h 60"/>
                <a:gd name="T18" fmla="*/ 2147483647 w 42"/>
                <a:gd name="T19" fmla="*/ 2147483647 h 60"/>
                <a:gd name="T20" fmla="*/ 2147483647 w 42"/>
                <a:gd name="T21" fmla="*/ 2147483647 h 60"/>
                <a:gd name="T22" fmla="*/ 2147483647 w 42"/>
                <a:gd name="T23" fmla="*/ 2147483647 h 60"/>
                <a:gd name="T24" fmla="*/ 2147483647 w 42"/>
                <a:gd name="T25" fmla="*/ 2147483647 h 60"/>
                <a:gd name="T26" fmla="*/ 2147483647 w 42"/>
                <a:gd name="T27" fmla="*/ 2147483647 h 60"/>
                <a:gd name="T28" fmla="*/ 2147483647 w 42"/>
                <a:gd name="T29" fmla="*/ 2147483647 h 60"/>
                <a:gd name="T30" fmla="*/ 2147483647 w 42"/>
                <a:gd name="T31" fmla="*/ 0 h 60"/>
                <a:gd name="T32" fmla="*/ 2147483647 w 42"/>
                <a:gd name="T33" fmla="*/ 0 h 60"/>
                <a:gd name="T34" fmla="*/ 2147483647 w 42"/>
                <a:gd name="T35" fmla="*/ 2147483647 h 60"/>
                <a:gd name="T36" fmla="*/ 2147483647 w 42"/>
                <a:gd name="T37" fmla="*/ 2147483647 h 60"/>
                <a:gd name="T38" fmla="*/ 2147483647 w 42"/>
                <a:gd name="T39" fmla="*/ 2147483647 h 60"/>
                <a:gd name="T40" fmla="*/ 2147483647 w 42"/>
                <a:gd name="T41" fmla="*/ 2147483647 h 60"/>
                <a:gd name="T42" fmla="*/ 2147483647 w 42"/>
                <a:gd name="T43" fmla="*/ 2147483647 h 60"/>
                <a:gd name="T44" fmla="*/ 2147483647 w 42"/>
                <a:gd name="T45" fmla="*/ 2147483647 h 60"/>
                <a:gd name="T46" fmla="*/ 2147483647 w 42"/>
                <a:gd name="T47" fmla="*/ 2147483647 h 60"/>
                <a:gd name="T48" fmla="*/ 2147483647 w 42"/>
                <a:gd name="T49" fmla="*/ 2147483647 h 60"/>
                <a:gd name="T50" fmla="*/ 2147483647 w 42"/>
                <a:gd name="T51" fmla="*/ 2147483647 h 60"/>
                <a:gd name="T52" fmla="*/ 2147483647 w 42"/>
                <a:gd name="T53" fmla="*/ 2147483647 h 60"/>
                <a:gd name="T54" fmla="*/ 2147483647 w 42"/>
                <a:gd name="T55" fmla="*/ 2147483647 h 60"/>
                <a:gd name="T56" fmla="*/ 2147483647 w 42"/>
                <a:gd name="T57" fmla="*/ 2147483647 h 60"/>
                <a:gd name="T58" fmla="*/ 0 w 42"/>
                <a:gd name="T59" fmla="*/ 2147483647 h 60"/>
                <a:gd name="T60" fmla="*/ 0 w 42"/>
                <a:gd name="T61" fmla="*/ 2147483647 h 60"/>
                <a:gd name="T62" fmla="*/ 2147483647 w 42"/>
                <a:gd name="T63" fmla="*/ 2147483647 h 60"/>
                <a:gd name="T64" fmla="*/ 2147483647 w 42"/>
                <a:gd name="T65" fmla="*/ 2147483647 h 60"/>
                <a:gd name="T66" fmla="*/ 2147483647 w 42"/>
                <a:gd name="T67" fmla="*/ 2147483647 h 60"/>
                <a:gd name="T68" fmla="*/ 2147483647 w 42"/>
                <a:gd name="T69" fmla="*/ 2147483647 h 60"/>
                <a:gd name="T70" fmla="*/ 2147483647 w 42"/>
                <a:gd name="T71" fmla="*/ 2147483647 h 60"/>
                <a:gd name="T72" fmla="*/ 2147483647 w 42"/>
                <a:gd name="T73" fmla="*/ 2147483647 h 60"/>
                <a:gd name="T74" fmla="*/ 2147483647 w 42"/>
                <a:gd name="T75" fmla="*/ 2147483647 h 60"/>
                <a:gd name="T76" fmla="*/ 2147483647 w 42"/>
                <a:gd name="T77" fmla="*/ 2147483647 h 60"/>
                <a:gd name="T78" fmla="*/ 2147483647 w 42"/>
                <a:gd name="T79" fmla="*/ 2147483647 h 60"/>
                <a:gd name="T80" fmla="*/ 2147483647 w 42"/>
                <a:gd name="T81" fmla="*/ 2147483647 h 60"/>
                <a:gd name="T82" fmla="*/ 2147483647 w 42"/>
                <a:gd name="T83" fmla="*/ 2147483647 h 60"/>
                <a:gd name="T84" fmla="*/ 2147483647 w 42"/>
                <a:gd name="T85" fmla="*/ 2147483647 h 60"/>
                <a:gd name="T86" fmla="*/ 2147483647 w 42"/>
                <a:gd name="T87" fmla="*/ 2147483647 h 60"/>
                <a:gd name="T88" fmla="*/ 2147483647 w 42"/>
                <a:gd name="T89" fmla="*/ 2147483647 h 60"/>
                <a:gd name="T90" fmla="*/ 2147483647 w 42"/>
                <a:gd name="T91" fmla="*/ 2147483647 h 60"/>
                <a:gd name="T92" fmla="*/ 2147483647 w 42"/>
                <a:gd name="T93" fmla="*/ 2147483647 h 60"/>
                <a:gd name="T94" fmla="*/ 2147483647 w 42"/>
                <a:gd name="T95" fmla="*/ 2147483647 h 60"/>
                <a:gd name="T96" fmla="*/ 2147483647 w 42"/>
                <a:gd name="T97" fmla="*/ 2147483647 h 60"/>
                <a:gd name="T98" fmla="*/ 2147483647 w 42"/>
                <a:gd name="T99" fmla="*/ 2147483647 h 60"/>
                <a:gd name="T100" fmla="*/ 2147483647 w 42"/>
                <a:gd name="T101" fmla="*/ 2147483647 h 60"/>
                <a:gd name="T102" fmla="*/ 2147483647 w 42"/>
                <a:gd name="T103" fmla="*/ 2147483647 h 60"/>
                <a:gd name="T104" fmla="*/ 2147483647 w 42"/>
                <a:gd name="T105" fmla="*/ 2147483647 h 60"/>
                <a:gd name="T106" fmla="*/ 2147483647 w 42"/>
                <a:gd name="T107" fmla="*/ 2147483647 h 60"/>
                <a:gd name="T108" fmla="*/ 2147483647 w 42"/>
                <a:gd name="T109" fmla="*/ 2147483647 h 60"/>
                <a:gd name="T110" fmla="*/ 2147483647 w 42"/>
                <a:gd name="T111" fmla="*/ 2147483647 h 60"/>
                <a:gd name="T112" fmla="*/ 2147483647 w 42"/>
                <a:gd name="T113" fmla="*/ 2147483647 h 60"/>
                <a:gd name="T114" fmla="*/ 2147483647 w 42"/>
                <a:gd name="T115" fmla="*/ 2147483647 h 60"/>
                <a:gd name="T116" fmla="*/ 2147483647 w 42"/>
                <a:gd name="T117" fmla="*/ 2147483647 h 60"/>
                <a:gd name="T118" fmla="*/ 2147483647 w 42"/>
                <a:gd name="T119" fmla="*/ 2147483647 h 60"/>
                <a:gd name="T120" fmla="*/ 2147483647 w 42"/>
                <a:gd name="T121" fmla="*/ 2147483647 h 60"/>
                <a:gd name="T122" fmla="*/ 2147483647 w 42"/>
                <a:gd name="T123" fmla="*/ 2147483647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60"/>
                <a:gd name="T188" fmla="*/ 42 w 42"/>
                <a:gd name="T189" fmla="*/ 60 h 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60">
                  <a:moveTo>
                    <a:pt x="28" y="60"/>
                  </a:moveTo>
                  <a:lnTo>
                    <a:pt x="36" y="56"/>
                  </a:lnTo>
                  <a:lnTo>
                    <a:pt x="42" y="48"/>
                  </a:lnTo>
                  <a:lnTo>
                    <a:pt x="36" y="40"/>
                  </a:lnTo>
                  <a:lnTo>
                    <a:pt x="32" y="38"/>
                  </a:lnTo>
                  <a:lnTo>
                    <a:pt x="30" y="36"/>
                  </a:lnTo>
                  <a:lnTo>
                    <a:pt x="30" y="32"/>
                  </a:lnTo>
                  <a:lnTo>
                    <a:pt x="30" y="30"/>
                  </a:lnTo>
                  <a:lnTo>
                    <a:pt x="30" y="26"/>
                  </a:lnTo>
                  <a:lnTo>
                    <a:pt x="30" y="20"/>
                  </a:lnTo>
                  <a:lnTo>
                    <a:pt x="30" y="6"/>
                  </a:lnTo>
                  <a:lnTo>
                    <a:pt x="28" y="0"/>
                  </a:lnTo>
                  <a:lnTo>
                    <a:pt x="26" y="2"/>
                  </a:lnTo>
                  <a:lnTo>
                    <a:pt x="24" y="4"/>
                  </a:lnTo>
                  <a:lnTo>
                    <a:pt x="24" y="8"/>
                  </a:lnTo>
                  <a:lnTo>
                    <a:pt x="26" y="14"/>
                  </a:lnTo>
                  <a:lnTo>
                    <a:pt x="28" y="16"/>
                  </a:lnTo>
                  <a:lnTo>
                    <a:pt x="24" y="14"/>
                  </a:lnTo>
                  <a:lnTo>
                    <a:pt x="16" y="8"/>
                  </a:lnTo>
                  <a:lnTo>
                    <a:pt x="14" y="6"/>
                  </a:lnTo>
                  <a:lnTo>
                    <a:pt x="10" y="2"/>
                  </a:lnTo>
                  <a:lnTo>
                    <a:pt x="8" y="12"/>
                  </a:lnTo>
                  <a:lnTo>
                    <a:pt x="0" y="12"/>
                  </a:lnTo>
                  <a:lnTo>
                    <a:pt x="2" y="12"/>
                  </a:lnTo>
                  <a:lnTo>
                    <a:pt x="2" y="18"/>
                  </a:lnTo>
                  <a:lnTo>
                    <a:pt x="4" y="20"/>
                  </a:lnTo>
                  <a:lnTo>
                    <a:pt x="6" y="24"/>
                  </a:lnTo>
                  <a:lnTo>
                    <a:pt x="8" y="26"/>
                  </a:lnTo>
                  <a:lnTo>
                    <a:pt x="16" y="24"/>
                  </a:lnTo>
                  <a:lnTo>
                    <a:pt x="20" y="26"/>
                  </a:lnTo>
                  <a:lnTo>
                    <a:pt x="24" y="28"/>
                  </a:lnTo>
                  <a:lnTo>
                    <a:pt x="22" y="28"/>
                  </a:lnTo>
                  <a:lnTo>
                    <a:pt x="20" y="28"/>
                  </a:lnTo>
                  <a:lnTo>
                    <a:pt x="16" y="32"/>
                  </a:lnTo>
                  <a:lnTo>
                    <a:pt x="14" y="34"/>
                  </a:lnTo>
                  <a:lnTo>
                    <a:pt x="12" y="36"/>
                  </a:lnTo>
                  <a:lnTo>
                    <a:pt x="12" y="38"/>
                  </a:lnTo>
                  <a:lnTo>
                    <a:pt x="18" y="42"/>
                  </a:lnTo>
                  <a:lnTo>
                    <a:pt x="22" y="42"/>
                  </a:lnTo>
                  <a:lnTo>
                    <a:pt x="28" y="44"/>
                  </a:lnTo>
                  <a:lnTo>
                    <a:pt x="32" y="48"/>
                  </a:lnTo>
                  <a:lnTo>
                    <a:pt x="36" y="50"/>
                  </a:lnTo>
                  <a:lnTo>
                    <a:pt x="36" y="52"/>
                  </a:lnTo>
                  <a:lnTo>
                    <a:pt x="32" y="54"/>
                  </a:lnTo>
                  <a:lnTo>
                    <a:pt x="28" y="6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53" name="Freeform 52">
              <a:extLst>
                <a:ext uri="{FF2B5EF4-FFF2-40B4-BE49-F238E27FC236}">
                  <a16:creationId xmlns:a16="http://schemas.microsoft.com/office/drawing/2014/main" id="{0DBB3D0B-0CF5-2642-B9C4-7AAFD43AE5AB}"/>
                </a:ext>
              </a:extLst>
            </p:cNvPr>
            <p:cNvSpPr>
              <a:spLocks/>
            </p:cNvSpPr>
            <p:nvPr/>
          </p:nvSpPr>
          <p:spPr bwMode="auto">
            <a:xfrm>
              <a:off x="3467100" y="4295775"/>
              <a:ext cx="47625" cy="47625"/>
            </a:xfrm>
            <a:custGeom>
              <a:avLst/>
              <a:gdLst>
                <a:gd name="T0" fmla="*/ 0 w 36"/>
                <a:gd name="T1" fmla="*/ 2147483647 h 36"/>
                <a:gd name="T2" fmla="*/ 2147483647 w 36"/>
                <a:gd name="T3" fmla="*/ 2147483647 h 36"/>
                <a:gd name="T4" fmla="*/ 2147483647 w 36"/>
                <a:gd name="T5" fmla="*/ 2147483647 h 36"/>
                <a:gd name="T6" fmla="*/ 2147483647 w 36"/>
                <a:gd name="T7" fmla="*/ 2147483647 h 36"/>
                <a:gd name="T8" fmla="*/ 2147483647 w 36"/>
                <a:gd name="T9" fmla="*/ 2147483647 h 36"/>
                <a:gd name="T10" fmla="*/ 2147483647 w 36"/>
                <a:gd name="T11" fmla="*/ 2147483647 h 36"/>
                <a:gd name="T12" fmla="*/ 2147483647 w 36"/>
                <a:gd name="T13" fmla="*/ 2147483647 h 36"/>
                <a:gd name="T14" fmla="*/ 2147483647 w 36"/>
                <a:gd name="T15" fmla="*/ 2147483647 h 36"/>
                <a:gd name="T16" fmla="*/ 2147483647 w 36"/>
                <a:gd name="T17" fmla="*/ 2147483647 h 36"/>
                <a:gd name="T18" fmla="*/ 2147483647 w 36"/>
                <a:gd name="T19" fmla="*/ 2147483647 h 36"/>
                <a:gd name="T20" fmla="*/ 2147483647 w 36"/>
                <a:gd name="T21" fmla="*/ 2147483647 h 36"/>
                <a:gd name="T22" fmla="*/ 2147483647 w 36"/>
                <a:gd name="T23" fmla="*/ 0 h 36"/>
                <a:gd name="T24" fmla="*/ 2147483647 w 36"/>
                <a:gd name="T25" fmla="*/ 0 h 36"/>
                <a:gd name="T26" fmla="*/ 2147483647 w 36"/>
                <a:gd name="T27" fmla="*/ 0 h 36"/>
                <a:gd name="T28" fmla="*/ 2147483647 w 36"/>
                <a:gd name="T29" fmla="*/ 2147483647 h 36"/>
                <a:gd name="T30" fmla="*/ 0 w 36"/>
                <a:gd name="T31" fmla="*/ 2147483647 h 36"/>
                <a:gd name="T32" fmla="*/ 0 w 36"/>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8"/>
                  </a:moveTo>
                  <a:lnTo>
                    <a:pt x="18" y="32"/>
                  </a:lnTo>
                  <a:lnTo>
                    <a:pt x="30" y="36"/>
                  </a:lnTo>
                  <a:lnTo>
                    <a:pt x="36" y="28"/>
                  </a:lnTo>
                  <a:lnTo>
                    <a:pt x="24" y="22"/>
                  </a:lnTo>
                  <a:lnTo>
                    <a:pt x="22" y="14"/>
                  </a:lnTo>
                  <a:lnTo>
                    <a:pt x="26" y="10"/>
                  </a:lnTo>
                  <a:lnTo>
                    <a:pt x="26" y="6"/>
                  </a:lnTo>
                  <a:lnTo>
                    <a:pt x="26" y="4"/>
                  </a:lnTo>
                  <a:lnTo>
                    <a:pt x="20" y="0"/>
                  </a:lnTo>
                  <a:lnTo>
                    <a:pt x="14" y="0"/>
                  </a:lnTo>
                  <a:lnTo>
                    <a:pt x="6" y="4"/>
                  </a:lnTo>
                  <a:lnTo>
                    <a:pt x="0" y="6"/>
                  </a:lnTo>
                  <a:lnTo>
                    <a:pt x="0" y="8"/>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54" name="Freeform 53">
              <a:extLst>
                <a:ext uri="{FF2B5EF4-FFF2-40B4-BE49-F238E27FC236}">
                  <a16:creationId xmlns:a16="http://schemas.microsoft.com/office/drawing/2014/main" id="{D5641027-A3F9-C748-A157-D3097C2CA1B3}"/>
                </a:ext>
              </a:extLst>
            </p:cNvPr>
            <p:cNvSpPr>
              <a:spLocks/>
            </p:cNvSpPr>
            <p:nvPr/>
          </p:nvSpPr>
          <p:spPr bwMode="auto">
            <a:xfrm>
              <a:off x="3571875" y="4391025"/>
              <a:ext cx="28575" cy="38100"/>
            </a:xfrm>
            <a:custGeom>
              <a:avLst/>
              <a:gdLst>
                <a:gd name="T0" fmla="*/ 2147483647 w 16"/>
                <a:gd name="T1" fmla="*/ 0 h 26"/>
                <a:gd name="T2" fmla="*/ 2147483647 w 16"/>
                <a:gd name="T3" fmla="*/ 2147483647 h 26"/>
                <a:gd name="T4" fmla="*/ 0 w 16"/>
                <a:gd name="T5" fmla="*/ 2147483647 h 26"/>
                <a:gd name="T6" fmla="*/ 2147483647 w 16"/>
                <a:gd name="T7" fmla="*/ 2147483647 h 26"/>
                <a:gd name="T8" fmla="*/ 2147483647 w 16"/>
                <a:gd name="T9" fmla="*/ 2147483647 h 26"/>
                <a:gd name="T10" fmla="*/ 2147483647 w 16"/>
                <a:gd name="T11" fmla="*/ 2147483647 h 26"/>
                <a:gd name="T12" fmla="*/ 2147483647 w 16"/>
                <a:gd name="T13" fmla="*/ 2147483647 h 26"/>
                <a:gd name="T14" fmla="*/ 2147483647 w 16"/>
                <a:gd name="T15" fmla="*/ 2147483647 h 26"/>
                <a:gd name="T16" fmla="*/ 2147483647 w 16"/>
                <a:gd name="T17" fmla="*/ 2147483647 h 26"/>
                <a:gd name="T18" fmla="*/ 2147483647 w 16"/>
                <a:gd name="T19" fmla="*/ 2147483647 h 26"/>
                <a:gd name="T20" fmla="*/ 2147483647 w 16"/>
                <a:gd name="T21" fmla="*/ 2147483647 h 26"/>
                <a:gd name="T22" fmla="*/ 2147483647 w 16"/>
                <a:gd name="T23" fmla="*/ 2147483647 h 26"/>
                <a:gd name="T24" fmla="*/ 2147483647 w 16"/>
                <a:gd name="T25" fmla="*/ 2147483647 h 26"/>
                <a:gd name="T26" fmla="*/ 2147483647 w 16"/>
                <a:gd name="T27" fmla="*/ 2147483647 h 26"/>
                <a:gd name="T28" fmla="*/ 2147483647 w 16"/>
                <a:gd name="T29" fmla="*/ 2147483647 h 26"/>
                <a:gd name="T30" fmla="*/ 2147483647 w 16"/>
                <a:gd name="T31" fmla="*/ 2147483647 h 26"/>
                <a:gd name="T32" fmla="*/ 2147483647 w 16"/>
                <a:gd name="T33" fmla="*/ 0 h 26"/>
                <a:gd name="T34" fmla="*/ 2147483647 w 16"/>
                <a:gd name="T35" fmla="*/ 0 h 26"/>
                <a:gd name="T36" fmla="*/ 2147483647 w 16"/>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26"/>
                <a:gd name="T59" fmla="*/ 16 w 16"/>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26">
                  <a:moveTo>
                    <a:pt x="8" y="0"/>
                  </a:moveTo>
                  <a:lnTo>
                    <a:pt x="4" y="8"/>
                  </a:lnTo>
                  <a:lnTo>
                    <a:pt x="0" y="24"/>
                  </a:lnTo>
                  <a:lnTo>
                    <a:pt x="6" y="22"/>
                  </a:lnTo>
                  <a:lnTo>
                    <a:pt x="10" y="24"/>
                  </a:lnTo>
                  <a:lnTo>
                    <a:pt x="12" y="26"/>
                  </a:lnTo>
                  <a:lnTo>
                    <a:pt x="14" y="24"/>
                  </a:lnTo>
                  <a:lnTo>
                    <a:pt x="16" y="20"/>
                  </a:lnTo>
                  <a:lnTo>
                    <a:pt x="16" y="18"/>
                  </a:lnTo>
                  <a:lnTo>
                    <a:pt x="14" y="14"/>
                  </a:lnTo>
                  <a:lnTo>
                    <a:pt x="12" y="8"/>
                  </a:lnTo>
                  <a:lnTo>
                    <a:pt x="12" y="4"/>
                  </a:lnTo>
                  <a:lnTo>
                    <a:pt x="10" y="0"/>
                  </a:lnTo>
                  <a:lnTo>
                    <a:pt x="8"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55" name="Freeform 54">
              <a:extLst>
                <a:ext uri="{FF2B5EF4-FFF2-40B4-BE49-F238E27FC236}">
                  <a16:creationId xmlns:a16="http://schemas.microsoft.com/office/drawing/2014/main" id="{F5A0C571-328F-1B47-B4B9-3664281F3A6E}"/>
                </a:ext>
              </a:extLst>
            </p:cNvPr>
            <p:cNvSpPr>
              <a:spLocks/>
            </p:cNvSpPr>
            <p:nvPr/>
          </p:nvSpPr>
          <p:spPr bwMode="auto">
            <a:xfrm>
              <a:off x="3562350" y="4448175"/>
              <a:ext cx="57150" cy="47625"/>
            </a:xfrm>
            <a:custGeom>
              <a:avLst/>
              <a:gdLst>
                <a:gd name="T0" fmla="*/ 2147483647 w 38"/>
                <a:gd name="T1" fmla="*/ 0 h 32"/>
                <a:gd name="T2" fmla="*/ 2147483647 w 38"/>
                <a:gd name="T3" fmla="*/ 2147483647 h 32"/>
                <a:gd name="T4" fmla="*/ 2147483647 w 38"/>
                <a:gd name="T5" fmla="*/ 2147483647 h 32"/>
                <a:gd name="T6" fmla="*/ 2147483647 w 38"/>
                <a:gd name="T7" fmla="*/ 2147483647 h 32"/>
                <a:gd name="T8" fmla="*/ 0 w 38"/>
                <a:gd name="T9" fmla="*/ 2147483647 h 32"/>
                <a:gd name="T10" fmla="*/ 0 w 38"/>
                <a:gd name="T11" fmla="*/ 2147483647 h 32"/>
                <a:gd name="T12" fmla="*/ 2147483647 w 38"/>
                <a:gd name="T13" fmla="*/ 2147483647 h 32"/>
                <a:gd name="T14" fmla="*/ 2147483647 w 38"/>
                <a:gd name="T15" fmla="*/ 2147483647 h 32"/>
                <a:gd name="T16" fmla="*/ 2147483647 w 38"/>
                <a:gd name="T17" fmla="*/ 2147483647 h 32"/>
                <a:gd name="T18" fmla="*/ 2147483647 w 38"/>
                <a:gd name="T19" fmla="*/ 2147483647 h 32"/>
                <a:gd name="T20" fmla="*/ 2147483647 w 38"/>
                <a:gd name="T21" fmla="*/ 2147483647 h 32"/>
                <a:gd name="T22" fmla="*/ 2147483647 w 38"/>
                <a:gd name="T23" fmla="*/ 2147483647 h 32"/>
                <a:gd name="T24" fmla="*/ 2147483647 w 38"/>
                <a:gd name="T25" fmla="*/ 2147483647 h 32"/>
                <a:gd name="T26" fmla="*/ 2147483647 w 38"/>
                <a:gd name="T27" fmla="*/ 2147483647 h 32"/>
                <a:gd name="T28" fmla="*/ 2147483647 w 38"/>
                <a:gd name="T29" fmla="*/ 2147483647 h 32"/>
                <a:gd name="T30" fmla="*/ 2147483647 w 38"/>
                <a:gd name="T31" fmla="*/ 2147483647 h 32"/>
                <a:gd name="T32" fmla="*/ 2147483647 w 38"/>
                <a:gd name="T33" fmla="*/ 2147483647 h 32"/>
                <a:gd name="T34" fmla="*/ 2147483647 w 38"/>
                <a:gd name="T35" fmla="*/ 2147483647 h 32"/>
                <a:gd name="T36" fmla="*/ 2147483647 w 38"/>
                <a:gd name="T37" fmla="*/ 2147483647 h 32"/>
                <a:gd name="T38" fmla="*/ 2147483647 w 38"/>
                <a:gd name="T39" fmla="*/ 2147483647 h 32"/>
                <a:gd name="T40" fmla="*/ 2147483647 w 38"/>
                <a:gd name="T41" fmla="*/ 2147483647 h 32"/>
                <a:gd name="T42" fmla="*/ 2147483647 w 38"/>
                <a:gd name="T43" fmla="*/ 2147483647 h 32"/>
                <a:gd name="T44" fmla="*/ 2147483647 w 38"/>
                <a:gd name="T45" fmla="*/ 2147483647 h 32"/>
                <a:gd name="T46" fmla="*/ 2147483647 w 38"/>
                <a:gd name="T47" fmla="*/ 2147483647 h 32"/>
                <a:gd name="T48" fmla="*/ 2147483647 w 38"/>
                <a:gd name="T49" fmla="*/ 2147483647 h 32"/>
                <a:gd name="T50" fmla="*/ 2147483647 w 38"/>
                <a:gd name="T51" fmla="*/ 2147483647 h 32"/>
                <a:gd name="T52" fmla="*/ 2147483647 w 38"/>
                <a:gd name="T53" fmla="*/ 2147483647 h 32"/>
                <a:gd name="T54" fmla="*/ 2147483647 w 38"/>
                <a:gd name="T55" fmla="*/ 2147483647 h 32"/>
                <a:gd name="T56" fmla="*/ 2147483647 w 38"/>
                <a:gd name="T57" fmla="*/ 2147483647 h 32"/>
                <a:gd name="T58" fmla="*/ 2147483647 w 38"/>
                <a:gd name="T59" fmla="*/ 2147483647 h 32"/>
                <a:gd name="T60" fmla="*/ 2147483647 w 38"/>
                <a:gd name="T61" fmla="*/ 0 h 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
                <a:gd name="T94" fmla="*/ 0 h 32"/>
                <a:gd name="T95" fmla="*/ 38 w 38"/>
                <a:gd name="T96" fmla="*/ 32 h 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 h="32">
                  <a:moveTo>
                    <a:pt x="16" y="0"/>
                  </a:moveTo>
                  <a:lnTo>
                    <a:pt x="14" y="12"/>
                  </a:lnTo>
                  <a:lnTo>
                    <a:pt x="8" y="10"/>
                  </a:lnTo>
                  <a:lnTo>
                    <a:pt x="4" y="8"/>
                  </a:lnTo>
                  <a:lnTo>
                    <a:pt x="0" y="12"/>
                  </a:lnTo>
                  <a:lnTo>
                    <a:pt x="0" y="24"/>
                  </a:lnTo>
                  <a:lnTo>
                    <a:pt x="4" y="28"/>
                  </a:lnTo>
                  <a:lnTo>
                    <a:pt x="6" y="18"/>
                  </a:lnTo>
                  <a:lnTo>
                    <a:pt x="8" y="24"/>
                  </a:lnTo>
                  <a:lnTo>
                    <a:pt x="10" y="28"/>
                  </a:lnTo>
                  <a:lnTo>
                    <a:pt x="12" y="30"/>
                  </a:lnTo>
                  <a:lnTo>
                    <a:pt x="14" y="32"/>
                  </a:lnTo>
                  <a:lnTo>
                    <a:pt x="28" y="32"/>
                  </a:lnTo>
                  <a:lnTo>
                    <a:pt x="32" y="30"/>
                  </a:lnTo>
                  <a:lnTo>
                    <a:pt x="36" y="28"/>
                  </a:lnTo>
                  <a:lnTo>
                    <a:pt x="38" y="24"/>
                  </a:lnTo>
                  <a:lnTo>
                    <a:pt x="34" y="16"/>
                  </a:lnTo>
                  <a:lnTo>
                    <a:pt x="32" y="18"/>
                  </a:lnTo>
                  <a:lnTo>
                    <a:pt x="28" y="18"/>
                  </a:lnTo>
                  <a:lnTo>
                    <a:pt x="26" y="16"/>
                  </a:lnTo>
                  <a:lnTo>
                    <a:pt x="20" y="14"/>
                  </a:lnTo>
                  <a:lnTo>
                    <a:pt x="18" y="12"/>
                  </a:lnTo>
                  <a:lnTo>
                    <a:pt x="18" y="10"/>
                  </a:lnTo>
                  <a:lnTo>
                    <a:pt x="18" y="4"/>
                  </a:lnTo>
                  <a:lnTo>
                    <a:pt x="16"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56" name="Freeform 55">
              <a:extLst>
                <a:ext uri="{FF2B5EF4-FFF2-40B4-BE49-F238E27FC236}">
                  <a16:creationId xmlns:a16="http://schemas.microsoft.com/office/drawing/2014/main" id="{4D6B8B61-AFDF-E64D-8AE1-54B49D886A17}"/>
                </a:ext>
              </a:extLst>
            </p:cNvPr>
            <p:cNvSpPr>
              <a:spLocks/>
            </p:cNvSpPr>
            <p:nvPr/>
          </p:nvSpPr>
          <p:spPr bwMode="auto">
            <a:xfrm>
              <a:off x="3600450" y="4524375"/>
              <a:ext cx="38100" cy="19050"/>
            </a:xfrm>
            <a:custGeom>
              <a:avLst/>
              <a:gdLst>
                <a:gd name="T0" fmla="*/ 0 w 28"/>
                <a:gd name="T1" fmla="*/ 2147483647 h 18"/>
                <a:gd name="T2" fmla="*/ 2147483647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0 h 18"/>
                <a:gd name="T14" fmla="*/ 0 w 28"/>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8"/>
                <a:gd name="T26" fmla="*/ 28 w 28"/>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8">
                  <a:moveTo>
                    <a:pt x="0" y="4"/>
                  </a:moveTo>
                  <a:lnTo>
                    <a:pt x="6" y="12"/>
                  </a:lnTo>
                  <a:lnTo>
                    <a:pt x="14" y="18"/>
                  </a:lnTo>
                  <a:lnTo>
                    <a:pt x="18" y="12"/>
                  </a:lnTo>
                  <a:lnTo>
                    <a:pt x="28" y="14"/>
                  </a:lnTo>
                  <a:lnTo>
                    <a:pt x="28" y="8"/>
                  </a:lnTo>
                  <a:lnTo>
                    <a:pt x="16" y="0"/>
                  </a:lnTo>
                  <a:lnTo>
                    <a:pt x="0" y="4"/>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57" name="Freeform 56">
              <a:extLst>
                <a:ext uri="{FF2B5EF4-FFF2-40B4-BE49-F238E27FC236}">
                  <a16:creationId xmlns:a16="http://schemas.microsoft.com/office/drawing/2014/main" id="{0DCD016E-647A-CD4F-AAFC-3B03A6B3D726}"/>
                </a:ext>
              </a:extLst>
            </p:cNvPr>
            <p:cNvSpPr>
              <a:spLocks/>
            </p:cNvSpPr>
            <p:nvPr/>
          </p:nvSpPr>
          <p:spPr bwMode="auto">
            <a:xfrm>
              <a:off x="3867150" y="4686300"/>
              <a:ext cx="28575" cy="28575"/>
            </a:xfrm>
            <a:custGeom>
              <a:avLst/>
              <a:gdLst>
                <a:gd name="T0" fmla="*/ 2147483647 w 18"/>
                <a:gd name="T1" fmla="*/ 2147483647 h 22"/>
                <a:gd name="T2" fmla="*/ 2147483647 w 18"/>
                <a:gd name="T3" fmla="*/ 2147483647 h 22"/>
                <a:gd name="T4" fmla="*/ 2147483647 w 18"/>
                <a:gd name="T5" fmla="*/ 2147483647 h 22"/>
                <a:gd name="T6" fmla="*/ 2147483647 w 18"/>
                <a:gd name="T7" fmla="*/ 2147483647 h 22"/>
                <a:gd name="T8" fmla="*/ 2147483647 w 18"/>
                <a:gd name="T9" fmla="*/ 2147483647 h 22"/>
                <a:gd name="T10" fmla="*/ 2147483647 w 18"/>
                <a:gd name="T11" fmla="*/ 2147483647 h 22"/>
                <a:gd name="T12" fmla="*/ 0 w 18"/>
                <a:gd name="T13" fmla="*/ 2147483647 h 22"/>
                <a:gd name="T14" fmla="*/ 2147483647 w 18"/>
                <a:gd name="T15" fmla="*/ 2147483647 h 22"/>
                <a:gd name="T16" fmla="*/ 2147483647 w 18"/>
                <a:gd name="T17" fmla="*/ 0 h 22"/>
                <a:gd name="T18" fmla="*/ 2147483647 w 18"/>
                <a:gd name="T19" fmla="*/ 0 h 22"/>
                <a:gd name="T20" fmla="*/ 2147483647 w 18"/>
                <a:gd name="T21" fmla="*/ 0 h 22"/>
                <a:gd name="T22" fmla="*/ 2147483647 w 18"/>
                <a:gd name="T23" fmla="*/ 2147483647 h 22"/>
                <a:gd name="T24" fmla="*/ 2147483647 w 18"/>
                <a:gd name="T25" fmla="*/ 2147483647 h 22"/>
                <a:gd name="T26" fmla="*/ 2147483647 w 18"/>
                <a:gd name="T27" fmla="*/ 2147483647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2"/>
                <a:gd name="T44" fmla="*/ 18 w 18"/>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2">
                  <a:moveTo>
                    <a:pt x="12" y="6"/>
                  </a:moveTo>
                  <a:lnTo>
                    <a:pt x="18" y="14"/>
                  </a:lnTo>
                  <a:lnTo>
                    <a:pt x="18" y="22"/>
                  </a:lnTo>
                  <a:lnTo>
                    <a:pt x="6" y="14"/>
                  </a:lnTo>
                  <a:lnTo>
                    <a:pt x="2" y="8"/>
                  </a:lnTo>
                  <a:lnTo>
                    <a:pt x="0" y="4"/>
                  </a:lnTo>
                  <a:lnTo>
                    <a:pt x="2" y="2"/>
                  </a:lnTo>
                  <a:lnTo>
                    <a:pt x="2" y="0"/>
                  </a:lnTo>
                  <a:lnTo>
                    <a:pt x="4" y="0"/>
                  </a:lnTo>
                  <a:lnTo>
                    <a:pt x="6" y="2"/>
                  </a:lnTo>
                  <a:lnTo>
                    <a:pt x="10" y="4"/>
                  </a:lnTo>
                  <a:lnTo>
                    <a:pt x="12" y="6"/>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58" name="Freeform 57">
              <a:extLst>
                <a:ext uri="{FF2B5EF4-FFF2-40B4-BE49-F238E27FC236}">
                  <a16:creationId xmlns:a16="http://schemas.microsoft.com/office/drawing/2014/main" id="{AD656B62-EC27-5A46-A481-7CEDAF37452E}"/>
                </a:ext>
              </a:extLst>
            </p:cNvPr>
            <p:cNvSpPr>
              <a:spLocks/>
            </p:cNvSpPr>
            <p:nvPr/>
          </p:nvSpPr>
          <p:spPr bwMode="auto">
            <a:xfrm>
              <a:off x="3819525" y="4324350"/>
              <a:ext cx="190500" cy="114300"/>
            </a:xfrm>
            <a:custGeom>
              <a:avLst/>
              <a:gdLst>
                <a:gd name="T0" fmla="*/ 2147483647 w 140"/>
                <a:gd name="T1" fmla="*/ 2147483647 h 82"/>
                <a:gd name="T2" fmla="*/ 2147483647 w 140"/>
                <a:gd name="T3" fmla="*/ 2147483647 h 82"/>
                <a:gd name="T4" fmla="*/ 2147483647 w 140"/>
                <a:gd name="T5" fmla="*/ 2147483647 h 82"/>
                <a:gd name="T6" fmla="*/ 2147483647 w 140"/>
                <a:gd name="T7" fmla="*/ 2147483647 h 82"/>
                <a:gd name="T8" fmla="*/ 0 w 140"/>
                <a:gd name="T9" fmla="*/ 2147483647 h 82"/>
                <a:gd name="T10" fmla="*/ 2147483647 w 140"/>
                <a:gd name="T11" fmla="*/ 2147483647 h 82"/>
                <a:gd name="T12" fmla="*/ 2147483647 w 140"/>
                <a:gd name="T13" fmla="*/ 2147483647 h 82"/>
                <a:gd name="T14" fmla="*/ 2147483647 w 140"/>
                <a:gd name="T15" fmla="*/ 2147483647 h 82"/>
                <a:gd name="T16" fmla="*/ 2147483647 w 140"/>
                <a:gd name="T17" fmla="*/ 2147483647 h 82"/>
                <a:gd name="T18" fmla="*/ 2147483647 w 140"/>
                <a:gd name="T19" fmla="*/ 2147483647 h 82"/>
                <a:gd name="T20" fmla="*/ 2147483647 w 140"/>
                <a:gd name="T21" fmla="*/ 2147483647 h 82"/>
                <a:gd name="T22" fmla="*/ 2147483647 w 140"/>
                <a:gd name="T23" fmla="*/ 2147483647 h 82"/>
                <a:gd name="T24" fmla="*/ 2147483647 w 140"/>
                <a:gd name="T25" fmla="*/ 2147483647 h 82"/>
                <a:gd name="T26" fmla="*/ 2147483647 w 140"/>
                <a:gd name="T27" fmla="*/ 2147483647 h 82"/>
                <a:gd name="T28" fmla="*/ 2147483647 w 140"/>
                <a:gd name="T29" fmla="*/ 2147483647 h 82"/>
                <a:gd name="T30" fmla="*/ 2147483647 w 140"/>
                <a:gd name="T31" fmla="*/ 2147483647 h 82"/>
                <a:gd name="T32" fmla="*/ 2147483647 w 140"/>
                <a:gd name="T33" fmla="*/ 2147483647 h 82"/>
                <a:gd name="T34" fmla="*/ 2147483647 w 140"/>
                <a:gd name="T35" fmla="*/ 2147483647 h 82"/>
                <a:gd name="T36" fmla="*/ 2147483647 w 140"/>
                <a:gd name="T37" fmla="*/ 2147483647 h 82"/>
                <a:gd name="T38" fmla="*/ 2147483647 w 140"/>
                <a:gd name="T39" fmla="*/ 2147483647 h 82"/>
                <a:gd name="T40" fmla="*/ 2147483647 w 140"/>
                <a:gd name="T41" fmla="*/ 2147483647 h 82"/>
                <a:gd name="T42" fmla="*/ 2147483647 w 140"/>
                <a:gd name="T43" fmla="*/ 2147483647 h 82"/>
                <a:gd name="T44" fmla="*/ 2147483647 w 140"/>
                <a:gd name="T45" fmla="*/ 2147483647 h 82"/>
                <a:gd name="T46" fmla="*/ 2147483647 w 140"/>
                <a:gd name="T47" fmla="*/ 2147483647 h 82"/>
                <a:gd name="T48" fmla="*/ 2147483647 w 140"/>
                <a:gd name="T49" fmla="*/ 2147483647 h 82"/>
                <a:gd name="T50" fmla="*/ 2147483647 w 140"/>
                <a:gd name="T51" fmla="*/ 2147483647 h 82"/>
                <a:gd name="T52" fmla="*/ 2147483647 w 140"/>
                <a:gd name="T53" fmla="*/ 2147483647 h 82"/>
                <a:gd name="T54" fmla="*/ 2147483647 w 140"/>
                <a:gd name="T55" fmla="*/ 2147483647 h 82"/>
                <a:gd name="T56" fmla="*/ 2147483647 w 140"/>
                <a:gd name="T57" fmla="*/ 2147483647 h 82"/>
                <a:gd name="T58" fmla="*/ 2147483647 w 140"/>
                <a:gd name="T59" fmla="*/ 2147483647 h 82"/>
                <a:gd name="T60" fmla="*/ 2147483647 w 140"/>
                <a:gd name="T61" fmla="*/ 2147483647 h 82"/>
                <a:gd name="T62" fmla="*/ 2147483647 w 140"/>
                <a:gd name="T63" fmla="*/ 2147483647 h 82"/>
                <a:gd name="T64" fmla="*/ 2147483647 w 140"/>
                <a:gd name="T65" fmla="*/ 2147483647 h 82"/>
                <a:gd name="T66" fmla="*/ 2147483647 w 140"/>
                <a:gd name="T67" fmla="*/ 2147483647 h 82"/>
                <a:gd name="T68" fmla="*/ 2147483647 w 140"/>
                <a:gd name="T69" fmla="*/ 2147483647 h 82"/>
                <a:gd name="T70" fmla="*/ 2147483647 w 140"/>
                <a:gd name="T71" fmla="*/ 2147483647 h 82"/>
                <a:gd name="T72" fmla="*/ 2147483647 w 140"/>
                <a:gd name="T73" fmla="*/ 2147483647 h 82"/>
                <a:gd name="T74" fmla="*/ 2147483647 w 140"/>
                <a:gd name="T75" fmla="*/ 0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0"/>
                <a:gd name="T115" fmla="*/ 0 h 82"/>
                <a:gd name="T116" fmla="*/ 140 w 140"/>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0" h="82">
                  <a:moveTo>
                    <a:pt x="28" y="0"/>
                  </a:moveTo>
                  <a:lnTo>
                    <a:pt x="20" y="2"/>
                  </a:lnTo>
                  <a:lnTo>
                    <a:pt x="16" y="8"/>
                  </a:lnTo>
                  <a:lnTo>
                    <a:pt x="12" y="12"/>
                  </a:lnTo>
                  <a:lnTo>
                    <a:pt x="6" y="14"/>
                  </a:lnTo>
                  <a:lnTo>
                    <a:pt x="2" y="16"/>
                  </a:lnTo>
                  <a:lnTo>
                    <a:pt x="0" y="18"/>
                  </a:lnTo>
                  <a:lnTo>
                    <a:pt x="2" y="24"/>
                  </a:lnTo>
                  <a:lnTo>
                    <a:pt x="8" y="18"/>
                  </a:lnTo>
                  <a:lnTo>
                    <a:pt x="12" y="16"/>
                  </a:lnTo>
                  <a:lnTo>
                    <a:pt x="14" y="16"/>
                  </a:lnTo>
                  <a:lnTo>
                    <a:pt x="30" y="26"/>
                  </a:lnTo>
                  <a:lnTo>
                    <a:pt x="38" y="30"/>
                  </a:lnTo>
                  <a:lnTo>
                    <a:pt x="46" y="34"/>
                  </a:lnTo>
                  <a:lnTo>
                    <a:pt x="50" y="36"/>
                  </a:lnTo>
                  <a:lnTo>
                    <a:pt x="54" y="38"/>
                  </a:lnTo>
                  <a:lnTo>
                    <a:pt x="60" y="46"/>
                  </a:lnTo>
                  <a:lnTo>
                    <a:pt x="66" y="52"/>
                  </a:lnTo>
                  <a:lnTo>
                    <a:pt x="82" y="48"/>
                  </a:lnTo>
                  <a:lnTo>
                    <a:pt x="90" y="50"/>
                  </a:lnTo>
                  <a:lnTo>
                    <a:pt x="94" y="50"/>
                  </a:lnTo>
                  <a:lnTo>
                    <a:pt x="96" y="52"/>
                  </a:lnTo>
                  <a:lnTo>
                    <a:pt x="96" y="58"/>
                  </a:lnTo>
                  <a:lnTo>
                    <a:pt x="100" y="60"/>
                  </a:lnTo>
                  <a:lnTo>
                    <a:pt x="102" y="60"/>
                  </a:lnTo>
                  <a:lnTo>
                    <a:pt x="104" y="62"/>
                  </a:lnTo>
                  <a:lnTo>
                    <a:pt x="106" y="66"/>
                  </a:lnTo>
                  <a:lnTo>
                    <a:pt x="108" y="70"/>
                  </a:lnTo>
                  <a:lnTo>
                    <a:pt x="106" y="80"/>
                  </a:lnTo>
                  <a:lnTo>
                    <a:pt x="116" y="82"/>
                  </a:lnTo>
                  <a:lnTo>
                    <a:pt x="124" y="82"/>
                  </a:lnTo>
                  <a:lnTo>
                    <a:pt x="134" y="82"/>
                  </a:lnTo>
                  <a:lnTo>
                    <a:pt x="140" y="70"/>
                  </a:lnTo>
                  <a:lnTo>
                    <a:pt x="136" y="62"/>
                  </a:lnTo>
                  <a:lnTo>
                    <a:pt x="126" y="64"/>
                  </a:lnTo>
                  <a:lnTo>
                    <a:pt x="122" y="64"/>
                  </a:lnTo>
                  <a:lnTo>
                    <a:pt x="118" y="64"/>
                  </a:lnTo>
                  <a:lnTo>
                    <a:pt x="116" y="62"/>
                  </a:lnTo>
                  <a:lnTo>
                    <a:pt x="108" y="54"/>
                  </a:lnTo>
                  <a:lnTo>
                    <a:pt x="106" y="50"/>
                  </a:lnTo>
                  <a:lnTo>
                    <a:pt x="104" y="46"/>
                  </a:lnTo>
                  <a:lnTo>
                    <a:pt x="106" y="34"/>
                  </a:lnTo>
                  <a:lnTo>
                    <a:pt x="100" y="28"/>
                  </a:lnTo>
                  <a:lnTo>
                    <a:pt x="92" y="22"/>
                  </a:lnTo>
                  <a:lnTo>
                    <a:pt x="82" y="24"/>
                  </a:lnTo>
                  <a:lnTo>
                    <a:pt x="72" y="22"/>
                  </a:lnTo>
                  <a:lnTo>
                    <a:pt x="64" y="20"/>
                  </a:lnTo>
                  <a:lnTo>
                    <a:pt x="58" y="14"/>
                  </a:lnTo>
                  <a:lnTo>
                    <a:pt x="52" y="12"/>
                  </a:lnTo>
                  <a:lnTo>
                    <a:pt x="46" y="12"/>
                  </a:lnTo>
                  <a:lnTo>
                    <a:pt x="40" y="10"/>
                  </a:lnTo>
                  <a:lnTo>
                    <a:pt x="36" y="6"/>
                  </a:lnTo>
                  <a:lnTo>
                    <a:pt x="34" y="4"/>
                  </a:lnTo>
                  <a:lnTo>
                    <a:pt x="28"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59" name="Freeform 58">
              <a:extLst>
                <a:ext uri="{FF2B5EF4-FFF2-40B4-BE49-F238E27FC236}">
                  <a16:creationId xmlns:a16="http://schemas.microsoft.com/office/drawing/2014/main" id="{40E89F7A-F489-D54D-B485-E482EDC1783A}"/>
                </a:ext>
              </a:extLst>
            </p:cNvPr>
            <p:cNvSpPr>
              <a:spLocks/>
            </p:cNvSpPr>
            <p:nvPr/>
          </p:nvSpPr>
          <p:spPr bwMode="auto">
            <a:xfrm>
              <a:off x="3933825" y="4067175"/>
              <a:ext cx="38100" cy="28575"/>
            </a:xfrm>
            <a:custGeom>
              <a:avLst/>
              <a:gdLst>
                <a:gd name="T0" fmla="*/ 2147483647 w 22"/>
                <a:gd name="T1" fmla="*/ 2147483647 h 22"/>
                <a:gd name="T2" fmla="*/ 2147483647 w 22"/>
                <a:gd name="T3" fmla="*/ 2147483647 h 22"/>
                <a:gd name="T4" fmla="*/ 2147483647 w 22"/>
                <a:gd name="T5" fmla="*/ 2147483647 h 22"/>
                <a:gd name="T6" fmla="*/ 2147483647 w 22"/>
                <a:gd name="T7" fmla="*/ 2147483647 h 22"/>
                <a:gd name="T8" fmla="*/ 2147483647 w 22"/>
                <a:gd name="T9" fmla="*/ 2147483647 h 22"/>
                <a:gd name="T10" fmla="*/ 2147483647 w 22"/>
                <a:gd name="T11" fmla="*/ 2147483647 h 22"/>
                <a:gd name="T12" fmla="*/ 0 w 22"/>
                <a:gd name="T13" fmla="*/ 2147483647 h 22"/>
                <a:gd name="T14" fmla="*/ 0 w 22"/>
                <a:gd name="T15" fmla="*/ 2147483647 h 22"/>
                <a:gd name="T16" fmla="*/ 2147483647 w 22"/>
                <a:gd name="T17" fmla="*/ 2147483647 h 22"/>
                <a:gd name="T18" fmla="*/ 2147483647 w 22"/>
                <a:gd name="T19" fmla="*/ 2147483647 h 22"/>
                <a:gd name="T20" fmla="*/ 2147483647 w 22"/>
                <a:gd name="T21" fmla="*/ 2147483647 h 22"/>
                <a:gd name="T22" fmla="*/ 2147483647 w 22"/>
                <a:gd name="T23" fmla="*/ 2147483647 h 22"/>
                <a:gd name="T24" fmla="*/ 2147483647 w 22"/>
                <a:gd name="T25" fmla="*/ 0 h 22"/>
                <a:gd name="T26" fmla="*/ 2147483647 w 22"/>
                <a:gd name="T27" fmla="*/ 0 h 22"/>
                <a:gd name="T28" fmla="*/ 2147483647 w 22"/>
                <a:gd name="T29" fmla="*/ 2147483647 h 22"/>
                <a:gd name="T30" fmla="*/ 2147483647 w 22"/>
                <a:gd name="T31" fmla="*/ 2147483647 h 22"/>
                <a:gd name="T32" fmla="*/ 2147483647 w 22"/>
                <a:gd name="T33" fmla="*/ 2147483647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22" y="6"/>
                  </a:moveTo>
                  <a:lnTo>
                    <a:pt x="20" y="18"/>
                  </a:lnTo>
                  <a:lnTo>
                    <a:pt x="10" y="22"/>
                  </a:lnTo>
                  <a:lnTo>
                    <a:pt x="6" y="20"/>
                  </a:lnTo>
                  <a:lnTo>
                    <a:pt x="2" y="20"/>
                  </a:lnTo>
                  <a:lnTo>
                    <a:pt x="0" y="18"/>
                  </a:lnTo>
                  <a:lnTo>
                    <a:pt x="2" y="14"/>
                  </a:lnTo>
                  <a:lnTo>
                    <a:pt x="4" y="8"/>
                  </a:lnTo>
                  <a:lnTo>
                    <a:pt x="4" y="2"/>
                  </a:lnTo>
                  <a:lnTo>
                    <a:pt x="6" y="0"/>
                  </a:lnTo>
                  <a:lnTo>
                    <a:pt x="14" y="2"/>
                  </a:lnTo>
                  <a:lnTo>
                    <a:pt x="22" y="6"/>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0" name="Freeform 59">
              <a:extLst>
                <a:ext uri="{FF2B5EF4-FFF2-40B4-BE49-F238E27FC236}">
                  <a16:creationId xmlns:a16="http://schemas.microsoft.com/office/drawing/2014/main" id="{858E13E1-97BB-1947-B4BA-4CE663F85B38}"/>
                </a:ext>
              </a:extLst>
            </p:cNvPr>
            <p:cNvSpPr>
              <a:spLocks/>
            </p:cNvSpPr>
            <p:nvPr/>
          </p:nvSpPr>
          <p:spPr bwMode="auto">
            <a:xfrm>
              <a:off x="4010025" y="4143375"/>
              <a:ext cx="38100" cy="38100"/>
            </a:xfrm>
            <a:custGeom>
              <a:avLst/>
              <a:gdLst>
                <a:gd name="T0" fmla="*/ 2147483647 w 30"/>
                <a:gd name="T1" fmla="*/ 2147483647 h 24"/>
                <a:gd name="T2" fmla="*/ 2147483647 w 30"/>
                <a:gd name="T3" fmla="*/ 2147483647 h 24"/>
                <a:gd name="T4" fmla="*/ 2147483647 w 30"/>
                <a:gd name="T5" fmla="*/ 2147483647 h 24"/>
                <a:gd name="T6" fmla="*/ 2147483647 w 30"/>
                <a:gd name="T7" fmla="*/ 2147483647 h 24"/>
                <a:gd name="T8" fmla="*/ 2147483647 w 30"/>
                <a:gd name="T9" fmla="*/ 2147483647 h 24"/>
                <a:gd name="T10" fmla="*/ 2147483647 w 30"/>
                <a:gd name="T11" fmla="*/ 2147483647 h 24"/>
                <a:gd name="T12" fmla="*/ 0 w 30"/>
                <a:gd name="T13" fmla="*/ 2147483647 h 24"/>
                <a:gd name="T14" fmla="*/ 2147483647 w 30"/>
                <a:gd name="T15" fmla="*/ 2147483647 h 24"/>
                <a:gd name="T16" fmla="*/ 2147483647 w 30"/>
                <a:gd name="T17" fmla="*/ 2147483647 h 24"/>
                <a:gd name="T18" fmla="*/ 2147483647 w 30"/>
                <a:gd name="T19" fmla="*/ 2147483647 h 24"/>
                <a:gd name="T20" fmla="*/ 2147483647 w 30"/>
                <a:gd name="T21" fmla="*/ 2147483647 h 24"/>
                <a:gd name="T22" fmla="*/ 2147483647 w 30"/>
                <a:gd name="T23" fmla="*/ 2147483647 h 24"/>
                <a:gd name="T24" fmla="*/ 2147483647 w 30"/>
                <a:gd name="T25" fmla="*/ 2147483647 h 24"/>
                <a:gd name="T26" fmla="*/ 2147483647 w 30"/>
                <a:gd name="T27" fmla="*/ 2147483647 h 24"/>
                <a:gd name="T28" fmla="*/ 2147483647 w 30"/>
                <a:gd name="T29" fmla="*/ 2147483647 h 24"/>
                <a:gd name="T30" fmla="*/ 2147483647 w 30"/>
                <a:gd name="T31" fmla="*/ 2147483647 h 24"/>
                <a:gd name="T32" fmla="*/ 2147483647 w 30"/>
                <a:gd name="T33" fmla="*/ 2147483647 h 24"/>
                <a:gd name="T34" fmla="*/ 2147483647 w 30"/>
                <a:gd name="T35" fmla="*/ 2147483647 h 24"/>
                <a:gd name="T36" fmla="*/ 2147483647 w 30"/>
                <a:gd name="T37" fmla="*/ 2147483647 h 24"/>
                <a:gd name="T38" fmla="*/ 2147483647 w 30"/>
                <a:gd name="T39" fmla="*/ 2147483647 h 24"/>
                <a:gd name="T40" fmla="*/ 2147483647 w 30"/>
                <a:gd name="T41" fmla="*/ 2147483647 h 24"/>
                <a:gd name="T42" fmla="*/ 2147483647 w 30"/>
                <a:gd name="T43" fmla="*/ 2147483647 h 24"/>
                <a:gd name="T44" fmla="*/ 2147483647 w 30"/>
                <a:gd name="T45" fmla="*/ 2147483647 h 24"/>
                <a:gd name="T46" fmla="*/ 2147483647 w 30"/>
                <a:gd name="T47" fmla="*/ 2147483647 h 24"/>
                <a:gd name="T48" fmla="*/ 2147483647 w 30"/>
                <a:gd name="T49" fmla="*/ 2147483647 h 24"/>
                <a:gd name="T50" fmla="*/ 2147483647 w 30"/>
                <a:gd name="T51" fmla="*/ 0 h 24"/>
                <a:gd name="T52" fmla="*/ 2147483647 w 30"/>
                <a:gd name="T53" fmla="*/ 0 h 24"/>
                <a:gd name="T54" fmla="*/ 2147483647 w 30"/>
                <a:gd name="T55" fmla="*/ 2147483647 h 24"/>
                <a:gd name="T56" fmla="*/ 2147483647 w 30"/>
                <a:gd name="T57" fmla="*/ 2147483647 h 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4"/>
                <a:gd name="T89" fmla="*/ 30 w 30"/>
                <a:gd name="T90" fmla="*/ 24 h 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4">
                  <a:moveTo>
                    <a:pt x="12" y="8"/>
                  </a:moveTo>
                  <a:lnTo>
                    <a:pt x="12" y="8"/>
                  </a:lnTo>
                  <a:lnTo>
                    <a:pt x="4" y="8"/>
                  </a:lnTo>
                  <a:lnTo>
                    <a:pt x="4" y="10"/>
                  </a:lnTo>
                  <a:lnTo>
                    <a:pt x="2" y="12"/>
                  </a:lnTo>
                  <a:lnTo>
                    <a:pt x="0" y="18"/>
                  </a:lnTo>
                  <a:lnTo>
                    <a:pt x="2" y="24"/>
                  </a:lnTo>
                  <a:lnTo>
                    <a:pt x="6" y="24"/>
                  </a:lnTo>
                  <a:lnTo>
                    <a:pt x="10" y="24"/>
                  </a:lnTo>
                  <a:lnTo>
                    <a:pt x="12" y="22"/>
                  </a:lnTo>
                  <a:lnTo>
                    <a:pt x="14" y="20"/>
                  </a:lnTo>
                  <a:lnTo>
                    <a:pt x="16" y="18"/>
                  </a:lnTo>
                  <a:lnTo>
                    <a:pt x="18" y="20"/>
                  </a:lnTo>
                  <a:lnTo>
                    <a:pt x="24" y="24"/>
                  </a:lnTo>
                  <a:lnTo>
                    <a:pt x="26" y="24"/>
                  </a:lnTo>
                  <a:lnTo>
                    <a:pt x="28" y="24"/>
                  </a:lnTo>
                  <a:lnTo>
                    <a:pt x="28" y="20"/>
                  </a:lnTo>
                  <a:lnTo>
                    <a:pt x="26" y="16"/>
                  </a:lnTo>
                  <a:lnTo>
                    <a:pt x="28" y="10"/>
                  </a:lnTo>
                  <a:lnTo>
                    <a:pt x="30" y="0"/>
                  </a:lnTo>
                  <a:lnTo>
                    <a:pt x="22" y="0"/>
                  </a:lnTo>
                  <a:lnTo>
                    <a:pt x="20" y="6"/>
                  </a:lnTo>
                  <a:lnTo>
                    <a:pt x="12" y="8"/>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1" name="Freeform 60">
              <a:extLst>
                <a:ext uri="{FF2B5EF4-FFF2-40B4-BE49-F238E27FC236}">
                  <a16:creationId xmlns:a16="http://schemas.microsoft.com/office/drawing/2014/main" id="{FCC3C4AF-BEB9-A440-830F-4560B5B0265B}"/>
                </a:ext>
              </a:extLst>
            </p:cNvPr>
            <p:cNvSpPr>
              <a:spLocks/>
            </p:cNvSpPr>
            <p:nvPr/>
          </p:nvSpPr>
          <p:spPr bwMode="auto">
            <a:xfrm>
              <a:off x="4019550" y="4429125"/>
              <a:ext cx="66675" cy="57150"/>
            </a:xfrm>
            <a:custGeom>
              <a:avLst/>
              <a:gdLst>
                <a:gd name="T0" fmla="*/ 2147483647 w 48"/>
                <a:gd name="T1" fmla="*/ 0 h 36"/>
                <a:gd name="T2" fmla="*/ 2147483647 w 48"/>
                <a:gd name="T3" fmla="*/ 2147483647 h 36"/>
                <a:gd name="T4" fmla="*/ 2147483647 w 48"/>
                <a:gd name="T5" fmla="*/ 2147483647 h 36"/>
                <a:gd name="T6" fmla="*/ 2147483647 w 48"/>
                <a:gd name="T7" fmla="*/ 2147483647 h 36"/>
                <a:gd name="T8" fmla="*/ 2147483647 w 48"/>
                <a:gd name="T9" fmla="*/ 2147483647 h 36"/>
                <a:gd name="T10" fmla="*/ 2147483647 w 48"/>
                <a:gd name="T11" fmla="*/ 2147483647 h 36"/>
                <a:gd name="T12" fmla="*/ 2147483647 w 48"/>
                <a:gd name="T13" fmla="*/ 2147483647 h 36"/>
                <a:gd name="T14" fmla="*/ 2147483647 w 48"/>
                <a:gd name="T15" fmla="*/ 2147483647 h 36"/>
                <a:gd name="T16" fmla="*/ 2147483647 w 48"/>
                <a:gd name="T17" fmla="*/ 2147483647 h 36"/>
                <a:gd name="T18" fmla="*/ 2147483647 w 48"/>
                <a:gd name="T19" fmla="*/ 2147483647 h 36"/>
                <a:gd name="T20" fmla="*/ 2147483647 w 48"/>
                <a:gd name="T21" fmla="*/ 2147483647 h 36"/>
                <a:gd name="T22" fmla="*/ 2147483647 w 48"/>
                <a:gd name="T23" fmla="*/ 2147483647 h 36"/>
                <a:gd name="T24" fmla="*/ 2147483647 w 48"/>
                <a:gd name="T25" fmla="*/ 2147483647 h 36"/>
                <a:gd name="T26" fmla="*/ 2147483647 w 48"/>
                <a:gd name="T27" fmla="*/ 2147483647 h 36"/>
                <a:gd name="T28" fmla="*/ 2147483647 w 48"/>
                <a:gd name="T29" fmla="*/ 2147483647 h 36"/>
                <a:gd name="T30" fmla="*/ 2147483647 w 48"/>
                <a:gd name="T31" fmla="*/ 2147483647 h 36"/>
                <a:gd name="T32" fmla="*/ 2147483647 w 48"/>
                <a:gd name="T33" fmla="*/ 2147483647 h 36"/>
                <a:gd name="T34" fmla="*/ 2147483647 w 48"/>
                <a:gd name="T35" fmla="*/ 2147483647 h 36"/>
                <a:gd name="T36" fmla="*/ 2147483647 w 48"/>
                <a:gd name="T37" fmla="*/ 2147483647 h 36"/>
                <a:gd name="T38" fmla="*/ 2147483647 w 48"/>
                <a:gd name="T39" fmla="*/ 2147483647 h 36"/>
                <a:gd name="T40" fmla="*/ 2147483647 w 48"/>
                <a:gd name="T41" fmla="*/ 2147483647 h 36"/>
                <a:gd name="T42" fmla="*/ 2147483647 w 48"/>
                <a:gd name="T43" fmla="*/ 2147483647 h 36"/>
                <a:gd name="T44" fmla="*/ 2147483647 w 48"/>
                <a:gd name="T45" fmla="*/ 2147483647 h 36"/>
                <a:gd name="T46" fmla="*/ 2147483647 w 48"/>
                <a:gd name="T47" fmla="*/ 2147483647 h 36"/>
                <a:gd name="T48" fmla="*/ 0 w 48"/>
                <a:gd name="T49" fmla="*/ 2147483647 h 36"/>
                <a:gd name="T50" fmla="*/ 0 w 48"/>
                <a:gd name="T51" fmla="*/ 2147483647 h 36"/>
                <a:gd name="T52" fmla="*/ 2147483647 w 48"/>
                <a:gd name="T53" fmla="*/ 2147483647 h 36"/>
                <a:gd name="T54" fmla="*/ 2147483647 w 48"/>
                <a:gd name="T55" fmla="*/ 0 h 36"/>
                <a:gd name="T56" fmla="*/ 2147483647 w 48"/>
                <a:gd name="T57" fmla="*/ 0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36"/>
                <a:gd name="T89" fmla="*/ 48 w 48"/>
                <a:gd name="T90" fmla="*/ 36 h 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36">
                  <a:moveTo>
                    <a:pt x="6" y="0"/>
                  </a:moveTo>
                  <a:lnTo>
                    <a:pt x="20" y="6"/>
                  </a:lnTo>
                  <a:lnTo>
                    <a:pt x="26" y="22"/>
                  </a:lnTo>
                  <a:lnTo>
                    <a:pt x="32" y="26"/>
                  </a:lnTo>
                  <a:lnTo>
                    <a:pt x="48" y="26"/>
                  </a:lnTo>
                  <a:lnTo>
                    <a:pt x="48" y="32"/>
                  </a:lnTo>
                  <a:lnTo>
                    <a:pt x="48" y="34"/>
                  </a:lnTo>
                  <a:lnTo>
                    <a:pt x="48" y="36"/>
                  </a:lnTo>
                  <a:lnTo>
                    <a:pt x="44" y="34"/>
                  </a:lnTo>
                  <a:lnTo>
                    <a:pt x="40" y="32"/>
                  </a:lnTo>
                  <a:lnTo>
                    <a:pt x="30" y="30"/>
                  </a:lnTo>
                  <a:lnTo>
                    <a:pt x="24" y="30"/>
                  </a:lnTo>
                  <a:lnTo>
                    <a:pt x="22" y="28"/>
                  </a:lnTo>
                  <a:lnTo>
                    <a:pt x="20" y="26"/>
                  </a:lnTo>
                  <a:lnTo>
                    <a:pt x="14" y="18"/>
                  </a:lnTo>
                  <a:lnTo>
                    <a:pt x="12" y="16"/>
                  </a:lnTo>
                  <a:lnTo>
                    <a:pt x="6" y="12"/>
                  </a:lnTo>
                  <a:lnTo>
                    <a:pt x="4" y="10"/>
                  </a:lnTo>
                  <a:lnTo>
                    <a:pt x="0" y="6"/>
                  </a:lnTo>
                  <a:lnTo>
                    <a:pt x="4" y="2"/>
                  </a:lnTo>
                  <a:lnTo>
                    <a:pt x="6"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2" name="Freeform 61">
              <a:extLst>
                <a:ext uri="{FF2B5EF4-FFF2-40B4-BE49-F238E27FC236}">
                  <a16:creationId xmlns:a16="http://schemas.microsoft.com/office/drawing/2014/main" id="{F583A58F-E0EF-9A40-A134-3C6D4A9EB357}"/>
                </a:ext>
              </a:extLst>
            </p:cNvPr>
            <p:cNvSpPr>
              <a:spLocks/>
            </p:cNvSpPr>
            <p:nvPr/>
          </p:nvSpPr>
          <p:spPr bwMode="auto">
            <a:xfrm>
              <a:off x="3981450" y="4314825"/>
              <a:ext cx="28575" cy="19050"/>
            </a:xfrm>
            <a:custGeom>
              <a:avLst/>
              <a:gdLst>
                <a:gd name="T0" fmla="*/ 0 w 20"/>
                <a:gd name="T1" fmla="*/ 0 h 14"/>
                <a:gd name="T2" fmla="*/ 0 w 20"/>
                <a:gd name="T3" fmla="*/ 2147483647 h 14"/>
                <a:gd name="T4" fmla="*/ 0 w 20"/>
                <a:gd name="T5" fmla="*/ 2147483647 h 14"/>
                <a:gd name="T6" fmla="*/ 2147483647 w 20"/>
                <a:gd name="T7" fmla="*/ 2147483647 h 14"/>
                <a:gd name="T8" fmla="*/ 2147483647 w 20"/>
                <a:gd name="T9" fmla="*/ 2147483647 h 14"/>
                <a:gd name="T10" fmla="*/ 2147483647 w 20"/>
                <a:gd name="T11" fmla="*/ 2147483647 h 14"/>
                <a:gd name="T12" fmla="*/ 2147483647 w 20"/>
                <a:gd name="T13" fmla="*/ 2147483647 h 14"/>
                <a:gd name="T14" fmla="*/ 2147483647 w 20"/>
                <a:gd name="T15" fmla="*/ 2147483647 h 14"/>
                <a:gd name="T16" fmla="*/ 2147483647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0 h 14"/>
                <a:gd name="T36" fmla="*/ 0 w 20"/>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14"/>
                <a:gd name="T59" fmla="*/ 20 w 20"/>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14">
                  <a:moveTo>
                    <a:pt x="0" y="0"/>
                  </a:moveTo>
                  <a:lnTo>
                    <a:pt x="0" y="8"/>
                  </a:lnTo>
                  <a:lnTo>
                    <a:pt x="4" y="8"/>
                  </a:lnTo>
                  <a:lnTo>
                    <a:pt x="6" y="8"/>
                  </a:lnTo>
                  <a:lnTo>
                    <a:pt x="6" y="10"/>
                  </a:lnTo>
                  <a:lnTo>
                    <a:pt x="8" y="12"/>
                  </a:lnTo>
                  <a:lnTo>
                    <a:pt x="12" y="12"/>
                  </a:lnTo>
                  <a:lnTo>
                    <a:pt x="18" y="14"/>
                  </a:lnTo>
                  <a:lnTo>
                    <a:pt x="20" y="8"/>
                  </a:lnTo>
                  <a:lnTo>
                    <a:pt x="18" y="6"/>
                  </a:lnTo>
                  <a:lnTo>
                    <a:pt x="14" y="6"/>
                  </a:lnTo>
                  <a:lnTo>
                    <a:pt x="10" y="4"/>
                  </a:lnTo>
                  <a:lnTo>
                    <a:pt x="8" y="2"/>
                  </a:lnTo>
                  <a:lnTo>
                    <a:pt x="4" y="0"/>
                  </a:lnTo>
                  <a:lnTo>
                    <a:pt x="0"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3" name="Freeform 62">
              <a:extLst>
                <a:ext uri="{FF2B5EF4-FFF2-40B4-BE49-F238E27FC236}">
                  <a16:creationId xmlns:a16="http://schemas.microsoft.com/office/drawing/2014/main" id="{D197F342-E7A9-E44C-B53A-84706D40CF17}"/>
                </a:ext>
              </a:extLst>
            </p:cNvPr>
            <p:cNvSpPr>
              <a:spLocks/>
            </p:cNvSpPr>
            <p:nvPr/>
          </p:nvSpPr>
          <p:spPr bwMode="auto">
            <a:xfrm>
              <a:off x="3905250" y="4286250"/>
              <a:ext cx="9525" cy="9525"/>
            </a:xfrm>
            <a:custGeom>
              <a:avLst/>
              <a:gdLst>
                <a:gd name="T0" fmla="*/ 2147483647 w 10"/>
                <a:gd name="T1" fmla="*/ 2147483647 h 10"/>
                <a:gd name="T2" fmla="*/ 2147483647 w 10"/>
                <a:gd name="T3" fmla="*/ 2147483647 h 10"/>
                <a:gd name="T4" fmla="*/ 0 w 10"/>
                <a:gd name="T5" fmla="*/ 2147483647 h 10"/>
                <a:gd name="T6" fmla="*/ 2147483647 w 10"/>
                <a:gd name="T7" fmla="*/ 0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10" y="4"/>
                  </a:moveTo>
                  <a:lnTo>
                    <a:pt x="6" y="10"/>
                  </a:lnTo>
                  <a:lnTo>
                    <a:pt x="0" y="8"/>
                  </a:lnTo>
                  <a:lnTo>
                    <a:pt x="4" y="0"/>
                  </a:lnTo>
                  <a:lnTo>
                    <a:pt x="10" y="4"/>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4" name="Freeform 63">
              <a:extLst>
                <a:ext uri="{FF2B5EF4-FFF2-40B4-BE49-F238E27FC236}">
                  <a16:creationId xmlns:a16="http://schemas.microsoft.com/office/drawing/2014/main" id="{73B55ACA-7C15-DE47-8FB3-434322CED777}"/>
                </a:ext>
              </a:extLst>
            </p:cNvPr>
            <p:cNvSpPr>
              <a:spLocks/>
            </p:cNvSpPr>
            <p:nvPr/>
          </p:nvSpPr>
          <p:spPr bwMode="auto">
            <a:xfrm>
              <a:off x="3886200" y="4295775"/>
              <a:ext cx="19050" cy="9525"/>
            </a:xfrm>
            <a:custGeom>
              <a:avLst/>
              <a:gdLst>
                <a:gd name="T0" fmla="*/ 0 w 14"/>
                <a:gd name="T1" fmla="*/ 0 h 10"/>
                <a:gd name="T2" fmla="*/ 2147483647 w 14"/>
                <a:gd name="T3" fmla="*/ 2147483647 h 10"/>
                <a:gd name="T4" fmla="*/ 2147483647 w 14"/>
                <a:gd name="T5" fmla="*/ 2147483647 h 10"/>
                <a:gd name="T6" fmla="*/ 0 w 14"/>
                <a:gd name="T7" fmla="*/ 0 h 10"/>
                <a:gd name="T8" fmla="*/ 0 60000 65536"/>
                <a:gd name="T9" fmla="*/ 0 60000 65536"/>
                <a:gd name="T10" fmla="*/ 0 60000 65536"/>
                <a:gd name="T11" fmla="*/ 0 60000 65536"/>
                <a:gd name="T12" fmla="*/ 0 w 14"/>
                <a:gd name="T13" fmla="*/ 0 h 10"/>
                <a:gd name="T14" fmla="*/ 14 w 14"/>
                <a:gd name="T15" fmla="*/ 10 h 10"/>
              </a:gdLst>
              <a:ahLst/>
              <a:cxnLst>
                <a:cxn ang="T8">
                  <a:pos x="T0" y="T1"/>
                </a:cxn>
                <a:cxn ang="T9">
                  <a:pos x="T2" y="T3"/>
                </a:cxn>
                <a:cxn ang="T10">
                  <a:pos x="T4" y="T5"/>
                </a:cxn>
                <a:cxn ang="T11">
                  <a:pos x="T6" y="T7"/>
                </a:cxn>
              </a:cxnLst>
              <a:rect l="T12" t="T13" r="T14" b="T15"/>
              <a:pathLst>
                <a:path w="14" h="10">
                  <a:moveTo>
                    <a:pt x="0" y="0"/>
                  </a:moveTo>
                  <a:lnTo>
                    <a:pt x="6" y="10"/>
                  </a:lnTo>
                  <a:lnTo>
                    <a:pt x="14" y="4"/>
                  </a:lnTo>
                  <a:lnTo>
                    <a:pt x="0" y="0"/>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5" name="Freeform 64">
              <a:extLst>
                <a:ext uri="{FF2B5EF4-FFF2-40B4-BE49-F238E27FC236}">
                  <a16:creationId xmlns:a16="http://schemas.microsoft.com/office/drawing/2014/main" id="{E4D8443F-EBB8-304E-93D8-9483FD0C2A22}"/>
                </a:ext>
              </a:extLst>
            </p:cNvPr>
            <p:cNvSpPr>
              <a:spLocks/>
            </p:cNvSpPr>
            <p:nvPr/>
          </p:nvSpPr>
          <p:spPr bwMode="auto">
            <a:xfrm>
              <a:off x="4124325" y="4324350"/>
              <a:ext cx="47625" cy="57150"/>
            </a:xfrm>
            <a:custGeom>
              <a:avLst/>
              <a:gdLst>
                <a:gd name="T0" fmla="*/ 2147483647 w 30"/>
                <a:gd name="T1" fmla="*/ 2147483647 h 42"/>
                <a:gd name="T2" fmla="*/ 2147483647 w 30"/>
                <a:gd name="T3" fmla="*/ 2147483647 h 42"/>
                <a:gd name="T4" fmla="*/ 2147483647 w 30"/>
                <a:gd name="T5" fmla="*/ 2147483647 h 42"/>
                <a:gd name="T6" fmla="*/ 2147483647 w 30"/>
                <a:gd name="T7" fmla="*/ 2147483647 h 42"/>
                <a:gd name="T8" fmla="*/ 2147483647 w 30"/>
                <a:gd name="T9" fmla="*/ 2147483647 h 42"/>
                <a:gd name="T10" fmla="*/ 2147483647 w 30"/>
                <a:gd name="T11" fmla="*/ 2147483647 h 42"/>
                <a:gd name="T12" fmla="*/ 2147483647 w 30"/>
                <a:gd name="T13" fmla="*/ 2147483647 h 42"/>
                <a:gd name="T14" fmla="*/ 2147483647 w 30"/>
                <a:gd name="T15" fmla="*/ 2147483647 h 42"/>
                <a:gd name="T16" fmla="*/ 2147483647 w 30"/>
                <a:gd name="T17" fmla="*/ 2147483647 h 42"/>
                <a:gd name="T18" fmla="*/ 2147483647 w 30"/>
                <a:gd name="T19" fmla="*/ 2147483647 h 42"/>
                <a:gd name="T20" fmla="*/ 2147483647 w 30"/>
                <a:gd name="T21" fmla="*/ 2147483647 h 42"/>
                <a:gd name="T22" fmla="*/ 2147483647 w 30"/>
                <a:gd name="T23" fmla="*/ 2147483647 h 42"/>
                <a:gd name="T24" fmla="*/ 2147483647 w 30"/>
                <a:gd name="T25" fmla="*/ 2147483647 h 42"/>
                <a:gd name="T26" fmla="*/ 2147483647 w 30"/>
                <a:gd name="T27" fmla="*/ 2147483647 h 42"/>
                <a:gd name="T28" fmla="*/ 2147483647 w 30"/>
                <a:gd name="T29" fmla="*/ 2147483647 h 42"/>
                <a:gd name="T30" fmla="*/ 2147483647 w 30"/>
                <a:gd name="T31" fmla="*/ 2147483647 h 42"/>
                <a:gd name="T32" fmla="*/ 0 w 30"/>
                <a:gd name="T33" fmla="*/ 2147483647 h 42"/>
                <a:gd name="T34" fmla="*/ 2147483647 w 30"/>
                <a:gd name="T35" fmla="*/ 2147483647 h 42"/>
                <a:gd name="T36" fmla="*/ 2147483647 w 30"/>
                <a:gd name="T37" fmla="*/ 0 h 42"/>
                <a:gd name="T38" fmla="*/ 2147483647 w 30"/>
                <a:gd name="T39" fmla="*/ 2147483647 h 42"/>
                <a:gd name="T40" fmla="*/ 2147483647 w 30"/>
                <a:gd name="T41" fmla="*/ 2147483647 h 42"/>
                <a:gd name="T42" fmla="*/ 2147483647 w 30"/>
                <a:gd name="T43" fmla="*/ 2147483647 h 42"/>
                <a:gd name="T44" fmla="*/ 2147483647 w 30"/>
                <a:gd name="T45" fmla="*/ 2147483647 h 42"/>
                <a:gd name="T46" fmla="*/ 2147483647 w 30"/>
                <a:gd name="T47" fmla="*/ 2147483647 h 42"/>
                <a:gd name="T48" fmla="*/ 2147483647 w 30"/>
                <a:gd name="T49" fmla="*/ 2147483647 h 42"/>
                <a:gd name="T50" fmla="*/ 2147483647 w 30"/>
                <a:gd name="T51" fmla="*/ 2147483647 h 42"/>
                <a:gd name="T52" fmla="*/ 2147483647 w 30"/>
                <a:gd name="T53" fmla="*/ 2147483647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
                <a:gd name="T82" fmla="*/ 0 h 42"/>
                <a:gd name="T83" fmla="*/ 30 w 30"/>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 h="42">
                  <a:moveTo>
                    <a:pt x="26" y="38"/>
                  </a:moveTo>
                  <a:lnTo>
                    <a:pt x="26" y="38"/>
                  </a:lnTo>
                  <a:lnTo>
                    <a:pt x="22" y="40"/>
                  </a:lnTo>
                  <a:lnTo>
                    <a:pt x="18" y="42"/>
                  </a:lnTo>
                  <a:lnTo>
                    <a:pt x="12" y="40"/>
                  </a:lnTo>
                  <a:lnTo>
                    <a:pt x="8" y="40"/>
                  </a:lnTo>
                  <a:lnTo>
                    <a:pt x="8" y="38"/>
                  </a:lnTo>
                  <a:lnTo>
                    <a:pt x="10" y="34"/>
                  </a:lnTo>
                  <a:lnTo>
                    <a:pt x="12" y="28"/>
                  </a:lnTo>
                  <a:lnTo>
                    <a:pt x="12" y="22"/>
                  </a:lnTo>
                  <a:lnTo>
                    <a:pt x="12" y="18"/>
                  </a:lnTo>
                  <a:lnTo>
                    <a:pt x="8" y="16"/>
                  </a:lnTo>
                  <a:lnTo>
                    <a:pt x="0" y="8"/>
                  </a:lnTo>
                  <a:lnTo>
                    <a:pt x="6" y="2"/>
                  </a:lnTo>
                  <a:lnTo>
                    <a:pt x="20" y="0"/>
                  </a:lnTo>
                  <a:lnTo>
                    <a:pt x="30" y="6"/>
                  </a:lnTo>
                  <a:lnTo>
                    <a:pt x="28" y="10"/>
                  </a:lnTo>
                  <a:lnTo>
                    <a:pt x="28" y="16"/>
                  </a:lnTo>
                  <a:lnTo>
                    <a:pt x="30" y="22"/>
                  </a:lnTo>
                  <a:lnTo>
                    <a:pt x="30" y="26"/>
                  </a:lnTo>
                  <a:lnTo>
                    <a:pt x="26" y="38"/>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6" name="Freeform 65">
              <a:extLst>
                <a:ext uri="{FF2B5EF4-FFF2-40B4-BE49-F238E27FC236}">
                  <a16:creationId xmlns:a16="http://schemas.microsoft.com/office/drawing/2014/main" id="{8353D6A9-CE98-A645-BDD4-92DD85FB1A88}"/>
                </a:ext>
              </a:extLst>
            </p:cNvPr>
            <p:cNvSpPr>
              <a:spLocks/>
            </p:cNvSpPr>
            <p:nvPr/>
          </p:nvSpPr>
          <p:spPr bwMode="auto">
            <a:xfrm>
              <a:off x="4105275" y="4219575"/>
              <a:ext cx="95250" cy="47625"/>
            </a:xfrm>
            <a:custGeom>
              <a:avLst/>
              <a:gdLst>
                <a:gd name="T0" fmla="*/ 2147483647 w 66"/>
                <a:gd name="T1" fmla="*/ 2147483647 h 40"/>
                <a:gd name="T2" fmla="*/ 0 w 66"/>
                <a:gd name="T3" fmla="*/ 2147483647 h 40"/>
                <a:gd name="T4" fmla="*/ 2147483647 w 66"/>
                <a:gd name="T5" fmla="*/ 2147483647 h 40"/>
                <a:gd name="T6" fmla="*/ 2147483647 w 66"/>
                <a:gd name="T7" fmla="*/ 2147483647 h 40"/>
                <a:gd name="T8" fmla="*/ 2147483647 w 66"/>
                <a:gd name="T9" fmla="*/ 2147483647 h 40"/>
                <a:gd name="T10" fmla="*/ 2147483647 w 66"/>
                <a:gd name="T11" fmla="*/ 2147483647 h 40"/>
                <a:gd name="T12" fmla="*/ 2147483647 w 66"/>
                <a:gd name="T13" fmla="*/ 2147483647 h 40"/>
                <a:gd name="T14" fmla="*/ 2147483647 w 66"/>
                <a:gd name="T15" fmla="*/ 0 h 40"/>
                <a:gd name="T16" fmla="*/ 2147483647 w 66"/>
                <a:gd name="T17" fmla="*/ 0 h 40"/>
                <a:gd name="T18" fmla="*/ 2147483647 w 66"/>
                <a:gd name="T19" fmla="*/ 0 h 40"/>
                <a:gd name="T20" fmla="*/ 2147483647 w 66"/>
                <a:gd name="T21" fmla="*/ 2147483647 h 40"/>
                <a:gd name="T22" fmla="*/ 2147483647 w 66"/>
                <a:gd name="T23" fmla="*/ 2147483647 h 40"/>
                <a:gd name="T24" fmla="*/ 2147483647 w 66"/>
                <a:gd name="T25" fmla="*/ 2147483647 h 40"/>
                <a:gd name="T26" fmla="*/ 2147483647 w 66"/>
                <a:gd name="T27" fmla="*/ 2147483647 h 40"/>
                <a:gd name="T28" fmla="*/ 2147483647 w 66"/>
                <a:gd name="T29" fmla="*/ 2147483647 h 40"/>
                <a:gd name="T30" fmla="*/ 2147483647 w 66"/>
                <a:gd name="T31" fmla="*/ 2147483647 h 40"/>
                <a:gd name="T32" fmla="*/ 2147483647 w 66"/>
                <a:gd name="T33" fmla="*/ 2147483647 h 40"/>
                <a:gd name="T34" fmla="*/ 2147483647 w 66"/>
                <a:gd name="T35" fmla="*/ 2147483647 h 40"/>
                <a:gd name="T36" fmla="*/ 2147483647 w 66"/>
                <a:gd name="T37" fmla="*/ 2147483647 h 40"/>
                <a:gd name="T38" fmla="*/ 2147483647 w 66"/>
                <a:gd name="T39" fmla="*/ 2147483647 h 40"/>
                <a:gd name="T40" fmla="*/ 2147483647 w 66"/>
                <a:gd name="T41" fmla="*/ 2147483647 h 40"/>
                <a:gd name="T42" fmla="*/ 2147483647 w 66"/>
                <a:gd name="T43" fmla="*/ 2147483647 h 40"/>
                <a:gd name="T44" fmla="*/ 2147483647 w 66"/>
                <a:gd name="T45" fmla="*/ 2147483647 h 40"/>
                <a:gd name="T46" fmla="*/ 2147483647 w 66"/>
                <a:gd name="T47" fmla="*/ 2147483647 h 40"/>
                <a:gd name="T48" fmla="*/ 2147483647 w 66"/>
                <a:gd name="T49" fmla="*/ 2147483647 h 40"/>
                <a:gd name="T50" fmla="*/ 2147483647 w 66"/>
                <a:gd name="T51" fmla="*/ 2147483647 h 40"/>
                <a:gd name="T52" fmla="*/ 2147483647 w 66"/>
                <a:gd name="T53" fmla="*/ 2147483647 h 40"/>
                <a:gd name="T54" fmla="*/ 2147483647 w 66"/>
                <a:gd name="T55" fmla="*/ 2147483647 h 40"/>
                <a:gd name="T56" fmla="*/ 2147483647 w 66"/>
                <a:gd name="T57" fmla="*/ 2147483647 h 40"/>
                <a:gd name="T58" fmla="*/ 2147483647 w 66"/>
                <a:gd name="T59" fmla="*/ 2147483647 h 40"/>
                <a:gd name="T60" fmla="*/ 2147483647 w 66"/>
                <a:gd name="T61" fmla="*/ 2147483647 h 40"/>
                <a:gd name="T62" fmla="*/ 2147483647 w 66"/>
                <a:gd name="T63" fmla="*/ 2147483647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
                <a:gd name="T97" fmla="*/ 0 h 40"/>
                <a:gd name="T98" fmla="*/ 66 w 66"/>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 h="40">
                  <a:moveTo>
                    <a:pt x="18" y="32"/>
                  </a:moveTo>
                  <a:lnTo>
                    <a:pt x="6" y="28"/>
                  </a:lnTo>
                  <a:lnTo>
                    <a:pt x="0" y="22"/>
                  </a:lnTo>
                  <a:lnTo>
                    <a:pt x="0" y="20"/>
                  </a:lnTo>
                  <a:lnTo>
                    <a:pt x="2" y="18"/>
                  </a:lnTo>
                  <a:lnTo>
                    <a:pt x="4" y="16"/>
                  </a:lnTo>
                  <a:lnTo>
                    <a:pt x="16" y="12"/>
                  </a:lnTo>
                  <a:lnTo>
                    <a:pt x="20" y="10"/>
                  </a:lnTo>
                  <a:lnTo>
                    <a:pt x="22" y="6"/>
                  </a:lnTo>
                  <a:lnTo>
                    <a:pt x="24" y="2"/>
                  </a:lnTo>
                  <a:lnTo>
                    <a:pt x="26" y="0"/>
                  </a:lnTo>
                  <a:lnTo>
                    <a:pt x="34" y="0"/>
                  </a:lnTo>
                  <a:lnTo>
                    <a:pt x="38" y="0"/>
                  </a:lnTo>
                  <a:lnTo>
                    <a:pt x="40" y="0"/>
                  </a:lnTo>
                  <a:lnTo>
                    <a:pt x="40" y="4"/>
                  </a:lnTo>
                  <a:lnTo>
                    <a:pt x="42" y="8"/>
                  </a:lnTo>
                  <a:lnTo>
                    <a:pt x="48" y="14"/>
                  </a:lnTo>
                  <a:lnTo>
                    <a:pt x="52" y="16"/>
                  </a:lnTo>
                  <a:lnTo>
                    <a:pt x="56" y="18"/>
                  </a:lnTo>
                  <a:lnTo>
                    <a:pt x="58" y="22"/>
                  </a:lnTo>
                  <a:lnTo>
                    <a:pt x="62" y="26"/>
                  </a:lnTo>
                  <a:lnTo>
                    <a:pt x="66" y="30"/>
                  </a:lnTo>
                  <a:lnTo>
                    <a:pt x="52" y="24"/>
                  </a:lnTo>
                  <a:lnTo>
                    <a:pt x="50" y="22"/>
                  </a:lnTo>
                  <a:lnTo>
                    <a:pt x="48" y="22"/>
                  </a:lnTo>
                  <a:lnTo>
                    <a:pt x="48" y="24"/>
                  </a:lnTo>
                  <a:lnTo>
                    <a:pt x="48" y="28"/>
                  </a:lnTo>
                  <a:lnTo>
                    <a:pt x="50" y="32"/>
                  </a:lnTo>
                  <a:lnTo>
                    <a:pt x="54" y="34"/>
                  </a:lnTo>
                  <a:lnTo>
                    <a:pt x="52" y="40"/>
                  </a:lnTo>
                  <a:lnTo>
                    <a:pt x="38" y="40"/>
                  </a:lnTo>
                  <a:lnTo>
                    <a:pt x="32" y="36"/>
                  </a:lnTo>
                  <a:lnTo>
                    <a:pt x="26" y="34"/>
                  </a:lnTo>
                  <a:lnTo>
                    <a:pt x="26" y="30"/>
                  </a:lnTo>
                  <a:lnTo>
                    <a:pt x="30" y="24"/>
                  </a:lnTo>
                  <a:lnTo>
                    <a:pt x="34" y="22"/>
                  </a:lnTo>
                  <a:lnTo>
                    <a:pt x="34" y="20"/>
                  </a:lnTo>
                  <a:lnTo>
                    <a:pt x="34" y="18"/>
                  </a:lnTo>
                  <a:lnTo>
                    <a:pt x="26" y="18"/>
                  </a:lnTo>
                  <a:lnTo>
                    <a:pt x="24" y="18"/>
                  </a:lnTo>
                  <a:lnTo>
                    <a:pt x="24" y="22"/>
                  </a:lnTo>
                  <a:lnTo>
                    <a:pt x="24" y="24"/>
                  </a:lnTo>
                  <a:lnTo>
                    <a:pt x="20" y="28"/>
                  </a:lnTo>
                  <a:lnTo>
                    <a:pt x="18" y="32"/>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67" name="Freeform 66">
              <a:extLst>
                <a:ext uri="{FF2B5EF4-FFF2-40B4-BE49-F238E27FC236}">
                  <a16:creationId xmlns:a16="http://schemas.microsoft.com/office/drawing/2014/main" id="{B7950AFE-4536-EB4E-A441-4B6B154DAEA5}"/>
                </a:ext>
              </a:extLst>
            </p:cNvPr>
            <p:cNvSpPr>
              <a:spLocks/>
            </p:cNvSpPr>
            <p:nvPr/>
          </p:nvSpPr>
          <p:spPr bwMode="auto">
            <a:xfrm>
              <a:off x="4010025" y="4219575"/>
              <a:ext cx="19050" cy="9525"/>
            </a:xfrm>
            <a:custGeom>
              <a:avLst/>
              <a:gdLst>
                <a:gd name="T0" fmla="*/ 0 w 10"/>
                <a:gd name="T1" fmla="*/ 2147483647 h 8"/>
                <a:gd name="T2" fmla="*/ 2147483647 w 10"/>
                <a:gd name="T3" fmla="*/ 2147483647 h 8"/>
                <a:gd name="T4" fmla="*/ 2147483647 w 10"/>
                <a:gd name="T5" fmla="*/ 0 h 8"/>
                <a:gd name="T6" fmla="*/ 0 w 10"/>
                <a:gd name="T7" fmla="*/ 2147483647 h 8"/>
                <a:gd name="T8" fmla="*/ 0 w 10"/>
                <a:gd name="T9" fmla="*/ 2147483647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4"/>
                  </a:moveTo>
                  <a:lnTo>
                    <a:pt x="8" y="8"/>
                  </a:lnTo>
                  <a:lnTo>
                    <a:pt x="10" y="0"/>
                  </a:lnTo>
                  <a:lnTo>
                    <a:pt x="0" y="2"/>
                  </a:lnTo>
                  <a:lnTo>
                    <a:pt x="0" y="4"/>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nvGrpSpPr>
            <p:cNvPr id="68" name="Greece">
              <a:extLst>
                <a:ext uri="{FF2B5EF4-FFF2-40B4-BE49-F238E27FC236}">
                  <a16:creationId xmlns:a16="http://schemas.microsoft.com/office/drawing/2014/main" id="{4D6A5FF7-6059-DC40-9275-0108B261F33C}"/>
                </a:ext>
              </a:extLst>
            </p:cNvPr>
            <p:cNvGrpSpPr>
              <a:grpSpLocks/>
            </p:cNvGrpSpPr>
            <p:nvPr/>
          </p:nvGrpSpPr>
          <p:grpSpPr bwMode="auto">
            <a:xfrm>
              <a:off x="3524250" y="3905250"/>
              <a:ext cx="742950" cy="933450"/>
              <a:chOff x="3524250" y="3905250"/>
              <a:chExt cx="78" cy="98"/>
            </a:xfrm>
          </p:grpSpPr>
          <p:sp>
            <p:nvSpPr>
              <p:cNvPr id="123" name="Freeform 122">
                <a:extLst>
                  <a:ext uri="{FF2B5EF4-FFF2-40B4-BE49-F238E27FC236}">
                    <a16:creationId xmlns:a16="http://schemas.microsoft.com/office/drawing/2014/main" id="{C18120D8-ACC7-4242-96C4-F20FC19A8C4F}"/>
                  </a:ext>
                </a:extLst>
              </p:cNvPr>
              <p:cNvSpPr>
                <a:spLocks/>
              </p:cNvSpPr>
              <p:nvPr/>
            </p:nvSpPr>
            <p:spPr bwMode="auto">
              <a:xfrm>
                <a:off x="3524250" y="3905250"/>
                <a:ext cx="63" cy="82"/>
              </a:xfrm>
              <a:custGeom>
                <a:avLst/>
                <a:gdLst>
                  <a:gd name="T0" fmla="*/ 0 w 440"/>
                  <a:gd name="T1" fmla="*/ 0 h 562"/>
                  <a:gd name="T2" fmla="*/ 0 w 440"/>
                  <a:gd name="T3" fmla="*/ 0 h 562"/>
                  <a:gd name="T4" fmla="*/ 0 w 440"/>
                  <a:gd name="T5" fmla="*/ 0 h 562"/>
                  <a:gd name="T6" fmla="*/ 0 w 440"/>
                  <a:gd name="T7" fmla="*/ 0 h 562"/>
                  <a:gd name="T8" fmla="*/ 0 w 440"/>
                  <a:gd name="T9" fmla="*/ 0 h 562"/>
                  <a:gd name="T10" fmla="*/ 0 w 440"/>
                  <a:gd name="T11" fmla="*/ 0 h 562"/>
                  <a:gd name="T12" fmla="*/ 0 w 440"/>
                  <a:gd name="T13" fmla="*/ 0 h 562"/>
                  <a:gd name="T14" fmla="*/ 0 w 440"/>
                  <a:gd name="T15" fmla="*/ 0 h 562"/>
                  <a:gd name="T16" fmla="*/ 0 w 440"/>
                  <a:gd name="T17" fmla="*/ 0 h 562"/>
                  <a:gd name="T18" fmla="*/ 0 w 440"/>
                  <a:gd name="T19" fmla="*/ 0 h 562"/>
                  <a:gd name="T20" fmla="*/ 0 w 440"/>
                  <a:gd name="T21" fmla="*/ 0 h 562"/>
                  <a:gd name="T22" fmla="*/ 0 w 440"/>
                  <a:gd name="T23" fmla="*/ 0 h 562"/>
                  <a:gd name="T24" fmla="*/ 0 w 440"/>
                  <a:gd name="T25" fmla="*/ 0 h 562"/>
                  <a:gd name="T26" fmla="*/ 0 w 440"/>
                  <a:gd name="T27" fmla="*/ 0 h 562"/>
                  <a:gd name="T28" fmla="*/ 0 w 440"/>
                  <a:gd name="T29" fmla="*/ 0 h 562"/>
                  <a:gd name="T30" fmla="*/ 0 w 440"/>
                  <a:gd name="T31" fmla="*/ 0 h 562"/>
                  <a:gd name="T32" fmla="*/ 0 w 440"/>
                  <a:gd name="T33" fmla="*/ 0 h 562"/>
                  <a:gd name="T34" fmla="*/ 0 w 440"/>
                  <a:gd name="T35" fmla="*/ 0 h 562"/>
                  <a:gd name="T36" fmla="*/ 0 w 440"/>
                  <a:gd name="T37" fmla="*/ 0 h 562"/>
                  <a:gd name="T38" fmla="*/ 0 w 440"/>
                  <a:gd name="T39" fmla="*/ 0 h 562"/>
                  <a:gd name="T40" fmla="*/ 0 w 440"/>
                  <a:gd name="T41" fmla="*/ 0 h 562"/>
                  <a:gd name="T42" fmla="*/ 0 w 440"/>
                  <a:gd name="T43" fmla="*/ 0 h 562"/>
                  <a:gd name="T44" fmla="*/ 0 w 440"/>
                  <a:gd name="T45" fmla="*/ 0 h 562"/>
                  <a:gd name="T46" fmla="*/ 0 w 440"/>
                  <a:gd name="T47" fmla="*/ 0 h 562"/>
                  <a:gd name="T48" fmla="*/ 0 w 440"/>
                  <a:gd name="T49" fmla="*/ 0 h 562"/>
                  <a:gd name="T50" fmla="*/ 0 w 440"/>
                  <a:gd name="T51" fmla="*/ 0 h 562"/>
                  <a:gd name="T52" fmla="*/ 0 w 440"/>
                  <a:gd name="T53" fmla="*/ 0 h 562"/>
                  <a:gd name="T54" fmla="*/ 0 w 440"/>
                  <a:gd name="T55" fmla="*/ 0 h 562"/>
                  <a:gd name="T56" fmla="*/ 0 w 440"/>
                  <a:gd name="T57" fmla="*/ 0 h 562"/>
                  <a:gd name="T58" fmla="*/ 0 w 440"/>
                  <a:gd name="T59" fmla="*/ 0 h 562"/>
                  <a:gd name="T60" fmla="*/ 0 w 440"/>
                  <a:gd name="T61" fmla="*/ 0 h 562"/>
                  <a:gd name="T62" fmla="*/ 0 w 440"/>
                  <a:gd name="T63" fmla="*/ 0 h 562"/>
                  <a:gd name="T64" fmla="*/ 0 w 440"/>
                  <a:gd name="T65" fmla="*/ 0 h 562"/>
                  <a:gd name="T66" fmla="*/ 0 w 440"/>
                  <a:gd name="T67" fmla="*/ 0 h 562"/>
                  <a:gd name="T68" fmla="*/ 0 w 440"/>
                  <a:gd name="T69" fmla="*/ 0 h 562"/>
                  <a:gd name="T70" fmla="*/ 0 w 440"/>
                  <a:gd name="T71" fmla="*/ 0 h 562"/>
                  <a:gd name="T72" fmla="*/ 0 w 440"/>
                  <a:gd name="T73" fmla="*/ 0 h 562"/>
                  <a:gd name="T74" fmla="*/ 0 w 440"/>
                  <a:gd name="T75" fmla="*/ 0 h 562"/>
                  <a:gd name="T76" fmla="*/ 0 w 440"/>
                  <a:gd name="T77" fmla="*/ 0 h 562"/>
                  <a:gd name="T78" fmla="*/ 0 w 440"/>
                  <a:gd name="T79" fmla="*/ 0 h 562"/>
                  <a:gd name="T80" fmla="*/ 0 w 440"/>
                  <a:gd name="T81" fmla="*/ 0 h 562"/>
                  <a:gd name="T82" fmla="*/ 0 w 440"/>
                  <a:gd name="T83" fmla="*/ 0 h 562"/>
                  <a:gd name="T84" fmla="*/ 0 w 440"/>
                  <a:gd name="T85" fmla="*/ 0 h 562"/>
                  <a:gd name="T86" fmla="*/ 0 w 440"/>
                  <a:gd name="T87" fmla="*/ 0 h 562"/>
                  <a:gd name="T88" fmla="*/ 0 w 440"/>
                  <a:gd name="T89" fmla="*/ 0 h 562"/>
                  <a:gd name="T90" fmla="*/ 0 w 440"/>
                  <a:gd name="T91" fmla="*/ 0 h 562"/>
                  <a:gd name="T92" fmla="*/ 0 w 440"/>
                  <a:gd name="T93" fmla="*/ 0 h 562"/>
                  <a:gd name="T94" fmla="*/ 0 w 440"/>
                  <a:gd name="T95" fmla="*/ 0 h 562"/>
                  <a:gd name="T96" fmla="*/ 0 w 440"/>
                  <a:gd name="T97" fmla="*/ 0 h 562"/>
                  <a:gd name="T98" fmla="*/ 0 w 440"/>
                  <a:gd name="T99" fmla="*/ 0 h 562"/>
                  <a:gd name="T100" fmla="*/ 0 w 440"/>
                  <a:gd name="T101" fmla="*/ 0 h 562"/>
                  <a:gd name="T102" fmla="*/ 0 w 440"/>
                  <a:gd name="T103" fmla="*/ 0 h 562"/>
                  <a:gd name="T104" fmla="*/ 0 w 440"/>
                  <a:gd name="T105" fmla="*/ 0 h 562"/>
                  <a:gd name="T106" fmla="*/ 0 w 440"/>
                  <a:gd name="T107" fmla="*/ 0 h 562"/>
                  <a:gd name="T108" fmla="*/ 0 w 440"/>
                  <a:gd name="T109" fmla="*/ 0 h 562"/>
                  <a:gd name="T110" fmla="*/ 0 w 440"/>
                  <a:gd name="T111" fmla="*/ 0 h 562"/>
                  <a:gd name="T112" fmla="*/ 0 w 440"/>
                  <a:gd name="T113" fmla="*/ 0 h 562"/>
                  <a:gd name="T114" fmla="*/ 0 w 440"/>
                  <a:gd name="T115" fmla="*/ 0 h 562"/>
                  <a:gd name="T116" fmla="*/ 0 w 440"/>
                  <a:gd name="T117" fmla="*/ 0 h 562"/>
                  <a:gd name="T118" fmla="*/ 0 w 440"/>
                  <a:gd name="T119" fmla="*/ 0 h 562"/>
                  <a:gd name="T120" fmla="*/ 0 w 440"/>
                  <a:gd name="T121" fmla="*/ 0 h 562"/>
                  <a:gd name="T122" fmla="*/ 0 w 440"/>
                  <a:gd name="T123" fmla="*/ 0 h 5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0"/>
                  <a:gd name="T187" fmla="*/ 0 h 562"/>
                  <a:gd name="T188" fmla="*/ 440 w 440"/>
                  <a:gd name="T189" fmla="*/ 562 h 5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0" h="562">
                    <a:moveTo>
                      <a:pt x="408" y="2"/>
                    </a:moveTo>
                    <a:lnTo>
                      <a:pt x="394" y="4"/>
                    </a:lnTo>
                    <a:lnTo>
                      <a:pt x="400" y="16"/>
                    </a:lnTo>
                    <a:lnTo>
                      <a:pt x="406" y="30"/>
                    </a:lnTo>
                    <a:lnTo>
                      <a:pt x="406" y="36"/>
                    </a:lnTo>
                    <a:lnTo>
                      <a:pt x="404" y="38"/>
                    </a:lnTo>
                    <a:lnTo>
                      <a:pt x="402" y="40"/>
                    </a:lnTo>
                    <a:lnTo>
                      <a:pt x="392" y="44"/>
                    </a:lnTo>
                    <a:lnTo>
                      <a:pt x="386" y="46"/>
                    </a:lnTo>
                    <a:lnTo>
                      <a:pt x="374" y="46"/>
                    </a:lnTo>
                    <a:lnTo>
                      <a:pt x="372" y="50"/>
                    </a:lnTo>
                    <a:lnTo>
                      <a:pt x="370" y="54"/>
                    </a:lnTo>
                    <a:lnTo>
                      <a:pt x="366" y="54"/>
                    </a:lnTo>
                    <a:lnTo>
                      <a:pt x="352" y="56"/>
                    </a:lnTo>
                    <a:lnTo>
                      <a:pt x="344" y="58"/>
                    </a:lnTo>
                    <a:lnTo>
                      <a:pt x="326" y="56"/>
                    </a:lnTo>
                    <a:lnTo>
                      <a:pt x="314" y="50"/>
                    </a:lnTo>
                    <a:lnTo>
                      <a:pt x="312" y="60"/>
                    </a:lnTo>
                    <a:lnTo>
                      <a:pt x="304" y="58"/>
                    </a:lnTo>
                    <a:lnTo>
                      <a:pt x="298" y="58"/>
                    </a:lnTo>
                    <a:lnTo>
                      <a:pt x="294" y="56"/>
                    </a:lnTo>
                    <a:lnTo>
                      <a:pt x="286" y="50"/>
                    </a:lnTo>
                    <a:lnTo>
                      <a:pt x="284" y="48"/>
                    </a:lnTo>
                    <a:lnTo>
                      <a:pt x="282" y="46"/>
                    </a:lnTo>
                    <a:lnTo>
                      <a:pt x="282" y="44"/>
                    </a:lnTo>
                    <a:lnTo>
                      <a:pt x="284" y="44"/>
                    </a:lnTo>
                    <a:lnTo>
                      <a:pt x="282" y="44"/>
                    </a:lnTo>
                    <a:lnTo>
                      <a:pt x="272" y="44"/>
                    </a:lnTo>
                    <a:lnTo>
                      <a:pt x="264" y="46"/>
                    </a:lnTo>
                    <a:lnTo>
                      <a:pt x="258" y="52"/>
                    </a:lnTo>
                    <a:lnTo>
                      <a:pt x="258" y="58"/>
                    </a:lnTo>
                    <a:lnTo>
                      <a:pt x="254" y="62"/>
                    </a:lnTo>
                    <a:lnTo>
                      <a:pt x="248" y="64"/>
                    </a:lnTo>
                    <a:lnTo>
                      <a:pt x="242" y="64"/>
                    </a:lnTo>
                    <a:lnTo>
                      <a:pt x="234" y="64"/>
                    </a:lnTo>
                    <a:lnTo>
                      <a:pt x="228" y="64"/>
                    </a:lnTo>
                    <a:lnTo>
                      <a:pt x="222" y="66"/>
                    </a:lnTo>
                    <a:lnTo>
                      <a:pt x="220" y="72"/>
                    </a:lnTo>
                    <a:lnTo>
                      <a:pt x="218" y="76"/>
                    </a:lnTo>
                    <a:lnTo>
                      <a:pt x="216" y="78"/>
                    </a:lnTo>
                    <a:lnTo>
                      <a:pt x="196" y="78"/>
                    </a:lnTo>
                    <a:lnTo>
                      <a:pt x="194" y="84"/>
                    </a:lnTo>
                    <a:lnTo>
                      <a:pt x="190" y="88"/>
                    </a:lnTo>
                    <a:lnTo>
                      <a:pt x="188" y="90"/>
                    </a:lnTo>
                    <a:lnTo>
                      <a:pt x="174" y="90"/>
                    </a:lnTo>
                    <a:lnTo>
                      <a:pt x="168" y="98"/>
                    </a:lnTo>
                    <a:lnTo>
                      <a:pt x="166" y="108"/>
                    </a:lnTo>
                    <a:lnTo>
                      <a:pt x="152" y="110"/>
                    </a:lnTo>
                    <a:lnTo>
                      <a:pt x="138" y="114"/>
                    </a:lnTo>
                    <a:lnTo>
                      <a:pt x="120" y="116"/>
                    </a:lnTo>
                    <a:lnTo>
                      <a:pt x="116" y="118"/>
                    </a:lnTo>
                    <a:lnTo>
                      <a:pt x="114" y="120"/>
                    </a:lnTo>
                    <a:lnTo>
                      <a:pt x="110" y="128"/>
                    </a:lnTo>
                    <a:lnTo>
                      <a:pt x="104" y="136"/>
                    </a:lnTo>
                    <a:lnTo>
                      <a:pt x="98" y="142"/>
                    </a:lnTo>
                    <a:lnTo>
                      <a:pt x="80" y="144"/>
                    </a:lnTo>
                    <a:lnTo>
                      <a:pt x="74" y="146"/>
                    </a:lnTo>
                    <a:lnTo>
                      <a:pt x="64" y="150"/>
                    </a:lnTo>
                    <a:lnTo>
                      <a:pt x="44" y="158"/>
                    </a:lnTo>
                    <a:lnTo>
                      <a:pt x="42" y="160"/>
                    </a:lnTo>
                    <a:lnTo>
                      <a:pt x="44" y="164"/>
                    </a:lnTo>
                    <a:lnTo>
                      <a:pt x="44" y="170"/>
                    </a:lnTo>
                    <a:lnTo>
                      <a:pt x="46" y="174"/>
                    </a:lnTo>
                    <a:lnTo>
                      <a:pt x="48" y="180"/>
                    </a:lnTo>
                    <a:lnTo>
                      <a:pt x="50" y="186"/>
                    </a:lnTo>
                    <a:lnTo>
                      <a:pt x="50" y="190"/>
                    </a:lnTo>
                    <a:lnTo>
                      <a:pt x="48" y="196"/>
                    </a:lnTo>
                    <a:lnTo>
                      <a:pt x="46" y="198"/>
                    </a:lnTo>
                    <a:lnTo>
                      <a:pt x="42" y="200"/>
                    </a:lnTo>
                    <a:lnTo>
                      <a:pt x="36" y="198"/>
                    </a:lnTo>
                    <a:lnTo>
                      <a:pt x="34" y="202"/>
                    </a:lnTo>
                    <a:lnTo>
                      <a:pt x="34" y="232"/>
                    </a:lnTo>
                    <a:lnTo>
                      <a:pt x="24" y="236"/>
                    </a:lnTo>
                    <a:lnTo>
                      <a:pt x="18" y="240"/>
                    </a:lnTo>
                    <a:lnTo>
                      <a:pt x="14" y="244"/>
                    </a:lnTo>
                    <a:lnTo>
                      <a:pt x="12" y="248"/>
                    </a:lnTo>
                    <a:lnTo>
                      <a:pt x="12" y="252"/>
                    </a:lnTo>
                    <a:lnTo>
                      <a:pt x="16" y="258"/>
                    </a:lnTo>
                    <a:lnTo>
                      <a:pt x="18" y="260"/>
                    </a:lnTo>
                    <a:lnTo>
                      <a:pt x="16" y="264"/>
                    </a:lnTo>
                    <a:lnTo>
                      <a:pt x="12" y="274"/>
                    </a:lnTo>
                    <a:lnTo>
                      <a:pt x="10" y="278"/>
                    </a:lnTo>
                    <a:lnTo>
                      <a:pt x="8" y="278"/>
                    </a:lnTo>
                    <a:lnTo>
                      <a:pt x="2" y="278"/>
                    </a:lnTo>
                    <a:lnTo>
                      <a:pt x="0" y="278"/>
                    </a:lnTo>
                    <a:lnTo>
                      <a:pt x="0" y="280"/>
                    </a:lnTo>
                    <a:lnTo>
                      <a:pt x="2" y="290"/>
                    </a:lnTo>
                    <a:lnTo>
                      <a:pt x="2" y="294"/>
                    </a:lnTo>
                    <a:lnTo>
                      <a:pt x="4" y="296"/>
                    </a:lnTo>
                    <a:lnTo>
                      <a:pt x="8" y="300"/>
                    </a:lnTo>
                    <a:lnTo>
                      <a:pt x="10" y="304"/>
                    </a:lnTo>
                    <a:lnTo>
                      <a:pt x="16" y="308"/>
                    </a:lnTo>
                    <a:lnTo>
                      <a:pt x="24" y="312"/>
                    </a:lnTo>
                    <a:lnTo>
                      <a:pt x="26" y="310"/>
                    </a:lnTo>
                    <a:lnTo>
                      <a:pt x="28" y="310"/>
                    </a:lnTo>
                    <a:lnTo>
                      <a:pt x="32" y="312"/>
                    </a:lnTo>
                    <a:lnTo>
                      <a:pt x="34" y="314"/>
                    </a:lnTo>
                    <a:lnTo>
                      <a:pt x="36" y="316"/>
                    </a:lnTo>
                    <a:lnTo>
                      <a:pt x="38" y="318"/>
                    </a:lnTo>
                    <a:lnTo>
                      <a:pt x="40" y="322"/>
                    </a:lnTo>
                    <a:lnTo>
                      <a:pt x="42" y="332"/>
                    </a:lnTo>
                    <a:lnTo>
                      <a:pt x="46" y="338"/>
                    </a:lnTo>
                    <a:lnTo>
                      <a:pt x="52" y="338"/>
                    </a:lnTo>
                    <a:lnTo>
                      <a:pt x="58" y="338"/>
                    </a:lnTo>
                    <a:lnTo>
                      <a:pt x="58" y="334"/>
                    </a:lnTo>
                    <a:lnTo>
                      <a:pt x="60" y="332"/>
                    </a:lnTo>
                    <a:lnTo>
                      <a:pt x="62" y="330"/>
                    </a:lnTo>
                    <a:lnTo>
                      <a:pt x="68" y="330"/>
                    </a:lnTo>
                    <a:lnTo>
                      <a:pt x="74" y="330"/>
                    </a:lnTo>
                    <a:lnTo>
                      <a:pt x="88" y="338"/>
                    </a:lnTo>
                    <a:lnTo>
                      <a:pt x="88" y="342"/>
                    </a:lnTo>
                    <a:lnTo>
                      <a:pt x="84" y="344"/>
                    </a:lnTo>
                    <a:lnTo>
                      <a:pt x="72" y="344"/>
                    </a:lnTo>
                    <a:lnTo>
                      <a:pt x="60" y="346"/>
                    </a:lnTo>
                    <a:lnTo>
                      <a:pt x="58" y="350"/>
                    </a:lnTo>
                    <a:lnTo>
                      <a:pt x="56" y="352"/>
                    </a:lnTo>
                    <a:lnTo>
                      <a:pt x="56" y="354"/>
                    </a:lnTo>
                    <a:lnTo>
                      <a:pt x="60" y="354"/>
                    </a:lnTo>
                    <a:lnTo>
                      <a:pt x="62" y="354"/>
                    </a:lnTo>
                    <a:lnTo>
                      <a:pt x="62" y="358"/>
                    </a:lnTo>
                    <a:lnTo>
                      <a:pt x="66" y="362"/>
                    </a:lnTo>
                    <a:lnTo>
                      <a:pt x="70" y="364"/>
                    </a:lnTo>
                    <a:lnTo>
                      <a:pt x="80" y="370"/>
                    </a:lnTo>
                    <a:lnTo>
                      <a:pt x="82" y="382"/>
                    </a:lnTo>
                    <a:lnTo>
                      <a:pt x="86" y="384"/>
                    </a:lnTo>
                    <a:lnTo>
                      <a:pt x="88" y="390"/>
                    </a:lnTo>
                    <a:lnTo>
                      <a:pt x="92" y="394"/>
                    </a:lnTo>
                    <a:lnTo>
                      <a:pt x="96" y="398"/>
                    </a:lnTo>
                    <a:lnTo>
                      <a:pt x="110" y="392"/>
                    </a:lnTo>
                    <a:lnTo>
                      <a:pt x="114" y="384"/>
                    </a:lnTo>
                    <a:lnTo>
                      <a:pt x="114" y="394"/>
                    </a:lnTo>
                    <a:lnTo>
                      <a:pt x="124" y="392"/>
                    </a:lnTo>
                    <a:lnTo>
                      <a:pt x="140" y="390"/>
                    </a:lnTo>
                    <a:lnTo>
                      <a:pt x="144" y="388"/>
                    </a:lnTo>
                    <a:lnTo>
                      <a:pt x="148" y="384"/>
                    </a:lnTo>
                    <a:lnTo>
                      <a:pt x="162" y="384"/>
                    </a:lnTo>
                    <a:lnTo>
                      <a:pt x="174" y="384"/>
                    </a:lnTo>
                    <a:lnTo>
                      <a:pt x="188" y="378"/>
                    </a:lnTo>
                    <a:lnTo>
                      <a:pt x="194" y="374"/>
                    </a:lnTo>
                    <a:lnTo>
                      <a:pt x="206" y="382"/>
                    </a:lnTo>
                    <a:lnTo>
                      <a:pt x="220" y="382"/>
                    </a:lnTo>
                    <a:lnTo>
                      <a:pt x="238" y="386"/>
                    </a:lnTo>
                    <a:lnTo>
                      <a:pt x="244" y="388"/>
                    </a:lnTo>
                    <a:lnTo>
                      <a:pt x="248" y="388"/>
                    </a:lnTo>
                    <a:lnTo>
                      <a:pt x="248" y="390"/>
                    </a:lnTo>
                    <a:lnTo>
                      <a:pt x="248" y="392"/>
                    </a:lnTo>
                    <a:lnTo>
                      <a:pt x="246" y="394"/>
                    </a:lnTo>
                    <a:lnTo>
                      <a:pt x="236" y="396"/>
                    </a:lnTo>
                    <a:lnTo>
                      <a:pt x="230" y="398"/>
                    </a:lnTo>
                    <a:lnTo>
                      <a:pt x="228" y="400"/>
                    </a:lnTo>
                    <a:lnTo>
                      <a:pt x="226" y="402"/>
                    </a:lnTo>
                    <a:lnTo>
                      <a:pt x="230" y="404"/>
                    </a:lnTo>
                    <a:lnTo>
                      <a:pt x="230" y="406"/>
                    </a:lnTo>
                    <a:lnTo>
                      <a:pt x="230" y="410"/>
                    </a:lnTo>
                    <a:lnTo>
                      <a:pt x="226" y="412"/>
                    </a:lnTo>
                    <a:lnTo>
                      <a:pt x="222" y="414"/>
                    </a:lnTo>
                    <a:lnTo>
                      <a:pt x="218" y="414"/>
                    </a:lnTo>
                    <a:lnTo>
                      <a:pt x="206" y="406"/>
                    </a:lnTo>
                    <a:lnTo>
                      <a:pt x="192" y="398"/>
                    </a:lnTo>
                    <a:lnTo>
                      <a:pt x="188" y="398"/>
                    </a:lnTo>
                    <a:lnTo>
                      <a:pt x="186" y="400"/>
                    </a:lnTo>
                    <a:lnTo>
                      <a:pt x="182" y="400"/>
                    </a:lnTo>
                    <a:lnTo>
                      <a:pt x="176" y="398"/>
                    </a:lnTo>
                    <a:lnTo>
                      <a:pt x="166" y="392"/>
                    </a:lnTo>
                    <a:lnTo>
                      <a:pt x="154" y="390"/>
                    </a:lnTo>
                    <a:lnTo>
                      <a:pt x="146" y="390"/>
                    </a:lnTo>
                    <a:lnTo>
                      <a:pt x="136" y="400"/>
                    </a:lnTo>
                    <a:lnTo>
                      <a:pt x="136" y="406"/>
                    </a:lnTo>
                    <a:lnTo>
                      <a:pt x="114" y="406"/>
                    </a:lnTo>
                    <a:lnTo>
                      <a:pt x="110" y="414"/>
                    </a:lnTo>
                    <a:lnTo>
                      <a:pt x="108" y="424"/>
                    </a:lnTo>
                    <a:lnTo>
                      <a:pt x="102" y="432"/>
                    </a:lnTo>
                    <a:lnTo>
                      <a:pt x="102" y="436"/>
                    </a:lnTo>
                    <a:lnTo>
                      <a:pt x="102" y="442"/>
                    </a:lnTo>
                    <a:lnTo>
                      <a:pt x="102" y="448"/>
                    </a:lnTo>
                    <a:lnTo>
                      <a:pt x="108" y="450"/>
                    </a:lnTo>
                    <a:lnTo>
                      <a:pt x="112" y="454"/>
                    </a:lnTo>
                    <a:lnTo>
                      <a:pt x="118" y="462"/>
                    </a:lnTo>
                    <a:lnTo>
                      <a:pt x="128" y="462"/>
                    </a:lnTo>
                    <a:lnTo>
                      <a:pt x="136" y="466"/>
                    </a:lnTo>
                    <a:lnTo>
                      <a:pt x="140" y="472"/>
                    </a:lnTo>
                    <a:lnTo>
                      <a:pt x="146" y="480"/>
                    </a:lnTo>
                    <a:lnTo>
                      <a:pt x="148" y="484"/>
                    </a:lnTo>
                    <a:lnTo>
                      <a:pt x="148" y="486"/>
                    </a:lnTo>
                    <a:lnTo>
                      <a:pt x="146" y="498"/>
                    </a:lnTo>
                    <a:lnTo>
                      <a:pt x="144" y="508"/>
                    </a:lnTo>
                    <a:lnTo>
                      <a:pt x="144" y="514"/>
                    </a:lnTo>
                    <a:lnTo>
                      <a:pt x="144" y="518"/>
                    </a:lnTo>
                    <a:lnTo>
                      <a:pt x="146" y="522"/>
                    </a:lnTo>
                    <a:lnTo>
                      <a:pt x="152" y="532"/>
                    </a:lnTo>
                    <a:lnTo>
                      <a:pt x="158" y="538"/>
                    </a:lnTo>
                    <a:lnTo>
                      <a:pt x="162" y="540"/>
                    </a:lnTo>
                    <a:lnTo>
                      <a:pt x="168" y="542"/>
                    </a:lnTo>
                    <a:lnTo>
                      <a:pt x="170" y="542"/>
                    </a:lnTo>
                    <a:lnTo>
                      <a:pt x="172" y="542"/>
                    </a:lnTo>
                    <a:lnTo>
                      <a:pt x="174" y="540"/>
                    </a:lnTo>
                    <a:lnTo>
                      <a:pt x="176" y="538"/>
                    </a:lnTo>
                    <a:lnTo>
                      <a:pt x="178" y="536"/>
                    </a:lnTo>
                    <a:lnTo>
                      <a:pt x="176" y="530"/>
                    </a:lnTo>
                    <a:lnTo>
                      <a:pt x="172" y="522"/>
                    </a:lnTo>
                    <a:lnTo>
                      <a:pt x="176" y="516"/>
                    </a:lnTo>
                    <a:lnTo>
                      <a:pt x="180" y="510"/>
                    </a:lnTo>
                    <a:lnTo>
                      <a:pt x="182" y="510"/>
                    </a:lnTo>
                    <a:lnTo>
                      <a:pt x="182" y="512"/>
                    </a:lnTo>
                    <a:lnTo>
                      <a:pt x="188" y="520"/>
                    </a:lnTo>
                    <a:lnTo>
                      <a:pt x="194" y="522"/>
                    </a:lnTo>
                    <a:lnTo>
                      <a:pt x="198" y="524"/>
                    </a:lnTo>
                    <a:lnTo>
                      <a:pt x="200" y="526"/>
                    </a:lnTo>
                    <a:lnTo>
                      <a:pt x="202" y="530"/>
                    </a:lnTo>
                    <a:lnTo>
                      <a:pt x="204" y="536"/>
                    </a:lnTo>
                    <a:lnTo>
                      <a:pt x="204" y="540"/>
                    </a:lnTo>
                    <a:lnTo>
                      <a:pt x="206" y="554"/>
                    </a:lnTo>
                    <a:lnTo>
                      <a:pt x="208" y="560"/>
                    </a:lnTo>
                    <a:lnTo>
                      <a:pt x="218" y="562"/>
                    </a:lnTo>
                    <a:lnTo>
                      <a:pt x="222" y="532"/>
                    </a:lnTo>
                    <a:lnTo>
                      <a:pt x="224" y="528"/>
                    </a:lnTo>
                    <a:lnTo>
                      <a:pt x="226" y="524"/>
                    </a:lnTo>
                    <a:lnTo>
                      <a:pt x="232" y="524"/>
                    </a:lnTo>
                    <a:lnTo>
                      <a:pt x="236" y="526"/>
                    </a:lnTo>
                    <a:lnTo>
                      <a:pt x="238" y="528"/>
                    </a:lnTo>
                    <a:lnTo>
                      <a:pt x="238" y="532"/>
                    </a:lnTo>
                    <a:lnTo>
                      <a:pt x="238" y="534"/>
                    </a:lnTo>
                    <a:lnTo>
                      <a:pt x="240" y="536"/>
                    </a:lnTo>
                    <a:lnTo>
                      <a:pt x="242" y="538"/>
                    </a:lnTo>
                    <a:lnTo>
                      <a:pt x="256" y="542"/>
                    </a:lnTo>
                    <a:lnTo>
                      <a:pt x="258" y="546"/>
                    </a:lnTo>
                    <a:lnTo>
                      <a:pt x="262" y="550"/>
                    </a:lnTo>
                    <a:lnTo>
                      <a:pt x="272" y="552"/>
                    </a:lnTo>
                    <a:lnTo>
                      <a:pt x="274" y="550"/>
                    </a:lnTo>
                    <a:lnTo>
                      <a:pt x="274" y="546"/>
                    </a:lnTo>
                    <a:lnTo>
                      <a:pt x="270" y="540"/>
                    </a:lnTo>
                    <a:lnTo>
                      <a:pt x="264" y="538"/>
                    </a:lnTo>
                    <a:lnTo>
                      <a:pt x="256" y="534"/>
                    </a:lnTo>
                    <a:lnTo>
                      <a:pt x="254" y="532"/>
                    </a:lnTo>
                    <a:lnTo>
                      <a:pt x="256" y="530"/>
                    </a:lnTo>
                    <a:lnTo>
                      <a:pt x="258" y="524"/>
                    </a:lnTo>
                    <a:lnTo>
                      <a:pt x="260" y="520"/>
                    </a:lnTo>
                    <a:lnTo>
                      <a:pt x="262" y="516"/>
                    </a:lnTo>
                    <a:lnTo>
                      <a:pt x="252" y="502"/>
                    </a:lnTo>
                    <a:lnTo>
                      <a:pt x="246" y="494"/>
                    </a:lnTo>
                    <a:lnTo>
                      <a:pt x="240" y="484"/>
                    </a:lnTo>
                    <a:lnTo>
                      <a:pt x="236" y="474"/>
                    </a:lnTo>
                    <a:lnTo>
                      <a:pt x="230" y="466"/>
                    </a:lnTo>
                    <a:lnTo>
                      <a:pt x="224" y="458"/>
                    </a:lnTo>
                    <a:lnTo>
                      <a:pt x="222" y="454"/>
                    </a:lnTo>
                    <a:lnTo>
                      <a:pt x="232" y="450"/>
                    </a:lnTo>
                    <a:lnTo>
                      <a:pt x="238" y="452"/>
                    </a:lnTo>
                    <a:lnTo>
                      <a:pt x="242" y="454"/>
                    </a:lnTo>
                    <a:lnTo>
                      <a:pt x="246" y="456"/>
                    </a:lnTo>
                    <a:lnTo>
                      <a:pt x="248" y="456"/>
                    </a:lnTo>
                    <a:lnTo>
                      <a:pt x="248" y="466"/>
                    </a:lnTo>
                    <a:lnTo>
                      <a:pt x="250" y="468"/>
                    </a:lnTo>
                    <a:lnTo>
                      <a:pt x="252" y="470"/>
                    </a:lnTo>
                    <a:lnTo>
                      <a:pt x="256" y="470"/>
                    </a:lnTo>
                    <a:lnTo>
                      <a:pt x="258" y="470"/>
                    </a:lnTo>
                    <a:lnTo>
                      <a:pt x="256" y="468"/>
                    </a:lnTo>
                    <a:lnTo>
                      <a:pt x="252" y="464"/>
                    </a:lnTo>
                    <a:lnTo>
                      <a:pt x="252" y="462"/>
                    </a:lnTo>
                    <a:lnTo>
                      <a:pt x="258" y="462"/>
                    </a:lnTo>
                    <a:lnTo>
                      <a:pt x="266" y="460"/>
                    </a:lnTo>
                    <a:lnTo>
                      <a:pt x="270" y="460"/>
                    </a:lnTo>
                    <a:lnTo>
                      <a:pt x="274" y="460"/>
                    </a:lnTo>
                    <a:lnTo>
                      <a:pt x="276" y="456"/>
                    </a:lnTo>
                    <a:lnTo>
                      <a:pt x="276" y="446"/>
                    </a:lnTo>
                    <a:lnTo>
                      <a:pt x="274" y="440"/>
                    </a:lnTo>
                    <a:lnTo>
                      <a:pt x="272" y="436"/>
                    </a:lnTo>
                    <a:lnTo>
                      <a:pt x="270" y="436"/>
                    </a:lnTo>
                    <a:lnTo>
                      <a:pt x="262" y="442"/>
                    </a:lnTo>
                    <a:lnTo>
                      <a:pt x="252" y="436"/>
                    </a:lnTo>
                    <a:lnTo>
                      <a:pt x="248" y="424"/>
                    </a:lnTo>
                    <a:lnTo>
                      <a:pt x="236" y="414"/>
                    </a:lnTo>
                    <a:lnTo>
                      <a:pt x="238" y="410"/>
                    </a:lnTo>
                    <a:lnTo>
                      <a:pt x="240" y="406"/>
                    </a:lnTo>
                    <a:lnTo>
                      <a:pt x="244" y="406"/>
                    </a:lnTo>
                    <a:lnTo>
                      <a:pt x="252" y="404"/>
                    </a:lnTo>
                    <a:lnTo>
                      <a:pt x="258" y="398"/>
                    </a:lnTo>
                    <a:lnTo>
                      <a:pt x="262" y="396"/>
                    </a:lnTo>
                    <a:lnTo>
                      <a:pt x="268" y="396"/>
                    </a:lnTo>
                    <a:lnTo>
                      <a:pt x="272" y="396"/>
                    </a:lnTo>
                    <a:lnTo>
                      <a:pt x="278" y="402"/>
                    </a:lnTo>
                    <a:lnTo>
                      <a:pt x="292" y="408"/>
                    </a:lnTo>
                    <a:lnTo>
                      <a:pt x="306" y="414"/>
                    </a:lnTo>
                    <a:lnTo>
                      <a:pt x="314" y="424"/>
                    </a:lnTo>
                    <a:lnTo>
                      <a:pt x="326" y="422"/>
                    </a:lnTo>
                    <a:lnTo>
                      <a:pt x="326" y="406"/>
                    </a:lnTo>
                    <a:lnTo>
                      <a:pt x="314" y="400"/>
                    </a:lnTo>
                    <a:lnTo>
                      <a:pt x="314" y="388"/>
                    </a:lnTo>
                    <a:lnTo>
                      <a:pt x="314" y="376"/>
                    </a:lnTo>
                    <a:lnTo>
                      <a:pt x="312" y="366"/>
                    </a:lnTo>
                    <a:lnTo>
                      <a:pt x="294" y="366"/>
                    </a:lnTo>
                    <a:lnTo>
                      <a:pt x="282" y="362"/>
                    </a:lnTo>
                    <a:lnTo>
                      <a:pt x="270" y="352"/>
                    </a:lnTo>
                    <a:lnTo>
                      <a:pt x="258" y="352"/>
                    </a:lnTo>
                    <a:lnTo>
                      <a:pt x="246" y="344"/>
                    </a:lnTo>
                    <a:lnTo>
                      <a:pt x="248" y="342"/>
                    </a:lnTo>
                    <a:lnTo>
                      <a:pt x="250" y="340"/>
                    </a:lnTo>
                    <a:lnTo>
                      <a:pt x="248" y="338"/>
                    </a:lnTo>
                    <a:lnTo>
                      <a:pt x="240" y="338"/>
                    </a:lnTo>
                    <a:lnTo>
                      <a:pt x="234" y="338"/>
                    </a:lnTo>
                    <a:lnTo>
                      <a:pt x="234" y="340"/>
                    </a:lnTo>
                    <a:lnTo>
                      <a:pt x="232" y="342"/>
                    </a:lnTo>
                    <a:lnTo>
                      <a:pt x="230" y="340"/>
                    </a:lnTo>
                    <a:lnTo>
                      <a:pt x="214" y="330"/>
                    </a:lnTo>
                    <a:lnTo>
                      <a:pt x="200" y="330"/>
                    </a:lnTo>
                    <a:lnTo>
                      <a:pt x="192" y="324"/>
                    </a:lnTo>
                    <a:lnTo>
                      <a:pt x="208" y="318"/>
                    </a:lnTo>
                    <a:lnTo>
                      <a:pt x="216" y="314"/>
                    </a:lnTo>
                    <a:lnTo>
                      <a:pt x="222" y="310"/>
                    </a:lnTo>
                    <a:lnTo>
                      <a:pt x="224" y="308"/>
                    </a:lnTo>
                    <a:lnTo>
                      <a:pt x="220" y="302"/>
                    </a:lnTo>
                    <a:lnTo>
                      <a:pt x="214" y="298"/>
                    </a:lnTo>
                    <a:lnTo>
                      <a:pt x="210" y="298"/>
                    </a:lnTo>
                    <a:lnTo>
                      <a:pt x="208" y="296"/>
                    </a:lnTo>
                    <a:lnTo>
                      <a:pt x="206" y="294"/>
                    </a:lnTo>
                    <a:lnTo>
                      <a:pt x="204" y="288"/>
                    </a:lnTo>
                    <a:lnTo>
                      <a:pt x="206" y="282"/>
                    </a:lnTo>
                    <a:lnTo>
                      <a:pt x="210" y="280"/>
                    </a:lnTo>
                    <a:lnTo>
                      <a:pt x="214" y="278"/>
                    </a:lnTo>
                    <a:lnTo>
                      <a:pt x="222" y="274"/>
                    </a:lnTo>
                    <a:lnTo>
                      <a:pt x="224" y="274"/>
                    </a:lnTo>
                    <a:lnTo>
                      <a:pt x="226" y="274"/>
                    </a:lnTo>
                    <a:lnTo>
                      <a:pt x="226" y="276"/>
                    </a:lnTo>
                    <a:lnTo>
                      <a:pt x="228" y="280"/>
                    </a:lnTo>
                    <a:lnTo>
                      <a:pt x="230" y="282"/>
                    </a:lnTo>
                    <a:lnTo>
                      <a:pt x="232" y="284"/>
                    </a:lnTo>
                    <a:lnTo>
                      <a:pt x="232" y="286"/>
                    </a:lnTo>
                    <a:lnTo>
                      <a:pt x="230" y="288"/>
                    </a:lnTo>
                    <a:lnTo>
                      <a:pt x="232" y="290"/>
                    </a:lnTo>
                    <a:lnTo>
                      <a:pt x="234" y="292"/>
                    </a:lnTo>
                    <a:lnTo>
                      <a:pt x="240" y="292"/>
                    </a:lnTo>
                    <a:lnTo>
                      <a:pt x="240" y="284"/>
                    </a:lnTo>
                    <a:lnTo>
                      <a:pt x="242" y="280"/>
                    </a:lnTo>
                    <a:lnTo>
                      <a:pt x="238" y="276"/>
                    </a:lnTo>
                    <a:lnTo>
                      <a:pt x="230" y="270"/>
                    </a:lnTo>
                    <a:lnTo>
                      <a:pt x="222" y="262"/>
                    </a:lnTo>
                    <a:lnTo>
                      <a:pt x="216" y="254"/>
                    </a:lnTo>
                    <a:lnTo>
                      <a:pt x="208" y="254"/>
                    </a:lnTo>
                    <a:lnTo>
                      <a:pt x="208" y="250"/>
                    </a:lnTo>
                    <a:lnTo>
                      <a:pt x="204" y="246"/>
                    </a:lnTo>
                    <a:lnTo>
                      <a:pt x="198" y="238"/>
                    </a:lnTo>
                    <a:lnTo>
                      <a:pt x="188" y="228"/>
                    </a:lnTo>
                    <a:lnTo>
                      <a:pt x="182" y="224"/>
                    </a:lnTo>
                    <a:lnTo>
                      <a:pt x="176" y="220"/>
                    </a:lnTo>
                    <a:lnTo>
                      <a:pt x="174" y="218"/>
                    </a:lnTo>
                    <a:lnTo>
                      <a:pt x="170" y="212"/>
                    </a:lnTo>
                    <a:lnTo>
                      <a:pt x="168" y="206"/>
                    </a:lnTo>
                    <a:lnTo>
                      <a:pt x="170" y="200"/>
                    </a:lnTo>
                    <a:lnTo>
                      <a:pt x="174" y="188"/>
                    </a:lnTo>
                    <a:lnTo>
                      <a:pt x="176" y="186"/>
                    </a:lnTo>
                    <a:lnTo>
                      <a:pt x="174" y="182"/>
                    </a:lnTo>
                    <a:lnTo>
                      <a:pt x="168" y="172"/>
                    </a:lnTo>
                    <a:lnTo>
                      <a:pt x="168" y="166"/>
                    </a:lnTo>
                    <a:lnTo>
                      <a:pt x="172" y="162"/>
                    </a:lnTo>
                    <a:lnTo>
                      <a:pt x="178" y="160"/>
                    </a:lnTo>
                    <a:lnTo>
                      <a:pt x="182" y="158"/>
                    </a:lnTo>
                    <a:lnTo>
                      <a:pt x="188" y="158"/>
                    </a:lnTo>
                    <a:lnTo>
                      <a:pt x="192" y="160"/>
                    </a:lnTo>
                    <a:lnTo>
                      <a:pt x="194" y="162"/>
                    </a:lnTo>
                    <a:lnTo>
                      <a:pt x="192" y="164"/>
                    </a:lnTo>
                    <a:lnTo>
                      <a:pt x="184" y="168"/>
                    </a:lnTo>
                    <a:lnTo>
                      <a:pt x="184" y="172"/>
                    </a:lnTo>
                    <a:lnTo>
                      <a:pt x="188" y="174"/>
                    </a:lnTo>
                    <a:lnTo>
                      <a:pt x="198" y="178"/>
                    </a:lnTo>
                    <a:lnTo>
                      <a:pt x="206" y="178"/>
                    </a:lnTo>
                    <a:lnTo>
                      <a:pt x="210" y="180"/>
                    </a:lnTo>
                    <a:lnTo>
                      <a:pt x="214" y="184"/>
                    </a:lnTo>
                    <a:lnTo>
                      <a:pt x="218" y="186"/>
                    </a:lnTo>
                    <a:lnTo>
                      <a:pt x="228" y="192"/>
                    </a:lnTo>
                    <a:lnTo>
                      <a:pt x="230" y="200"/>
                    </a:lnTo>
                    <a:lnTo>
                      <a:pt x="230" y="212"/>
                    </a:lnTo>
                    <a:lnTo>
                      <a:pt x="230" y="214"/>
                    </a:lnTo>
                    <a:lnTo>
                      <a:pt x="234" y="216"/>
                    </a:lnTo>
                    <a:lnTo>
                      <a:pt x="238" y="218"/>
                    </a:lnTo>
                    <a:lnTo>
                      <a:pt x="256" y="214"/>
                    </a:lnTo>
                    <a:lnTo>
                      <a:pt x="252" y="206"/>
                    </a:lnTo>
                    <a:lnTo>
                      <a:pt x="248" y="202"/>
                    </a:lnTo>
                    <a:lnTo>
                      <a:pt x="244" y="200"/>
                    </a:lnTo>
                    <a:lnTo>
                      <a:pt x="238" y="196"/>
                    </a:lnTo>
                    <a:lnTo>
                      <a:pt x="234" y="190"/>
                    </a:lnTo>
                    <a:lnTo>
                      <a:pt x="230" y="186"/>
                    </a:lnTo>
                    <a:lnTo>
                      <a:pt x="228" y="184"/>
                    </a:lnTo>
                    <a:lnTo>
                      <a:pt x="230" y="182"/>
                    </a:lnTo>
                    <a:lnTo>
                      <a:pt x="236" y="182"/>
                    </a:lnTo>
                    <a:lnTo>
                      <a:pt x="242" y="182"/>
                    </a:lnTo>
                    <a:lnTo>
                      <a:pt x="252" y="184"/>
                    </a:lnTo>
                    <a:lnTo>
                      <a:pt x="256" y="184"/>
                    </a:lnTo>
                    <a:lnTo>
                      <a:pt x="258" y="186"/>
                    </a:lnTo>
                    <a:lnTo>
                      <a:pt x="264" y="194"/>
                    </a:lnTo>
                    <a:lnTo>
                      <a:pt x="270" y="202"/>
                    </a:lnTo>
                    <a:lnTo>
                      <a:pt x="276" y="188"/>
                    </a:lnTo>
                    <a:lnTo>
                      <a:pt x="274" y="188"/>
                    </a:lnTo>
                    <a:lnTo>
                      <a:pt x="262" y="180"/>
                    </a:lnTo>
                    <a:lnTo>
                      <a:pt x="250" y="170"/>
                    </a:lnTo>
                    <a:lnTo>
                      <a:pt x="266" y="170"/>
                    </a:lnTo>
                    <a:lnTo>
                      <a:pt x="280" y="172"/>
                    </a:lnTo>
                    <a:lnTo>
                      <a:pt x="292" y="176"/>
                    </a:lnTo>
                    <a:lnTo>
                      <a:pt x="308" y="176"/>
                    </a:lnTo>
                    <a:lnTo>
                      <a:pt x="308" y="174"/>
                    </a:lnTo>
                    <a:lnTo>
                      <a:pt x="308" y="172"/>
                    </a:lnTo>
                    <a:lnTo>
                      <a:pt x="306" y="168"/>
                    </a:lnTo>
                    <a:lnTo>
                      <a:pt x="302" y="166"/>
                    </a:lnTo>
                    <a:lnTo>
                      <a:pt x="300" y="168"/>
                    </a:lnTo>
                    <a:lnTo>
                      <a:pt x="296" y="168"/>
                    </a:lnTo>
                    <a:lnTo>
                      <a:pt x="292" y="168"/>
                    </a:lnTo>
                    <a:lnTo>
                      <a:pt x="282" y="164"/>
                    </a:lnTo>
                    <a:lnTo>
                      <a:pt x="278" y="162"/>
                    </a:lnTo>
                    <a:lnTo>
                      <a:pt x="274" y="160"/>
                    </a:lnTo>
                    <a:lnTo>
                      <a:pt x="272" y="158"/>
                    </a:lnTo>
                    <a:lnTo>
                      <a:pt x="270" y="156"/>
                    </a:lnTo>
                    <a:lnTo>
                      <a:pt x="262" y="158"/>
                    </a:lnTo>
                    <a:lnTo>
                      <a:pt x="258" y="152"/>
                    </a:lnTo>
                    <a:lnTo>
                      <a:pt x="252" y="142"/>
                    </a:lnTo>
                    <a:lnTo>
                      <a:pt x="244" y="134"/>
                    </a:lnTo>
                    <a:lnTo>
                      <a:pt x="244" y="130"/>
                    </a:lnTo>
                    <a:lnTo>
                      <a:pt x="248" y="128"/>
                    </a:lnTo>
                    <a:lnTo>
                      <a:pt x="254" y="128"/>
                    </a:lnTo>
                    <a:lnTo>
                      <a:pt x="270" y="128"/>
                    </a:lnTo>
                    <a:lnTo>
                      <a:pt x="276" y="126"/>
                    </a:lnTo>
                    <a:lnTo>
                      <a:pt x="280" y="124"/>
                    </a:lnTo>
                    <a:lnTo>
                      <a:pt x="284" y="112"/>
                    </a:lnTo>
                    <a:lnTo>
                      <a:pt x="288" y="102"/>
                    </a:lnTo>
                    <a:lnTo>
                      <a:pt x="292" y="104"/>
                    </a:lnTo>
                    <a:lnTo>
                      <a:pt x="300" y="106"/>
                    </a:lnTo>
                    <a:lnTo>
                      <a:pt x="312" y="106"/>
                    </a:lnTo>
                    <a:lnTo>
                      <a:pt x="318" y="108"/>
                    </a:lnTo>
                    <a:lnTo>
                      <a:pt x="322" y="108"/>
                    </a:lnTo>
                    <a:lnTo>
                      <a:pt x="324" y="104"/>
                    </a:lnTo>
                    <a:lnTo>
                      <a:pt x="322" y="98"/>
                    </a:lnTo>
                    <a:lnTo>
                      <a:pt x="322" y="94"/>
                    </a:lnTo>
                    <a:lnTo>
                      <a:pt x="322" y="90"/>
                    </a:lnTo>
                    <a:lnTo>
                      <a:pt x="326" y="88"/>
                    </a:lnTo>
                    <a:lnTo>
                      <a:pt x="338" y="86"/>
                    </a:lnTo>
                    <a:lnTo>
                      <a:pt x="342" y="86"/>
                    </a:lnTo>
                    <a:lnTo>
                      <a:pt x="344" y="88"/>
                    </a:lnTo>
                    <a:lnTo>
                      <a:pt x="342" y="94"/>
                    </a:lnTo>
                    <a:lnTo>
                      <a:pt x="340" y="96"/>
                    </a:lnTo>
                    <a:lnTo>
                      <a:pt x="374" y="98"/>
                    </a:lnTo>
                    <a:lnTo>
                      <a:pt x="396" y="92"/>
                    </a:lnTo>
                    <a:lnTo>
                      <a:pt x="412" y="94"/>
                    </a:lnTo>
                    <a:lnTo>
                      <a:pt x="414" y="96"/>
                    </a:lnTo>
                    <a:lnTo>
                      <a:pt x="418" y="94"/>
                    </a:lnTo>
                    <a:lnTo>
                      <a:pt x="418" y="92"/>
                    </a:lnTo>
                    <a:lnTo>
                      <a:pt x="420" y="88"/>
                    </a:lnTo>
                    <a:lnTo>
                      <a:pt x="424" y="84"/>
                    </a:lnTo>
                    <a:lnTo>
                      <a:pt x="426" y="80"/>
                    </a:lnTo>
                    <a:lnTo>
                      <a:pt x="426" y="74"/>
                    </a:lnTo>
                    <a:lnTo>
                      <a:pt x="424" y="62"/>
                    </a:lnTo>
                    <a:lnTo>
                      <a:pt x="422" y="58"/>
                    </a:lnTo>
                    <a:lnTo>
                      <a:pt x="424" y="54"/>
                    </a:lnTo>
                    <a:lnTo>
                      <a:pt x="424" y="50"/>
                    </a:lnTo>
                    <a:lnTo>
                      <a:pt x="424" y="46"/>
                    </a:lnTo>
                    <a:lnTo>
                      <a:pt x="424" y="44"/>
                    </a:lnTo>
                    <a:lnTo>
                      <a:pt x="428" y="38"/>
                    </a:lnTo>
                    <a:lnTo>
                      <a:pt x="434" y="34"/>
                    </a:lnTo>
                    <a:lnTo>
                      <a:pt x="438" y="34"/>
                    </a:lnTo>
                    <a:lnTo>
                      <a:pt x="440" y="32"/>
                    </a:lnTo>
                    <a:lnTo>
                      <a:pt x="440" y="24"/>
                    </a:lnTo>
                    <a:lnTo>
                      <a:pt x="438" y="12"/>
                    </a:lnTo>
                    <a:lnTo>
                      <a:pt x="434" y="10"/>
                    </a:lnTo>
                    <a:lnTo>
                      <a:pt x="430" y="6"/>
                    </a:lnTo>
                    <a:lnTo>
                      <a:pt x="420" y="2"/>
                    </a:lnTo>
                    <a:lnTo>
                      <a:pt x="412" y="0"/>
                    </a:lnTo>
                    <a:lnTo>
                      <a:pt x="408" y="2"/>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24" name="Freeform 123">
                <a:extLst>
                  <a:ext uri="{FF2B5EF4-FFF2-40B4-BE49-F238E27FC236}">
                    <a16:creationId xmlns:a16="http://schemas.microsoft.com/office/drawing/2014/main" id="{29CA9CEE-CD2F-6E45-9284-D7DFDC0420C8}"/>
                  </a:ext>
                </a:extLst>
              </p:cNvPr>
              <p:cNvSpPr>
                <a:spLocks/>
              </p:cNvSpPr>
              <p:nvPr/>
            </p:nvSpPr>
            <p:spPr bwMode="auto">
              <a:xfrm>
                <a:off x="3524295" y="3905338"/>
                <a:ext cx="33" cy="10"/>
              </a:xfrm>
              <a:custGeom>
                <a:avLst/>
                <a:gdLst>
                  <a:gd name="T0" fmla="*/ 0 w 226"/>
                  <a:gd name="T1" fmla="*/ 0 h 64"/>
                  <a:gd name="T2" fmla="*/ 0 w 226"/>
                  <a:gd name="T3" fmla="*/ 0 h 64"/>
                  <a:gd name="T4" fmla="*/ 0 w 226"/>
                  <a:gd name="T5" fmla="*/ 0 h 64"/>
                  <a:gd name="T6" fmla="*/ 0 w 226"/>
                  <a:gd name="T7" fmla="*/ 0 h 64"/>
                  <a:gd name="T8" fmla="*/ 0 w 226"/>
                  <a:gd name="T9" fmla="*/ 0 h 64"/>
                  <a:gd name="T10" fmla="*/ 0 w 226"/>
                  <a:gd name="T11" fmla="*/ 0 h 64"/>
                  <a:gd name="T12" fmla="*/ 0 w 226"/>
                  <a:gd name="T13" fmla="*/ 0 h 64"/>
                  <a:gd name="T14" fmla="*/ 0 w 226"/>
                  <a:gd name="T15" fmla="*/ 0 h 64"/>
                  <a:gd name="T16" fmla="*/ 0 w 226"/>
                  <a:gd name="T17" fmla="*/ 0 h 64"/>
                  <a:gd name="T18" fmla="*/ 0 w 226"/>
                  <a:gd name="T19" fmla="*/ 0 h 64"/>
                  <a:gd name="T20" fmla="*/ 0 w 226"/>
                  <a:gd name="T21" fmla="*/ 0 h 64"/>
                  <a:gd name="T22" fmla="*/ 0 w 226"/>
                  <a:gd name="T23" fmla="*/ 0 h 64"/>
                  <a:gd name="T24" fmla="*/ 0 w 226"/>
                  <a:gd name="T25" fmla="*/ 0 h 64"/>
                  <a:gd name="T26" fmla="*/ 0 w 226"/>
                  <a:gd name="T27" fmla="*/ 0 h 64"/>
                  <a:gd name="T28" fmla="*/ 0 w 226"/>
                  <a:gd name="T29" fmla="*/ 0 h 64"/>
                  <a:gd name="T30" fmla="*/ 0 w 226"/>
                  <a:gd name="T31" fmla="*/ 0 h 64"/>
                  <a:gd name="T32" fmla="*/ 0 w 226"/>
                  <a:gd name="T33" fmla="*/ 0 h 64"/>
                  <a:gd name="T34" fmla="*/ 0 w 226"/>
                  <a:gd name="T35" fmla="*/ 0 h 64"/>
                  <a:gd name="T36" fmla="*/ 0 w 226"/>
                  <a:gd name="T37" fmla="*/ 0 h 64"/>
                  <a:gd name="T38" fmla="*/ 0 w 226"/>
                  <a:gd name="T39" fmla="*/ 0 h 64"/>
                  <a:gd name="T40" fmla="*/ 0 w 226"/>
                  <a:gd name="T41" fmla="*/ 0 h 64"/>
                  <a:gd name="T42" fmla="*/ 0 w 226"/>
                  <a:gd name="T43" fmla="*/ 0 h 64"/>
                  <a:gd name="T44" fmla="*/ 0 w 226"/>
                  <a:gd name="T45" fmla="*/ 0 h 64"/>
                  <a:gd name="T46" fmla="*/ 0 w 226"/>
                  <a:gd name="T47" fmla="*/ 0 h 64"/>
                  <a:gd name="T48" fmla="*/ 0 w 226"/>
                  <a:gd name="T49" fmla="*/ 0 h 64"/>
                  <a:gd name="T50" fmla="*/ 0 w 226"/>
                  <a:gd name="T51" fmla="*/ 0 h 64"/>
                  <a:gd name="T52" fmla="*/ 0 w 226"/>
                  <a:gd name="T53" fmla="*/ 0 h 64"/>
                  <a:gd name="T54" fmla="*/ 0 w 226"/>
                  <a:gd name="T55" fmla="*/ 0 h 64"/>
                  <a:gd name="T56" fmla="*/ 0 w 226"/>
                  <a:gd name="T57" fmla="*/ 0 h 64"/>
                  <a:gd name="T58" fmla="*/ 0 w 226"/>
                  <a:gd name="T59" fmla="*/ 0 h 64"/>
                  <a:gd name="T60" fmla="*/ 0 w 226"/>
                  <a:gd name="T61" fmla="*/ 0 h 64"/>
                  <a:gd name="T62" fmla="*/ 0 w 226"/>
                  <a:gd name="T63" fmla="*/ 0 h 64"/>
                  <a:gd name="T64" fmla="*/ 0 w 226"/>
                  <a:gd name="T65" fmla="*/ 0 h 64"/>
                  <a:gd name="T66" fmla="*/ 0 w 226"/>
                  <a:gd name="T67" fmla="*/ 0 h 64"/>
                  <a:gd name="T68" fmla="*/ 0 w 226"/>
                  <a:gd name="T69" fmla="*/ 0 h 64"/>
                  <a:gd name="T70" fmla="*/ 0 w 226"/>
                  <a:gd name="T71" fmla="*/ 0 h 64"/>
                  <a:gd name="T72" fmla="*/ 0 w 226"/>
                  <a:gd name="T73" fmla="*/ 0 h 64"/>
                  <a:gd name="T74" fmla="*/ 0 w 226"/>
                  <a:gd name="T75" fmla="*/ 0 h 64"/>
                  <a:gd name="T76" fmla="*/ 0 w 226"/>
                  <a:gd name="T77" fmla="*/ 0 h 64"/>
                  <a:gd name="T78" fmla="*/ 0 w 226"/>
                  <a:gd name="T79" fmla="*/ 0 h 64"/>
                  <a:gd name="T80" fmla="*/ 0 w 226"/>
                  <a:gd name="T81" fmla="*/ 0 h 64"/>
                  <a:gd name="T82" fmla="*/ 0 w 226"/>
                  <a:gd name="T83" fmla="*/ 0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6"/>
                  <a:gd name="T127" fmla="*/ 0 h 64"/>
                  <a:gd name="T128" fmla="*/ 226 w 226"/>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6" h="64">
                    <a:moveTo>
                      <a:pt x="10" y="22"/>
                    </a:moveTo>
                    <a:lnTo>
                      <a:pt x="18" y="20"/>
                    </a:lnTo>
                    <a:lnTo>
                      <a:pt x="18" y="4"/>
                    </a:lnTo>
                    <a:lnTo>
                      <a:pt x="22" y="12"/>
                    </a:lnTo>
                    <a:lnTo>
                      <a:pt x="26" y="16"/>
                    </a:lnTo>
                    <a:lnTo>
                      <a:pt x="30" y="18"/>
                    </a:lnTo>
                    <a:lnTo>
                      <a:pt x="34" y="16"/>
                    </a:lnTo>
                    <a:lnTo>
                      <a:pt x="40" y="12"/>
                    </a:lnTo>
                    <a:lnTo>
                      <a:pt x="48" y="8"/>
                    </a:lnTo>
                    <a:lnTo>
                      <a:pt x="60" y="12"/>
                    </a:lnTo>
                    <a:lnTo>
                      <a:pt x="58" y="20"/>
                    </a:lnTo>
                    <a:lnTo>
                      <a:pt x="66" y="24"/>
                    </a:lnTo>
                    <a:lnTo>
                      <a:pt x="80" y="24"/>
                    </a:lnTo>
                    <a:lnTo>
                      <a:pt x="102" y="14"/>
                    </a:lnTo>
                    <a:lnTo>
                      <a:pt x="154" y="14"/>
                    </a:lnTo>
                    <a:lnTo>
                      <a:pt x="172" y="10"/>
                    </a:lnTo>
                    <a:lnTo>
                      <a:pt x="174" y="12"/>
                    </a:lnTo>
                    <a:lnTo>
                      <a:pt x="176" y="14"/>
                    </a:lnTo>
                    <a:lnTo>
                      <a:pt x="178" y="18"/>
                    </a:lnTo>
                    <a:lnTo>
                      <a:pt x="176" y="22"/>
                    </a:lnTo>
                    <a:lnTo>
                      <a:pt x="176" y="24"/>
                    </a:lnTo>
                    <a:lnTo>
                      <a:pt x="178" y="26"/>
                    </a:lnTo>
                    <a:lnTo>
                      <a:pt x="188" y="22"/>
                    </a:lnTo>
                    <a:lnTo>
                      <a:pt x="196" y="18"/>
                    </a:lnTo>
                    <a:lnTo>
                      <a:pt x="198" y="16"/>
                    </a:lnTo>
                    <a:lnTo>
                      <a:pt x="204" y="12"/>
                    </a:lnTo>
                    <a:lnTo>
                      <a:pt x="206" y="10"/>
                    </a:lnTo>
                    <a:lnTo>
                      <a:pt x="210" y="6"/>
                    </a:lnTo>
                    <a:lnTo>
                      <a:pt x="212" y="2"/>
                    </a:lnTo>
                    <a:lnTo>
                      <a:pt x="216" y="0"/>
                    </a:lnTo>
                    <a:lnTo>
                      <a:pt x="220" y="2"/>
                    </a:lnTo>
                    <a:lnTo>
                      <a:pt x="222" y="6"/>
                    </a:lnTo>
                    <a:lnTo>
                      <a:pt x="226" y="10"/>
                    </a:lnTo>
                    <a:lnTo>
                      <a:pt x="224" y="14"/>
                    </a:lnTo>
                    <a:lnTo>
                      <a:pt x="220" y="20"/>
                    </a:lnTo>
                    <a:lnTo>
                      <a:pt x="214" y="28"/>
                    </a:lnTo>
                    <a:lnTo>
                      <a:pt x="212" y="34"/>
                    </a:lnTo>
                    <a:lnTo>
                      <a:pt x="198" y="36"/>
                    </a:lnTo>
                    <a:lnTo>
                      <a:pt x="192" y="36"/>
                    </a:lnTo>
                    <a:lnTo>
                      <a:pt x="186" y="38"/>
                    </a:lnTo>
                    <a:lnTo>
                      <a:pt x="178" y="42"/>
                    </a:lnTo>
                    <a:lnTo>
                      <a:pt x="142" y="54"/>
                    </a:lnTo>
                    <a:lnTo>
                      <a:pt x="110" y="64"/>
                    </a:lnTo>
                    <a:lnTo>
                      <a:pt x="106" y="64"/>
                    </a:lnTo>
                    <a:lnTo>
                      <a:pt x="102" y="62"/>
                    </a:lnTo>
                    <a:lnTo>
                      <a:pt x="98" y="58"/>
                    </a:lnTo>
                    <a:lnTo>
                      <a:pt x="94" y="54"/>
                    </a:lnTo>
                    <a:lnTo>
                      <a:pt x="92" y="52"/>
                    </a:lnTo>
                    <a:lnTo>
                      <a:pt x="88" y="50"/>
                    </a:lnTo>
                    <a:lnTo>
                      <a:pt x="66" y="50"/>
                    </a:lnTo>
                    <a:lnTo>
                      <a:pt x="24" y="50"/>
                    </a:lnTo>
                    <a:lnTo>
                      <a:pt x="14" y="50"/>
                    </a:lnTo>
                    <a:lnTo>
                      <a:pt x="10" y="48"/>
                    </a:lnTo>
                    <a:lnTo>
                      <a:pt x="6" y="44"/>
                    </a:lnTo>
                    <a:lnTo>
                      <a:pt x="4" y="38"/>
                    </a:lnTo>
                    <a:lnTo>
                      <a:pt x="4" y="34"/>
                    </a:lnTo>
                    <a:lnTo>
                      <a:pt x="2" y="28"/>
                    </a:lnTo>
                    <a:lnTo>
                      <a:pt x="0" y="22"/>
                    </a:lnTo>
                    <a:lnTo>
                      <a:pt x="0" y="18"/>
                    </a:lnTo>
                    <a:lnTo>
                      <a:pt x="2" y="12"/>
                    </a:lnTo>
                    <a:lnTo>
                      <a:pt x="10" y="22"/>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sp>
          <p:nvSpPr>
            <p:cNvPr id="69" name="Freeform 68">
              <a:extLst>
                <a:ext uri="{FF2B5EF4-FFF2-40B4-BE49-F238E27FC236}">
                  <a16:creationId xmlns:a16="http://schemas.microsoft.com/office/drawing/2014/main" id="{7234D1B3-B660-A646-A0D5-58F353C36D1E}"/>
                </a:ext>
              </a:extLst>
            </p:cNvPr>
            <p:cNvSpPr>
              <a:spLocks/>
            </p:cNvSpPr>
            <p:nvPr/>
          </p:nvSpPr>
          <p:spPr bwMode="auto">
            <a:xfrm>
              <a:off x="4333875" y="4667250"/>
              <a:ext cx="28575" cy="47625"/>
            </a:xfrm>
            <a:custGeom>
              <a:avLst/>
              <a:gdLst>
                <a:gd name="T0" fmla="*/ 0 w 22"/>
                <a:gd name="T1" fmla="*/ 0 h 32"/>
                <a:gd name="T2" fmla="*/ 2147483647 w 22"/>
                <a:gd name="T3" fmla="*/ 2147483647 h 32"/>
                <a:gd name="T4" fmla="*/ 2147483647 w 22"/>
                <a:gd name="T5" fmla="*/ 2147483647 h 32"/>
                <a:gd name="T6" fmla="*/ 2147483647 w 22"/>
                <a:gd name="T7" fmla="*/ 2147483647 h 32"/>
                <a:gd name="T8" fmla="*/ 2147483647 w 22"/>
                <a:gd name="T9" fmla="*/ 2147483647 h 32"/>
                <a:gd name="T10" fmla="*/ 2147483647 w 22"/>
                <a:gd name="T11" fmla="*/ 2147483647 h 32"/>
                <a:gd name="T12" fmla="*/ 2147483647 w 22"/>
                <a:gd name="T13" fmla="*/ 2147483647 h 32"/>
                <a:gd name="T14" fmla="*/ 2147483647 w 22"/>
                <a:gd name="T15" fmla="*/ 2147483647 h 32"/>
                <a:gd name="T16" fmla="*/ 0 w 22"/>
                <a:gd name="T17" fmla="*/ 0 h 32"/>
                <a:gd name="T18" fmla="*/ 0 w 22"/>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2"/>
                <a:gd name="T32" fmla="*/ 22 w 2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2">
                  <a:moveTo>
                    <a:pt x="0" y="0"/>
                  </a:moveTo>
                  <a:lnTo>
                    <a:pt x="4" y="20"/>
                  </a:lnTo>
                  <a:lnTo>
                    <a:pt x="14" y="32"/>
                  </a:lnTo>
                  <a:lnTo>
                    <a:pt x="22" y="22"/>
                  </a:lnTo>
                  <a:lnTo>
                    <a:pt x="16" y="20"/>
                  </a:lnTo>
                  <a:lnTo>
                    <a:pt x="10" y="14"/>
                  </a:lnTo>
                  <a:lnTo>
                    <a:pt x="0"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0" name="Freeform 69">
              <a:extLst>
                <a:ext uri="{FF2B5EF4-FFF2-40B4-BE49-F238E27FC236}">
                  <a16:creationId xmlns:a16="http://schemas.microsoft.com/office/drawing/2014/main" id="{24990A61-8A2D-BC4B-8AA9-784C79E2B134}"/>
                </a:ext>
              </a:extLst>
            </p:cNvPr>
            <p:cNvSpPr>
              <a:spLocks/>
            </p:cNvSpPr>
            <p:nvPr/>
          </p:nvSpPr>
          <p:spPr bwMode="auto">
            <a:xfrm>
              <a:off x="4381500" y="4562475"/>
              <a:ext cx="57150" cy="76200"/>
            </a:xfrm>
            <a:custGeom>
              <a:avLst/>
              <a:gdLst>
                <a:gd name="T0" fmla="*/ 2147483647 w 38"/>
                <a:gd name="T1" fmla="*/ 2147483647 h 54"/>
                <a:gd name="T2" fmla="*/ 2147483647 w 38"/>
                <a:gd name="T3" fmla="*/ 2147483647 h 54"/>
                <a:gd name="T4" fmla="*/ 2147483647 w 38"/>
                <a:gd name="T5" fmla="*/ 2147483647 h 54"/>
                <a:gd name="T6" fmla="*/ 2147483647 w 38"/>
                <a:gd name="T7" fmla="*/ 2147483647 h 54"/>
                <a:gd name="T8" fmla="*/ 2147483647 w 38"/>
                <a:gd name="T9" fmla="*/ 2147483647 h 54"/>
                <a:gd name="T10" fmla="*/ 2147483647 w 38"/>
                <a:gd name="T11" fmla="*/ 2147483647 h 54"/>
                <a:gd name="T12" fmla="*/ 2147483647 w 38"/>
                <a:gd name="T13" fmla="*/ 2147483647 h 54"/>
                <a:gd name="T14" fmla="*/ 2147483647 w 38"/>
                <a:gd name="T15" fmla="*/ 2147483647 h 54"/>
                <a:gd name="T16" fmla="*/ 0 w 38"/>
                <a:gd name="T17" fmla="*/ 2147483647 h 54"/>
                <a:gd name="T18" fmla="*/ 0 w 38"/>
                <a:gd name="T19" fmla="*/ 2147483647 h 54"/>
                <a:gd name="T20" fmla="*/ 2147483647 w 38"/>
                <a:gd name="T21" fmla="*/ 2147483647 h 54"/>
                <a:gd name="T22" fmla="*/ 2147483647 w 38"/>
                <a:gd name="T23" fmla="*/ 2147483647 h 54"/>
                <a:gd name="T24" fmla="*/ 2147483647 w 38"/>
                <a:gd name="T25" fmla="*/ 2147483647 h 54"/>
                <a:gd name="T26" fmla="*/ 2147483647 w 38"/>
                <a:gd name="T27" fmla="*/ 2147483647 h 54"/>
                <a:gd name="T28" fmla="*/ 2147483647 w 38"/>
                <a:gd name="T29" fmla="*/ 2147483647 h 54"/>
                <a:gd name="T30" fmla="*/ 2147483647 w 38"/>
                <a:gd name="T31" fmla="*/ 2147483647 h 54"/>
                <a:gd name="T32" fmla="*/ 2147483647 w 38"/>
                <a:gd name="T33" fmla="*/ 2147483647 h 54"/>
                <a:gd name="T34" fmla="*/ 2147483647 w 38"/>
                <a:gd name="T35" fmla="*/ 2147483647 h 54"/>
                <a:gd name="T36" fmla="*/ 2147483647 w 38"/>
                <a:gd name="T37" fmla="*/ 2147483647 h 54"/>
                <a:gd name="T38" fmla="*/ 2147483647 w 38"/>
                <a:gd name="T39" fmla="*/ 2147483647 h 54"/>
                <a:gd name="T40" fmla="*/ 2147483647 w 38"/>
                <a:gd name="T41" fmla="*/ 2147483647 h 54"/>
                <a:gd name="T42" fmla="*/ 2147483647 w 38"/>
                <a:gd name="T43" fmla="*/ 2147483647 h 54"/>
                <a:gd name="T44" fmla="*/ 2147483647 w 38"/>
                <a:gd name="T45" fmla="*/ 2147483647 h 54"/>
                <a:gd name="T46" fmla="*/ 2147483647 w 38"/>
                <a:gd name="T47" fmla="*/ 2147483647 h 54"/>
                <a:gd name="T48" fmla="*/ 2147483647 w 38"/>
                <a:gd name="T49" fmla="*/ 2147483647 h 54"/>
                <a:gd name="T50" fmla="*/ 2147483647 w 38"/>
                <a:gd name="T51" fmla="*/ 2147483647 h 54"/>
                <a:gd name="T52" fmla="*/ 2147483647 w 38"/>
                <a:gd name="T53" fmla="*/ 0 h 54"/>
                <a:gd name="T54" fmla="*/ 2147483647 w 38"/>
                <a:gd name="T55" fmla="*/ 2147483647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
                <a:gd name="T85" fmla="*/ 0 h 54"/>
                <a:gd name="T86" fmla="*/ 38 w 38"/>
                <a:gd name="T87" fmla="*/ 54 h 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 h="54">
                  <a:moveTo>
                    <a:pt x="30" y="2"/>
                  </a:moveTo>
                  <a:lnTo>
                    <a:pt x="30" y="2"/>
                  </a:lnTo>
                  <a:lnTo>
                    <a:pt x="24" y="8"/>
                  </a:lnTo>
                  <a:lnTo>
                    <a:pt x="20" y="12"/>
                  </a:lnTo>
                  <a:lnTo>
                    <a:pt x="16" y="16"/>
                  </a:lnTo>
                  <a:lnTo>
                    <a:pt x="6" y="20"/>
                  </a:lnTo>
                  <a:lnTo>
                    <a:pt x="2" y="24"/>
                  </a:lnTo>
                  <a:lnTo>
                    <a:pt x="0" y="28"/>
                  </a:lnTo>
                  <a:lnTo>
                    <a:pt x="2" y="34"/>
                  </a:lnTo>
                  <a:lnTo>
                    <a:pt x="2" y="38"/>
                  </a:lnTo>
                  <a:lnTo>
                    <a:pt x="2" y="40"/>
                  </a:lnTo>
                  <a:lnTo>
                    <a:pt x="2" y="44"/>
                  </a:lnTo>
                  <a:lnTo>
                    <a:pt x="2" y="48"/>
                  </a:lnTo>
                  <a:lnTo>
                    <a:pt x="6" y="54"/>
                  </a:lnTo>
                  <a:lnTo>
                    <a:pt x="16" y="52"/>
                  </a:lnTo>
                  <a:lnTo>
                    <a:pt x="24" y="42"/>
                  </a:lnTo>
                  <a:lnTo>
                    <a:pt x="28" y="42"/>
                  </a:lnTo>
                  <a:lnTo>
                    <a:pt x="30" y="42"/>
                  </a:lnTo>
                  <a:lnTo>
                    <a:pt x="30" y="38"/>
                  </a:lnTo>
                  <a:lnTo>
                    <a:pt x="34" y="22"/>
                  </a:lnTo>
                  <a:lnTo>
                    <a:pt x="38" y="10"/>
                  </a:lnTo>
                  <a:lnTo>
                    <a:pt x="38" y="0"/>
                  </a:lnTo>
                  <a:lnTo>
                    <a:pt x="30" y="2"/>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1" name="Freeform 70">
              <a:extLst>
                <a:ext uri="{FF2B5EF4-FFF2-40B4-BE49-F238E27FC236}">
                  <a16:creationId xmlns:a16="http://schemas.microsoft.com/office/drawing/2014/main" id="{FC4FFE40-8BF4-5A4E-A264-813B7F8FB967}"/>
                </a:ext>
              </a:extLst>
            </p:cNvPr>
            <p:cNvSpPr>
              <a:spLocks/>
            </p:cNvSpPr>
            <p:nvPr/>
          </p:nvSpPr>
          <p:spPr bwMode="auto">
            <a:xfrm>
              <a:off x="4114800" y="4514850"/>
              <a:ext cx="28575" cy="38100"/>
            </a:xfrm>
            <a:custGeom>
              <a:avLst/>
              <a:gdLst>
                <a:gd name="T0" fmla="*/ 2147483647 w 20"/>
                <a:gd name="T1" fmla="*/ 0 h 26"/>
                <a:gd name="T2" fmla="*/ 2147483647 w 20"/>
                <a:gd name="T3" fmla="*/ 2147483647 h 26"/>
                <a:gd name="T4" fmla="*/ 0 w 20"/>
                <a:gd name="T5" fmla="*/ 2147483647 h 26"/>
                <a:gd name="T6" fmla="*/ 2147483647 w 20"/>
                <a:gd name="T7" fmla="*/ 2147483647 h 26"/>
                <a:gd name="T8" fmla="*/ 2147483647 w 20"/>
                <a:gd name="T9" fmla="*/ 2147483647 h 26"/>
                <a:gd name="T10" fmla="*/ 2147483647 w 20"/>
                <a:gd name="T11" fmla="*/ 2147483647 h 26"/>
                <a:gd name="T12" fmla="*/ 2147483647 w 20"/>
                <a:gd name="T13" fmla="*/ 2147483647 h 26"/>
                <a:gd name="T14" fmla="*/ 2147483647 w 20"/>
                <a:gd name="T15" fmla="*/ 2147483647 h 26"/>
                <a:gd name="T16" fmla="*/ 2147483647 w 20"/>
                <a:gd name="T17" fmla="*/ 2147483647 h 26"/>
                <a:gd name="T18" fmla="*/ 2147483647 w 20"/>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6"/>
                <a:gd name="T32" fmla="*/ 20 w 20"/>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6">
                  <a:moveTo>
                    <a:pt x="14" y="0"/>
                  </a:moveTo>
                  <a:lnTo>
                    <a:pt x="2" y="14"/>
                  </a:lnTo>
                  <a:lnTo>
                    <a:pt x="0" y="24"/>
                  </a:lnTo>
                  <a:lnTo>
                    <a:pt x="6" y="26"/>
                  </a:lnTo>
                  <a:lnTo>
                    <a:pt x="8" y="22"/>
                  </a:lnTo>
                  <a:lnTo>
                    <a:pt x="12" y="20"/>
                  </a:lnTo>
                  <a:lnTo>
                    <a:pt x="20" y="6"/>
                  </a:lnTo>
                  <a:lnTo>
                    <a:pt x="14"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2" name="Freeform 71">
              <a:extLst>
                <a:ext uri="{FF2B5EF4-FFF2-40B4-BE49-F238E27FC236}">
                  <a16:creationId xmlns:a16="http://schemas.microsoft.com/office/drawing/2014/main" id="{97A7EFD5-7A99-AD4B-A71F-D4352B8FAD42}"/>
                </a:ext>
              </a:extLst>
            </p:cNvPr>
            <p:cNvSpPr>
              <a:spLocks/>
            </p:cNvSpPr>
            <p:nvPr/>
          </p:nvSpPr>
          <p:spPr bwMode="auto">
            <a:xfrm>
              <a:off x="3990975" y="4505325"/>
              <a:ext cx="28575" cy="19050"/>
            </a:xfrm>
            <a:custGeom>
              <a:avLst/>
              <a:gdLst>
                <a:gd name="T0" fmla="*/ 2147483647 w 18"/>
                <a:gd name="T1" fmla="*/ 0 h 14"/>
                <a:gd name="T2" fmla="*/ 0 w 18"/>
                <a:gd name="T3" fmla="*/ 2147483647 h 14"/>
                <a:gd name="T4" fmla="*/ 2147483647 w 18"/>
                <a:gd name="T5" fmla="*/ 2147483647 h 14"/>
                <a:gd name="T6" fmla="*/ 2147483647 w 18"/>
                <a:gd name="T7" fmla="*/ 2147483647 h 14"/>
                <a:gd name="T8" fmla="*/ 2147483647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4" y="0"/>
                  </a:moveTo>
                  <a:lnTo>
                    <a:pt x="0" y="2"/>
                  </a:lnTo>
                  <a:lnTo>
                    <a:pt x="4" y="14"/>
                  </a:lnTo>
                  <a:lnTo>
                    <a:pt x="18" y="8"/>
                  </a:lnTo>
                  <a:lnTo>
                    <a:pt x="14"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3" name="Freeform 72">
              <a:extLst>
                <a:ext uri="{FF2B5EF4-FFF2-40B4-BE49-F238E27FC236}">
                  <a16:creationId xmlns:a16="http://schemas.microsoft.com/office/drawing/2014/main" id="{075C21E4-67ED-A34A-8217-3855A9A292B5}"/>
                </a:ext>
              </a:extLst>
            </p:cNvPr>
            <p:cNvSpPr>
              <a:spLocks/>
            </p:cNvSpPr>
            <p:nvPr/>
          </p:nvSpPr>
          <p:spPr bwMode="auto">
            <a:xfrm>
              <a:off x="4219575" y="4400550"/>
              <a:ext cx="38100" cy="38100"/>
            </a:xfrm>
            <a:custGeom>
              <a:avLst/>
              <a:gdLst>
                <a:gd name="T0" fmla="*/ 2147483647 w 28"/>
                <a:gd name="T1" fmla="*/ 2147483647 h 24"/>
                <a:gd name="T2" fmla="*/ 2147483647 w 28"/>
                <a:gd name="T3" fmla="*/ 2147483647 h 24"/>
                <a:gd name="T4" fmla="*/ 0 w 28"/>
                <a:gd name="T5" fmla="*/ 2147483647 h 24"/>
                <a:gd name="T6" fmla="*/ 2147483647 w 28"/>
                <a:gd name="T7" fmla="*/ 2147483647 h 24"/>
                <a:gd name="T8" fmla="*/ 2147483647 w 28"/>
                <a:gd name="T9" fmla="*/ 2147483647 h 24"/>
                <a:gd name="T10" fmla="*/ 2147483647 w 28"/>
                <a:gd name="T11" fmla="*/ 2147483647 h 24"/>
                <a:gd name="T12" fmla="*/ 2147483647 w 28"/>
                <a:gd name="T13" fmla="*/ 0 h 24"/>
                <a:gd name="T14" fmla="*/ 2147483647 w 28"/>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4"/>
                <a:gd name="T26" fmla="*/ 28 w 28"/>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4">
                  <a:moveTo>
                    <a:pt x="12" y="4"/>
                  </a:moveTo>
                  <a:lnTo>
                    <a:pt x="4" y="4"/>
                  </a:lnTo>
                  <a:lnTo>
                    <a:pt x="0" y="18"/>
                  </a:lnTo>
                  <a:lnTo>
                    <a:pt x="18" y="24"/>
                  </a:lnTo>
                  <a:lnTo>
                    <a:pt x="20" y="16"/>
                  </a:lnTo>
                  <a:lnTo>
                    <a:pt x="28" y="12"/>
                  </a:lnTo>
                  <a:lnTo>
                    <a:pt x="28" y="0"/>
                  </a:lnTo>
                  <a:lnTo>
                    <a:pt x="12" y="4"/>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4" name="Freeform 73">
              <a:extLst>
                <a:ext uri="{FF2B5EF4-FFF2-40B4-BE49-F238E27FC236}">
                  <a16:creationId xmlns:a16="http://schemas.microsoft.com/office/drawing/2014/main" id="{D5F1F8A8-B643-4541-ADA5-4A2AC8335156}"/>
                </a:ext>
              </a:extLst>
            </p:cNvPr>
            <p:cNvSpPr>
              <a:spLocks/>
            </p:cNvSpPr>
            <p:nvPr/>
          </p:nvSpPr>
          <p:spPr bwMode="auto">
            <a:xfrm>
              <a:off x="4171950" y="4438650"/>
              <a:ext cx="38100" cy="38100"/>
            </a:xfrm>
            <a:custGeom>
              <a:avLst/>
              <a:gdLst>
                <a:gd name="T0" fmla="*/ 2147483647 w 28"/>
                <a:gd name="T1" fmla="*/ 2147483647 h 28"/>
                <a:gd name="T2" fmla="*/ 2147483647 w 28"/>
                <a:gd name="T3" fmla="*/ 2147483647 h 28"/>
                <a:gd name="T4" fmla="*/ 2147483647 w 28"/>
                <a:gd name="T5" fmla="*/ 2147483647 h 28"/>
                <a:gd name="T6" fmla="*/ 2147483647 w 28"/>
                <a:gd name="T7" fmla="*/ 2147483647 h 28"/>
                <a:gd name="T8" fmla="*/ 0 w 28"/>
                <a:gd name="T9" fmla="*/ 2147483647 h 28"/>
                <a:gd name="T10" fmla="*/ 0 w 28"/>
                <a:gd name="T11" fmla="*/ 2147483647 h 28"/>
                <a:gd name="T12" fmla="*/ 2147483647 w 28"/>
                <a:gd name="T13" fmla="*/ 2147483647 h 28"/>
                <a:gd name="T14" fmla="*/ 2147483647 w 28"/>
                <a:gd name="T15" fmla="*/ 2147483647 h 28"/>
                <a:gd name="T16" fmla="*/ 2147483647 w 28"/>
                <a:gd name="T17" fmla="*/ 2147483647 h 28"/>
                <a:gd name="T18" fmla="*/ 2147483647 w 28"/>
                <a:gd name="T19" fmla="*/ 2147483647 h 28"/>
                <a:gd name="T20" fmla="*/ 2147483647 w 28"/>
                <a:gd name="T21" fmla="*/ 2147483647 h 28"/>
                <a:gd name="T22" fmla="*/ 2147483647 w 28"/>
                <a:gd name="T23" fmla="*/ 2147483647 h 28"/>
                <a:gd name="T24" fmla="*/ 2147483647 w 28"/>
                <a:gd name="T25" fmla="*/ 2147483647 h 28"/>
                <a:gd name="T26" fmla="*/ 2147483647 w 28"/>
                <a:gd name="T27" fmla="*/ 2147483647 h 28"/>
                <a:gd name="T28" fmla="*/ 2147483647 w 28"/>
                <a:gd name="T29" fmla="*/ 2147483647 h 28"/>
                <a:gd name="T30" fmla="*/ 2147483647 w 28"/>
                <a:gd name="T31" fmla="*/ 0 h 28"/>
                <a:gd name="T32" fmla="*/ 2147483647 w 28"/>
                <a:gd name="T33" fmla="*/ 2147483647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16" y="2"/>
                  </a:moveTo>
                  <a:lnTo>
                    <a:pt x="10" y="8"/>
                  </a:lnTo>
                  <a:lnTo>
                    <a:pt x="2" y="16"/>
                  </a:lnTo>
                  <a:lnTo>
                    <a:pt x="0" y="24"/>
                  </a:lnTo>
                  <a:lnTo>
                    <a:pt x="0" y="28"/>
                  </a:lnTo>
                  <a:lnTo>
                    <a:pt x="2" y="28"/>
                  </a:lnTo>
                  <a:lnTo>
                    <a:pt x="10" y="26"/>
                  </a:lnTo>
                  <a:lnTo>
                    <a:pt x="14" y="24"/>
                  </a:lnTo>
                  <a:lnTo>
                    <a:pt x="16" y="20"/>
                  </a:lnTo>
                  <a:lnTo>
                    <a:pt x="18" y="16"/>
                  </a:lnTo>
                  <a:lnTo>
                    <a:pt x="22" y="10"/>
                  </a:lnTo>
                  <a:lnTo>
                    <a:pt x="28" y="0"/>
                  </a:lnTo>
                  <a:lnTo>
                    <a:pt x="16" y="2"/>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5" name="Freeform 74">
              <a:extLst>
                <a:ext uri="{FF2B5EF4-FFF2-40B4-BE49-F238E27FC236}">
                  <a16:creationId xmlns:a16="http://schemas.microsoft.com/office/drawing/2014/main" id="{BBFED4A1-716E-2F42-92BD-CDBFEE6EB9BE}"/>
                </a:ext>
              </a:extLst>
            </p:cNvPr>
            <p:cNvSpPr>
              <a:spLocks/>
            </p:cNvSpPr>
            <p:nvPr/>
          </p:nvSpPr>
          <p:spPr bwMode="auto">
            <a:xfrm>
              <a:off x="4010025" y="4543425"/>
              <a:ext cx="28575" cy="19050"/>
            </a:xfrm>
            <a:custGeom>
              <a:avLst/>
              <a:gdLst>
                <a:gd name="T0" fmla="*/ 2147483647 w 20"/>
                <a:gd name="T1" fmla="*/ 2147483647 h 10"/>
                <a:gd name="T2" fmla="*/ 0 w 20"/>
                <a:gd name="T3" fmla="*/ 2147483647 h 10"/>
                <a:gd name="T4" fmla="*/ 2147483647 w 20"/>
                <a:gd name="T5" fmla="*/ 2147483647 h 10"/>
                <a:gd name="T6" fmla="*/ 2147483647 w 20"/>
                <a:gd name="T7" fmla="*/ 0 h 10"/>
                <a:gd name="T8" fmla="*/ 2147483647 w 20"/>
                <a:gd name="T9" fmla="*/ 2147483647 h 10"/>
                <a:gd name="T10" fmla="*/ 0 60000 65536"/>
                <a:gd name="T11" fmla="*/ 0 60000 65536"/>
                <a:gd name="T12" fmla="*/ 0 60000 65536"/>
                <a:gd name="T13" fmla="*/ 0 60000 65536"/>
                <a:gd name="T14" fmla="*/ 0 60000 65536"/>
                <a:gd name="T15" fmla="*/ 0 w 20"/>
                <a:gd name="T16" fmla="*/ 0 h 10"/>
                <a:gd name="T17" fmla="*/ 20 w 20"/>
                <a:gd name="T18" fmla="*/ 10 h 10"/>
              </a:gdLst>
              <a:ahLst/>
              <a:cxnLst>
                <a:cxn ang="T10">
                  <a:pos x="T0" y="T1"/>
                </a:cxn>
                <a:cxn ang="T11">
                  <a:pos x="T2" y="T3"/>
                </a:cxn>
                <a:cxn ang="T12">
                  <a:pos x="T4" y="T5"/>
                </a:cxn>
                <a:cxn ang="T13">
                  <a:pos x="T6" y="T7"/>
                </a:cxn>
                <a:cxn ang="T14">
                  <a:pos x="T8" y="T9"/>
                </a:cxn>
              </a:cxnLst>
              <a:rect l="T15" t="T16" r="T17" b="T18"/>
              <a:pathLst>
                <a:path w="20" h="10">
                  <a:moveTo>
                    <a:pt x="2" y="2"/>
                  </a:moveTo>
                  <a:lnTo>
                    <a:pt x="0" y="10"/>
                  </a:lnTo>
                  <a:lnTo>
                    <a:pt x="18" y="8"/>
                  </a:lnTo>
                  <a:lnTo>
                    <a:pt x="20" y="0"/>
                  </a:lnTo>
                  <a:lnTo>
                    <a:pt x="2" y="2"/>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6" name="Freeform 75">
              <a:extLst>
                <a:ext uri="{FF2B5EF4-FFF2-40B4-BE49-F238E27FC236}">
                  <a16:creationId xmlns:a16="http://schemas.microsoft.com/office/drawing/2014/main" id="{450955E8-8E7E-A148-A124-7BA0F3E09F23}"/>
                </a:ext>
              </a:extLst>
            </p:cNvPr>
            <p:cNvSpPr>
              <a:spLocks/>
            </p:cNvSpPr>
            <p:nvPr/>
          </p:nvSpPr>
          <p:spPr bwMode="auto">
            <a:xfrm>
              <a:off x="4105275" y="4581525"/>
              <a:ext cx="19050" cy="19050"/>
            </a:xfrm>
            <a:custGeom>
              <a:avLst/>
              <a:gdLst>
                <a:gd name="T0" fmla="*/ 2147483647 w 12"/>
                <a:gd name="T1" fmla="*/ 2147483647 h 12"/>
                <a:gd name="T2" fmla="*/ 2147483647 w 12"/>
                <a:gd name="T3" fmla="*/ 0 h 12"/>
                <a:gd name="T4" fmla="*/ 0 w 12"/>
                <a:gd name="T5" fmla="*/ 2147483647 h 12"/>
                <a:gd name="T6" fmla="*/ 2147483647 w 12"/>
                <a:gd name="T7" fmla="*/ 2147483647 h 12"/>
                <a:gd name="T8" fmla="*/ 2147483647 w 12"/>
                <a:gd name="T9" fmla="*/ 2147483647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8" y="6"/>
                  </a:moveTo>
                  <a:lnTo>
                    <a:pt x="4" y="0"/>
                  </a:lnTo>
                  <a:lnTo>
                    <a:pt x="0" y="12"/>
                  </a:lnTo>
                  <a:lnTo>
                    <a:pt x="12" y="12"/>
                  </a:lnTo>
                  <a:lnTo>
                    <a:pt x="8" y="6"/>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7" name="Freeform 76">
              <a:extLst>
                <a:ext uri="{FF2B5EF4-FFF2-40B4-BE49-F238E27FC236}">
                  <a16:creationId xmlns:a16="http://schemas.microsoft.com/office/drawing/2014/main" id="{BCD2DB34-4396-B349-AEFD-7D6EBB12EA51}"/>
                </a:ext>
              </a:extLst>
            </p:cNvPr>
            <p:cNvSpPr>
              <a:spLocks/>
            </p:cNvSpPr>
            <p:nvPr/>
          </p:nvSpPr>
          <p:spPr bwMode="auto">
            <a:xfrm>
              <a:off x="4124325" y="4619625"/>
              <a:ext cx="19050" cy="19050"/>
            </a:xfrm>
            <a:custGeom>
              <a:avLst/>
              <a:gdLst>
                <a:gd name="T0" fmla="*/ 2147483647 w 14"/>
                <a:gd name="T1" fmla="*/ 0 h 14"/>
                <a:gd name="T2" fmla="*/ 2147483647 w 14"/>
                <a:gd name="T3" fmla="*/ 0 h 14"/>
                <a:gd name="T4" fmla="*/ 2147483647 w 14"/>
                <a:gd name="T5" fmla="*/ 2147483647 h 14"/>
                <a:gd name="T6" fmla="*/ 2147483647 w 14"/>
                <a:gd name="T7" fmla="*/ 2147483647 h 14"/>
                <a:gd name="T8" fmla="*/ 2147483647 w 14"/>
                <a:gd name="T9" fmla="*/ 2147483647 h 14"/>
                <a:gd name="T10" fmla="*/ 0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12" y="0"/>
                  </a:moveTo>
                  <a:lnTo>
                    <a:pt x="2" y="0"/>
                  </a:lnTo>
                  <a:lnTo>
                    <a:pt x="6" y="8"/>
                  </a:lnTo>
                  <a:lnTo>
                    <a:pt x="2" y="10"/>
                  </a:lnTo>
                  <a:lnTo>
                    <a:pt x="0" y="12"/>
                  </a:lnTo>
                  <a:lnTo>
                    <a:pt x="4" y="14"/>
                  </a:lnTo>
                  <a:lnTo>
                    <a:pt x="14" y="14"/>
                  </a:lnTo>
                  <a:lnTo>
                    <a:pt x="12"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8" name="Freeform 77">
              <a:extLst>
                <a:ext uri="{FF2B5EF4-FFF2-40B4-BE49-F238E27FC236}">
                  <a16:creationId xmlns:a16="http://schemas.microsoft.com/office/drawing/2014/main" id="{D42EED02-4E46-E94A-BE7D-DF7442E738F2}"/>
                </a:ext>
              </a:extLst>
            </p:cNvPr>
            <p:cNvSpPr>
              <a:spLocks/>
            </p:cNvSpPr>
            <p:nvPr/>
          </p:nvSpPr>
          <p:spPr bwMode="auto">
            <a:xfrm>
              <a:off x="4219575" y="4572000"/>
              <a:ext cx="19050" cy="19050"/>
            </a:xfrm>
            <a:custGeom>
              <a:avLst/>
              <a:gdLst>
                <a:gd name="T0" fmla="*/ 2147483647 w 14"/>
                <a:gd name="T1" fmla="*/ 2147483647 h 12"/>
                <a:gd name="T2" fmla="*/ 2147483647 w 14"/>
                <a:gd name="T3" fmla="*/ 2147483647 h 12"/>
                <a:gd name="T4" fmla="*/ 0 w 14"/>
                <a:gd name="T5" fmla="*/ 2147483647 h 12"/>
                <a:gd name="T6" fmla="*/ 2147483647 w 14"/>
                <a:gd name="T7" fmla="*/ 0 h 12"/>
                <a:gd name="T8" fmla="*/ 2147483647 w 14"/>
                <a:gd name="T9" fmla="*/ 2147483647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14" y="8"/>
                  </a:moveTo>
                  <a:lnTo>
                    <a:pt x="10" y="12"/>
                  </a:lnTo>
                  <a:lnTo>
                    <a:pt x="0" y="2"/>
                  </a:lnTo>
                  <a:lnTo>
                    <a:pt x="12" y="0"/>
                  </a:lnTo>
                  <a:lnTo>
                    <a:pt x="14" y="8"/>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79" name="Freeform 78">
              <a:extLst>
                <a:ext uri="{FF2B5EF4-FFF2-40B4-BE49-F238E27FC236}">
                  <a16:creationId xmlns:a16="http://schemas.microsoft.com/office/drawing/2014/main" id="{9A5BDC7D-8F00-BB4E-9928-EAEEE6CF9D76}"/>
                </a:ext>
              </a:extLst>
            </p:cNvPr>
            <p:cNvSpPr>
              <a:spLocks/>
            </p:cNvSpPr>
            <p:nvPr/>
          </p:nvSpPr>
          <p:spPr bwMode="auto">
            <a:xfrm>
              <a:off x="4276725" y="4524375"/>
              <a:ext cx="38100" cy="28575"/>
            </a:xfrm>
            <a:custGeom>
              <a:avLst/>
              <a:gdLst>
                <a:gd name="T0" fmla="*/ 2147483647 w 30"/>
                <a:gd name="T1" fmla="*/ 0 h 24"/>
                <a:gd name="T2" fmla="*/ 2147483647 w 30"/>
                <a:gd name="T3" fmla="*/ 2147483647 h 24"/>
                <a:gd name="T4" fmla="*/ 0 w 30"/>
                <a:gd name="T5" fmla="*/ 2147483647 h 24"/>
                <a:gd name="T6" fmla="*/ 2147483647 w 30"/>
                <a:gd name="T7" fmla="*/ 2147483647 h 24"/>
                <a:gd name="T8" fmla="*/ 2147483647 w 30"/>
                <a:gd name="T9" fmla="*/ 2147483647 h 24"/>
                <a:gd name="T10" fmla="*/ 2147483647 w 30"/>
                <a:gd name="T11" fmla="*/ 2147483647 h 24"/>
                <a:gd name="T12" fmla="*/ 2147483647 w 30"/>
                <a:gd name="T13" fmla="*/ 2147483647 h 24"/>
                <a:gd name="T14" fmla="*/ 2147483647 w 30"/>
                <a:gd name="T15" fmla="*/ 2147483647 h 24"/>
                <a:gd name="T16" fmla="*/ 2147483647 w 30"/>
                <a:gd name="T17" fmla="*/ 2147483647 h 24"/>
                <a:gd name="T18" fmla="*/ 2147483647 w 30"/>
                <a:gd name="T19" fmla="*/ 2147483647 h 24"/>
                <a:gd name="T20" fmla="*/ 2147483647 w 30"/>
                <a:gd name="T21" fmla="*/ 2147483647 h 24"/>
                <a:gd name="T22" fmla="*/ 2147483647 w 30"/>
                <a:gd name="T23" fmla="*/ 2147483647 h 24"/>
                <a:gd name="T24" fmla="*/ 2147483647 w 30"/>
                <a:gd name="T25" fmla="*/ 2147483647 h 24"/>
                <a:gd name="T26" fmla="*/ 2147483647 w 30"/>
                <a:gd name="T27" fmla="*/ 0 h 24"/>
                <a:gd name="T28" fmla="*/ 2147483647 w 30"/>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16" y="0"/>
                  </a:moveTo>
                  <a:lnTo>
                    <a:pt x="8" y="8"/>
                  </a:lnTo>
                  <a:lnTo>
                    <a:pt x="0" y="16"/>
                  </a:lnTo>
                  <a:lnTo>
                    <a:pt x="12" y="24"/>
                  </a:lnTo>
                  <a:lnTo>
                    <a:pt x="18" y="18"/>
                  </a:lnTo>
                  <a:lnTo>
                    <a:pt x="26" y="10"/>
                  </a:lnTo>
                  <a:lnTo>
                    <a:pt x="30" y="8"/>
                  </a:lnTo>
                  <a:lnTo>
                    <a:pt x="30" y="6"/>
                  </a:lnTo>
                  <a:lnTo>
                    <a:pt x="30" y="4"/>
                  </a:lnTo>
                  <a:lnTo>
                    <a:pt x="28" y="2"/>
                  </a:lnTo>
                  <a:lnTo>
                    <a:pt x="24" y="2"/>
                  </a:lnTo>
                  <a:lnTo>
                    <a:pt x="16"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80" name="Spain">
              <a:extLst>
                <a:ext uri="{FF2B5EF4-FFF2-40B4-BE49-F238E27FC236}">
                  <a16:creationId xmlns:a16="http://schemas.microsoft.com/office/drawing/2014/main" id="{D4F4B560-D7A7-AF4A-8C59-1CAA442B8109}"/>
                </a:ext>
              </a:extLst>
            </p:cNvPr>
            <p:cNvSpPr>
              <a:spLocks/>
            </p:cNvSpPr>
            <p:nvPr/>
          </p:nvSpPr>
          <p:spPr bwMode="auto">
            <a:xfrm>
              <a:off x="609600" y="3629025"/>
              <a:ext cx="1200150" cy="1066800"/>
            </a:xfrm>
            <a:custGeom>
              <a:avLst/>
              <a:gdLst>
                <a:gd name="T0" fmla="*/ 2147483647 w 864"/>
                <a:gd name="T1" fmla="*/ 2147483647 h 772"/>
                <a:gd name="T2" fmla="*/ 2147483647 w 864"/>
                <a:gd name="T3" fmla="*/ 2147483647 h 772"/>
                <a:gd name="T4" fmla="*/ 2147483647 w 864"/>
                <a:gd name="T5" fmla="*/ 2147483647 h 772"/>
                <a:gd name="T6" fmla="*/ 2147483647 w 864"/>
                <a:gd name="T7" fmla="*/ 2147483647 h 772"/>
                <a:gd name="T8" fmla="*/ 2147483647 w 864"/>
                <a:gd name="T9" fmla="*/ 2147483647 h 772"/>
                <a:gd name="T10" fmla="*/ 2147483647 w 864"/>
                <a:gd name="T11" fmla="*/ 2147483647 h 772"/>
                <a:gd name="T12" fmla="*/ 2147483647 w 864"/>
                <a:gd name="T13" fmla="*/ 2147483647 h 772"/>
                <a:gd name="T14" fmla="*/ 2147483647 w 864"/>
                <a:gd name="T15" fmla="*/ 2147483647 h 772"/>
                <a:gd name="T16" fmla="*/ 2147483647 w 864"/>
                <a:gd name="T17" fmla="*/ 2147483647 h 772"/>
                <a:gd name="T18" fmla="*/ 2147483647 w 864"/>
                <a:gd name="T19" fmla="*/ 2147483647 h 772"/>
                <a:gd name="T20" fmla="*/ 2147483647 w 864"/>
                <a:gd name="T21" fmla="*/ 2147483647 h 772"/>
                <a:gd name="T22" fmla="*/ 2147483647 w 864"/>
                <a:gd name="T23" fmla="*/ 2147483647 h 772"/>
                <a:gd name="T24" fmla="*/ 2147483647 w 864"/>
                <a:gd name="T25" fmla="*/ 2147483647 h 772"/>
                <a:gd name="T26" fmla="*/ 2147483647 w 864"/>
                <a:gd name="T27" fmla="*/ 2147483647 h 772"/>
                <a:gd name="T28" fmla="*/ 2147483647 w 864"/>
                <a:gd name="T29" fmla="*/ 2147483647 h 772"/>
                <a:gd name="T30" fmla="*/ 2147483647 w 864"/>
                <a:gd name="T31" fmla="*/ 2147483647 h 772"/>
                <a:gd name="T32" fmla="*/ 2147483647 w 864"/>
                <a:gd name="T33" fmla="*/ 2147483647 h 772"/>
                <a:gd name="T34" fmla="*/ 2147483647 w 864"/>
                <a:gd name="T35" fmla="*/ 2147483647 h 772"/>
                <a:gd name="T36" fmla="*/ 2147483647 w 864"/>
                <a:gd name="T37" fmla="*/ 2147483647 h 772"/>
                <a:gd name="T38" fmla="*/ 2147483647 w 864"/>
                <a:gd name="T39" fmla="*/ 2147483647 h 772"/>
                <a:gd name="T40" fmla="*/ 2147483647 w 864"/>
                <a:gd name="T41" fmla="*/ 2147483647 h 772"/>
                <a:gd name="T42" fmla="*/ 2147483647 w 864"/>
                <a:gd name="T43" fmla="*/ 2147483647 h 772"/>
                <a:gd name="T44" fmla="*/ 2147483647 w 864"/>
                <a:gd name="T45" fmla="*/ 2147483647 h 772"/>
                <a:gd name="T46" fmla="*/ 2147483647 w 864"/>
                <a:gd name="T47" fmla="*/ 2147483647 h 772"/>
                <a:gd name="T48" fmla="*/ 2147483647 w 864"/>
                <a:gd name="T49" fmla="*/ 2147483647 h 772"/>
                <a:gd name="T50" fmla="*/ 2147483647 w 864"/>
                <a:gd name="T51" fmla="*/ 2147483647 h 772"/>
                <a:gd name="T52" fmla="*/ 2147483647 w 864"/>
                <a:gd name="T53" fmla="*/ 2147483647 h 772"/>
                <a:gd name="T54" fmla="*/ 2147483647 w 864"/>
                <a:gd name="T55" fmla="*/ 2147483647 h 772"/>
                <a:gd name="T56" fmla="*/ 2147483647 w 864"/>
                <a:gd name="T57" fmla="*/ 2147483647 h 772"/>
                <a:gd name="T58" fmla="*/ 2147483647 w 864"/>
                <a:gd name="T59" fmla="*/ 2147483647 h 772"/>
                <a:gd name="T60" fmla="*/ 2147483647 w 864"/>
                <a:gd name="T61" fmla="*/ 2147483647 h 772"/>
                <a:gd name="T62" fmla="*/ 2147483647 w 864"/>
                <a:gd name="T63" fmla="*/ 2147483647 h 772"/>
                <a:gd name="T64" fmla="*/ 2147483647 w 864"/>
                <a:gd name="T65" fmla="*/ 2147483647 h 772"/>
                <a:gd name="T66" fmla="*/ 2147483647 w 864"/>
                <a:gd name="T67" fmla="*/ 2147483647 h 772"/>
                <a:gd name="T68" fmla="*/ 2147483647 w 864"/>
                <a:gd name="T69" fmla="*/ 2147483647 h 772"/>
                <a:gd name="T70" fmla="*/ 2147483647 w 864"/>
                <a:gd name="T71" fmla="*/ 2147483647 h 772"/>
                <a:gd name="T72" fmla="*/ 2147483647 w 864"/>
                <a:gd name="T73" fmla="*/ 2147483647 h 772"/>
                <a:gd name="T74" fmla="*/ 2147483647 w 864"/>
                <a:gd name="T75" fmla="*/ 2147483647 h 772"/>
                <a:gd name="T76" fmla="*/ 2147483647 w 864"/>
                <a:gd name="T77" fmla="*/ 2147483647 h 772"/>
                <a:gd name="T78" fmla="*/ 2147483647 w 864"/>
                <a:gd name="T79" fmla="*/ 2147483647 h 772"/>
                <a:gd name="T80" fmla="*/ 2147483647 w 864"/>
                <a:gd name="T81" fmla="*/ 2147483647 h 772"/>
                <a:gd name="T82" fmla="*/ 2147483647 w 864"/>
                <a:gd name="T83" fmla="*/ 2147483647 h 772"/>
                <a:gd name="T84" fmla="*/ 2147483647 w 864"/>
                <a:gd name="T85" fmla="*/ 2147483647 h 772"/>
                <a:gd name="T86" fmla="*/ 2147483647 w 864"/>
                <a:gd name="T87" fmla="*/ 2147483647 h 772"/>
                <a:gd name="T88" fmla="*/ 2147483647 w 864"/>
                <a:gd name="T89" fmla="*/ 2147483647 h 772"/>
                <a:gd name="T90" fmla="*/ 2147483647 w 864"/>
                <a:gd name="T91" fmla="*/ 2147483647 h 772"/>
                <a:gd name="T92" fmla="*/ 2147483647 w 864"/>
                <a:gd name="T93" fmla="*/ 2147483647 h 772"/>
                <a:gd name="T94" fmla="*/ 2147483647 w 864"/>
                <a:gd name="T95" fmla="*/ 2147483647 h 772"/>
                <a:gd name="T96" fmla="*/ 2147483647 w 864"/>
                <a:gd name="T97" fmla="*/ 2147483647 h 772"/>
                <a:gd name="T98" fmla="*/ 2147483647 w 864"/>
                <a:gd name="T99" fmla="*/ 2147483647 h 772"/>
                <a:gd name="T100" fmla="*/ 2147483647 w 864"/>
                <a:gd name="T101" fmla="*/ 2147483647 h 772"/>
                <a:gd name="T102" fmla="*/ 2147483647 w 864"/>
                <a:gd name="T103" fmla="*/ 2147483647 h 772"/>
                <a:gd name="T104" fmla="*/ 2147483647 w 864"/>
                <a:gd name="T105" fmla="*/ 2147483647 h 772"/>
                <a:gd name="T106" fmla="*/ 2147483647 w 864"/>
                <a:gd name="T107" fmla="*/ 2147483647 h 772"/>
                <a:gd name="T108" fmla="*/ 2147483647 w 864"/>
                <a:gd name="T109" fmla="*/ 2147483647 h 772"/>
                <a:gd name="T110" fmla="*/ 2147483647 w 864"/>
                <a:gd name="T111" fmla="*/ 2147483647 h 772"/>
                <a:gd name="T112" fmla="*/ 2147483647 w 864"/>
                <a:gd name="T113" fmla="*/ 2147483647 h 772"/>
                <a:gd name="T114" fmla="*/ 2147483647 w 864"/>
                <a:gd name="T115" fmla="*/ 2147483647 h 772"/>
                <a:gd name="T116" fmla="*/ 2147483647 w 864"/>
                <a:gd name="T117" fmla="*/ 2147483647 h 772"/>
                <a:gd name="T118" fmla="*/ 2147483647 w 864"/>
                <a:gd name="T119" fmla="*/ 2147483647 h 772"/>
                <a:gd name="T120" fmla="*/ 2147483647 w 864"/>
                <a:gd name="T121" fmla="*/ 2147483647 h 772"/>
                <a:gd name="T122" fmla="*/ 2147483647 w 864"/>
                <a:gd name="T123" fmla="*/ 2147483647 h 7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4"/>
                <a:gd name="T187" fmla="*/ 0 h 772"/>
                <a:gd name="T188" fmla="*/ 864 w 864"/>
                <a:gd name="T189" fmla="*/ 772 h 7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4" h="772">
                  <a:moveTo>
                    <a:pt x="6" y="632"/>
                  </a:moveTo>
                  <a:lnTo>
                    <a:pt x="24" y="632"/>
                  </a:lnTo>
                  <a:lnTo>
                    <a:pt x="38" y="634"/>
                  </a:lnTo>
                  <a:lnTo>
                    <a:pt x="44" y="636"/>
                  </a:lnTo>
                  <a:lnTo>
                    <a:pt x="48" y="640"/>
                  </a:lnTo>
                  <a:lnTo>
                    <a:pt x="50" y="644"/>
                  </a:lnTo>
                  <a:lnTo>
                    <a:pt x="52" y="648"/>
                  </a:lnTo>
                  <a:lnTo>
                    <a:pt x="54" y="650"/>
                  </a:lnTo>
                  <a:lnTo>
                    <a:pt x="58" y="654"/>
                  </a:lnTo>
                  <a:lnTo>
                    <a:pt x="66" y="660"/>
                  </a:lnTo>
                  <a:lnTo>
                    <a:pt x="70" y="666"/>
                  </a:lnTo>
                  <a:lnTo>
                    <a:pt x="74" y="672"/>
                  </a:lnTo>
                  <a:lnTo>
                    <a:pt x="78" y="674"/>
                  </a:lnTo>
                  <a:lnTo>
                    <a:pt x="80" y="676"/>
                  </a:lnTo>
                  <a:lnTo>
                    <a:pt x="82" y="680"/>
                  </a:lnTo>
                  <a:lnTo>
                    <a:pt x="80" y="686"/>
                  </a:lnTo>
                  <a:lnTo>
                    <a:pt x="76" y="694"/>
                  </a:lnTo>
                  <a:lnTo>
                    <a:pt x="74" y="696"/>
                  </a:lnTo>
                  <a:lnTo>
                    <a:pt x="74" y="700"/>
                  </a:lnTo>
                  <a:lnTo>
                    <a:pt x="74" y="706"/>
                  </a:lnTo>
                  <a:lnTo>
                    <a:pt x="72" y="710"/>
                  </a:lnTo>
                  <a:lnTo>
                    <a:pt x="72" y="714"/>
                  </a:lnTo>
                  <a:lnTo>
                    <a:pt x="76" y="716"/>
                  </a:lnTo>
                  <a:lnTo>
                    <a:pt x="82" y="718"/>
                  </a:lnTo>
                  <a:lnTo>
                    <a:pt x="86" y="720"/>
                  </a:lnTo>
                  <a:lnTo>
                    <a:pt x="86" y="724"/>
                  </a:lnTo>
                  <a:lnTo>
                    <a:pt x="88" y="728"/>
                  </a:lnTo>
                  <a:lnTo>
                    <a:pt x="86" y="734"/>
                  </a:lnTo>
                  <a:lnTo>
                    <a:pt x="84" y="738"/>
                  </a:lnTo>
                  <a:lnTo>
                    <a:pt x="84" y="742"/>
                  </a:lnTo>
                  <a:lnTo>
                    <a:pt x="86" y="744"/>
                  </a:lnTo>
                  <a:lnTo>
                    <a:pt x="88" y="748"/>
                  </a:lnTo>
                  <a:lnTo>
                    <a:pt x="96" y="750"/>
                  </a:lnTo>
                  <a:lnTo>
                    <a:pt x="102" y="750"/>
                  </a:lnTo>
                  <a:lnTo>
                    <a:pt x="104" y="750"/>
                  </a:lnTo>
                  <a:lnTo>
                    <a:pt x="106" y="754"/>
                  </a:lnTo>
                  <a:lnTo>
                    <a:pt x="110" y="762"/>
                  </a:lnTo>
                  <a:lnTo>
                    <a:pt x="112" y="766"/>
                  </a:lnTo>
                  <a:lnTo>
                    <a:pt x="116" y="768"/>
                  </a:lnTo>
                  <a:lnTo>
                    <a:pt x="122" y="770"/>
                  </a:lnTo>
                  <a:lnTo>
                    <a:pt x="128" y="770"/>
                  </a:lnTo>
                  <a:lnTo>
                    <a:pt x="132" y="772"/>
                  </a:lnTo>
                  <a:lnTo>
                    <a:pt x="136" y="772"/>
                  </a:lnTo>
                  <a:lnTo>
                    <a:pt x="138" y="768"/>
                  </a:lnTo>
                  <a:lnTo>
                    <a:pt x="144" y="760"/>
                  </a:lnTo>
                  <a:lnTo>
                    <a:pt x="152" y="752"/>
                  </a:lnTo>
                  <a:lnTo>
                    <a:pt x="164" y="744"/>
                  </a:lnTo>
                  <a:lnTo>
                    <a:pt x="168" y="742"/>
                  </a:lnTo>
                  <a:lnTo>
                    <a:pt x="178" y="738"/>
                  </a:lnTo>
                  <a:lnTo>
                    <a:pt x="186" y="736"/>
                  </a:lnTo>
                  <a:lnTo>
                    <a:pt x="196" y="736"/>
                  </a:lnTo>
                  <a:lnTo>
                    <a:pt x="200" y="736"/>
                  </a:lnTo>
                  <a:lnTo>
                    <a:pt x="206" y="738"/>
                  </a:lnTo>
                  <a:lnTo>
                    <a:pt x="210" y="740"/>
                  </a:lnTo>
                  <a:lnTo>
                    <a:pt x="218" y="736"/>
                  </a:lnTo>
                  <a:lnTo>
                    <a:pt x="230" y="726"/>
                  </a:lnTo>
                  <a:lnTo>
                    <a:pt x="234" y="726"/>
                  </a:lnTo>
                  <a:lnTo>
                    <a:pt x="240" y="724"/>
                  </a:lnTo>
                  <a:lnTo>
                    <a:pt x="254" y="724"/>
                  </a:lnTo>
                  <a:lnTo>
                    <a:pt x="266" y="724"/>
                  </a:lnTo>
                  <a:lnTo>
                    <a:pt x="276" y="726"/>
                  </a:lnTo>
                  <a:lnTo>
                    <a:pt x="282" y="726"/>
                  </a:lnTo>
                  <a:lnTo>
                    <a:pt x="284" y="728"/>
                  </a:lnTo>
                  <a:lnTo>
                    <a:pt x="288" y="730"/>
                  </a:lnTo>
                  <a:lnTo>
                    <a:pt x="290" y="732"/>
                  </a:lnTo>
                  <a:lnTo>
                    <a:pt x="300" y="732"/>
                  </a:lnTo>
                  <a:lnTo>
                    <a:pt x="308" y="734"/>
                  </a:lnTo>
                  <a:lnTo>
                    <a:pt x="322" y="734"/>
                  </a:lnTo>
                  <a:lnTo>
                    <a:pt x="328" y="734"/>
                  </a:lnTo>
                  <a:lnTo>
                    <a:pt x="330" y="734"/>
                  </a:lnTo>
                  <a:lnTo>
                    <a:pt x="336" y="736"/>
                  </a:lnTo>
                  <a:lnTo>
                    <a:pt x="346" y="742"/>
                  </a:lnTo>
                  <a:lnTo>
                    <a:pt x="354" y="744"/>
                  </a:lnTo>
                  <a:lnTo>
                    <a:pt x="362" y="742"/>
                  </a:lnTo>
                  <a:lnTo>
                    <a:pt x="372" y="740"/>
                  </a:lnTo>
                  <a:lnTo>
                    <a:pt x="384" y="736"/>
                  </a:lnTo>
                  <a:lnTo>
                    <a:pt x="392" y="736"/>
                  </a:lnTo>
                  <a:lnTo>
                    <a:pt x="394" y="736"/>
                  </a:lnTo>
                  <a:lnTo>
                    <a:pt x="396" y="738"/>
                  </a:lnTo>
                  <a:lnTo>
                    <a:pt x="398" y="744"/>
                  </a:lnTo>
                  <a:lnTo>
                    <a:pt x="404" y="744"/>
                  </a:lnTo>
                  <a:lnTo>
                    <a:pt x="412" y="746"/>
                  </a:lnTo>
                  <a:lnTo>
                    <a:pt x="414" y="746"/>
                  </a:lnTo>
                  <a:lnTo>
                    <a:pt x="416" y="740"/>
                  </a:lnTo>
                  <a:lnTo>
                    <a:pt x="418" y="728"/>
                  </a:lnTo>
                  <a:lnTo>
                    <a:pt x="420" y="724"/>
                  </a:lnTo>
                  <a:lnTo>
                    <a:pt x="426" y="720"/>
                  </a:lnTo>
                  <a:lnTo>
                    <a:pt x="436" y="716"/>
                  </a:lnTo>
                  <a:lnTo>
                    <a:pt x="438" y="714"/>
                  </a:lnTo>
                  <a:lnTo>
                    <a:pt x="440" y="710"/>
                  </a:lnTo>
                  <a:lnTo>
                    <a:pt x="444" y="706"/>
                  </a:lnTo>
                  <a:lnTo>
                    <a:pt x="448" y="700"/>
                  </a:lnTo>
                  <a:lnTo>
                    <a:pt x="454" y="696"/>
                  </a:lnTo>
                  <a:lnTo>
                    <a:pt x="456" y="692"/>
                  </a:lnTo>
                  <a:lnTo>
                    <a:pt x="460" y="688"/>
                  </a:lnTo>
                  <a:lnTo>
                    <a:pt x="464" y="686"/>
                  </a:lnTo>
                  <a:lnTo>
                    <a:pt x="476" y="686"/>
                  </a:lnTo>
                  <a:lnTo>
                    <a:pt x="488" y="686"/>
                  </a:lnTo>
                  <a:lnTo>
                    <a:pt x="496" y="686"/>
                  </a:lnTo>
                  <a:lnTo>
                    <a:pt x="508" y="686"/>
                  </a:lnTo>
                  <a:lnTo>
                    <a:pt x="522" y="686"/>
                  </a:lnTo>
                  <a:lnTo>
                    <a:pt x="524" y="680"/>
                  </a:lnTo>
                  <a:lnTo>
                    <a:pt x="524" y="676"/>
                  </a:lnTo>
                  <a:lnTo>
                    <a:pt x="522" y="670"/>
                  </a:lnTo>
                  <a:lnTo>
                    <a:pt x="520" y="662"/>
                  </a:lnTo>
                  <a:lnTo>
                    <a:pt x="522" y="658"/>
                  </a:lnTo>
                  <a:lnTo>
                    <a:pt x="522" y="654"/>
                  </a:lnTo>
                  <a:lnTo>
                    <a:pt x="534" y="642"/>
                  </a:lnTo>
                  <a:lnTo>
                    <a:pt x="538" y="636"/>
                  </a:lnTo>
                  <a:lnTo>
                    <a:pt x="538" y="632"/>
                  </a:lnTo>
                  <a:lnTo>
                    <a:pt x="542" y="628"/>
                  </a:lnTo>
                  <a:lnTo>
                    <a:pt x="546" y="624"/>
                  </a:lnTo>
                  <a:lnTo>
                    <a:pt x="552" y="620"/>
                  </a:lnTo>
                  <a:lnTo>
                    <a:pt x="556" y="618"/>
                  </a:lnTo>
                  <a:lnTo>
                    <a:pt x="558" y="614"/>
                  </a:lnTo>
                  <a:lnTo>
                    <a:pt x="564" y="610"/>
                  </a:lnTo>
                  <a:lnTo>
                    <a:pt x="574" y="608"/>
                  </a:lnTo>
                  <a:lnTo>
                    <a:pt x="584" y="606"/>
                  </a:lnTo>
                  <a:lnTo>
                    <a:pt x="592" y="606"/>
                  </a:lnTo>
                  <a:lnTo>
                    <a:pt x="594" y="604"/>
                  </a:lnTo>
                  <a:lnTo>
                    <a:pt x="596" y="602"/>
                  </a:lnTo>
                  <a:lnTo>
                    <a:pt x="596" y="598"/>
                  </a:lnTo>
                  <a:lnTo>
                    <a:pt x="600" y="590"/>
                  </a:lnTo>
                  <a:lnTo>
                    <a:pt x="602" y="582"/>
                  </a:lnTo>
                  <a:lnTo>
                    <a:pt x="606" y="572"/>
                  </a:lnTo>
                  <a:lnTo>
                    <a:pt x="604" y="570"/>
                  </a:lnTo>
                  <a:lnTo>
                    <a:pt x="600" y="566"/>
                  </a:lnTo>
                  <a:lnTo>
                    <a:pt x="596" y="566"/>
                  </a:lnTo>
                  <a:lnTo>
                    <a:pt x="592" y="564"/>
                  </a:lnTo>
                  <a:lnTo>
                    <a:pt x="588" y="562"/>
                  </a:lnTo>
                  <a:lnTo>
                    <a:pt x="582" y="558"/>
                  </a:lnTo>
                  <a:lnTo>
                    <a:pt x="580" y="552"/>
                  </a:lnTo>
                  <a:lnTo>
                    <a:pt x="580" y="532"/>
                  </a:lnTo>
                  <a:lnTo>
                    <a:pt x="578" y="524"/>
                  </a:lnTo>
                  <a:lnTo>
                    <a:pt x="580" y="514"/>
                  </a:lnTo>
                  <a:lnTo>
                    <a:pt x="582" y="504"/>
                  </a:lnTo>
                  <a:lnTo>
                    <a:pt x="590" y="490"/>
                  </a:lnTo>
                  <a:lnTo>
                    <a:pt x="598" y="480"/>
                  </a:lnTo>
                  <a:lnTo>
                    <a:pt x="608" y="466"/>
                  </a:lnTo>
                  <a:lnTo>
                    <a:pt x="620" y="452"/>
                  </a:lnTo>
                  <a:lnTo>
                    <a:pt x="618" y="450"/>
                  </a:lnTo>
                  <a:lnTo>
                    <a:pt x="616" y="446"/>
                  </a:lnTo>
                  <a:lnTo>
                    <a:pt x="616" y="444"/>
                  </a:lnTo>
                  <a:lnTo>
                    <a:pt x="616" y="442"/>
                  </a:lnTo>
                  <a:lnTo>
                    <a:pt x="618" y="440"/>
                  </a:lnTo>
                  <a:lnTo>
                    <a:pt x="624" y="438"/>
                  </a:lnTo>
                  <a:lnTo>
                    <a:pt x="636" y="436"/>
                  </a:lnTo>
                  <a:lnTo>
                    <a:pt x="644" y="434"/>
                  </a:lnTo>
                  <a:lnTo>
                    <a:pt x="648" y="430"/>
                  </a:lnTo>
                  <a:lnTo>
                    <a:pt x="650" y="422"/>
                  </a:lnTo>
                  <a:lnTo>
                    <a:pt x="652" y="414"/>
                  </a:lnTo>
                  <a:lnTo>
                    <a:pt x="658" y="410"/>
                  </a:lnTo>
                  <a:lnTo>
                    <a:pt x="664" y="406"/>
                  </a:lnTo>
                  <a:lnTo>
                    <a:pt x="668" y="406"/>
                  </a:lnTo>
                  <a:lnTo>
                    <a:pt x="674" y="404"/>
                  </a:lnTo>
                  <a:lnTo>
                    <a:pt x="676" y="400"/>
                  </a:lnTo>
                  <a:lnTo>
                    <a:pt x="680" y="396"/>
                  </a:lnTo>
                  <a:lnTo>
                    <a:pt x="678" y="398"/>
                  </a:lnTo>
                  <a:lnTo>
                    <a:pt x="680" y="390"/>
                  </a:lnTo>
                  <a:lnTo>
                    <a:pt x="680" y="384"/>
                  </a:lnTo>
                  <a:lnTo>
                    <a:pt x="682" y="380"/>
                  </a:lnTo>
                  <a:lnTo>
                    <a:pt x="688" y="374"/>
                  </a:lnTo>
                  <a:lnTo>
                    <a:pt x="696" y="370"/>
                  </a:lnTo>
                  <a:lnTo>
                    <a:pt x="702" y="368"/>
                  </a:lnTo>
                  <a:lnTo>
                    <a:pt x="708" y="368"/>
                  </a:lnTo>
                  <a:lnTo>
                    <a:pt x="718" y="368"/>
                  </a:lnTo>
                  <a:lnTo>
                    <a:pt x="724" y="368"/>
                  </a:lnTo>
                  <a:lnTo>
                    <a:pt x="730" y="370"/>
                  </a:lnTo>
                  <a:lnTo>
                    <a:pt x="736" y="370"/>
                  </a:lnTo>
                  <a:lnTo>
                    <a:pt x="746" y="368"/>
                  </a:lnTo>
                  <a:lnTo>
                    <a:pt x="758" y="362"/>
                  </a:lnTo>
                  <a:lnTo>
                    <a:pt x="766" y="356"/>
                  </a:lnTo>
                  <a:lnTo>
                    <a:pt x="772" y="352"/>
                  </a:lnTo>
                  <a:lnTo>
                    <a:pt x="774" y="348"/>
                  </a:lnTo>
                  <a:lnTo>
                    <a:pt x="778" y="340"/>
                  </a:lnTo>
                  <a:lnTo>
                    <a:pt x="780" y="338"/>
                  </a:lnTo>
                  <a:lnTo>
                    <a:pt x="788" y="336"/>
                  </a:lnTo>
                  <a:lnTo>
                    <a:pt x="794" y="334"/>
                  </a:lnTo>
                  <a:lnTo>
                    <a:pt x="796" y="334"/>
                  </a:lnTo>
                  <a:lnTo>
                    <a:pt x="800" y="332"/>
                  </a:lnTo>
                  <a:lnTo>
                    <a:pt x="810" y="332"/>
                  </a:lnTo>
                  <a:lnTo>
                    <a:pt x="820" y="330"/>
                  </a:lnTo>
                  <a:lnTo>
                    <a:pt x="828" y="326"/>
                  </a:lnTo>
                  <a:lnTo>
                    <a:pt x="834" y="322"/>
                  </a:lnTo>
                  <a:lnTo>
                    <a:pt x="838" y="318"/>
                  </a:lnTo>
                  <a:lnTo>
                    <a:pt x="842" y="314"/>
                  </a:lnTo>
                  <a:lnTo>
                    <a:pt x="850" y="308"/>
                  </a:lnTo>
                  <a:lnTo>
                    <a:pt x="858" y="304"/>
                  </a:lnTo>
                  <a:lnTo>
                    <a:pt x="862" y="302"/>
                  </a:lnTo>
                  <a:lnTo>
                    <a:pt x="862" y="300"/>
                  </a:lnTo>
                  <a:lnTo>
                    <a:pt x="864" y="292"/>
                  </a:lnTo>
                  <a:lnTo>
                    <a:pt x="864" y="286"/>
                  </a:lnTo>
                  <a:lnTo>
                    <a:pt x="862" y="280"/>
                  </a:lnTo>
                  <a:lnTo>
                    <a:pt x="854" y="272"/>
                  </a:lnTo>
                  <a:lnTo>
                    <a:pt x="852" y="270"/>
                  </a:lnTo>
                  <a:lnTo>
                    <a:pt x="852" y="266"/>
                  </a:lnTo>
                  <a:lnTo>
                    <a:pt x="856" y="252"/>
                  </a:lnTo>
                  <a:lnTo>
                    <a:pt x="854" y="254"/>
                  </a:lnTo>
                  <a:lnTo>
                    <a:pt x="850" y="254"/>
                  </a:lnTo>
                  <a:lnTo>
                    <a:pt x="846" y="254"/>
                  </a:lnTo>
                  <a:lnTo>
                    <a:pt x="838" y="254"/>
                  </a:lnTo>
                  <a:lnTo>
                    <a:pt x="832" y="256"/>
                  </a:lnTo>
                  <a:lnTo>
                    <a:pt x="828" y="262"/>
                  </a:lnTo>
                  <a:lnTo>
                    <a:pt x="824" y="262"/>
                  </a:lnTo>
                  <a:lnTo>
                    <a:pt x="818" y="260"/>
                  </a:lnTo>
                  <a:lnTo>
                    <a:pt x="814" y="256"/>
                  </a:lnTo>
                  <a:lnTo>
                    <a:pt x="810" y="254"/>
                  </a:lnTo>
                  <a:lnTo>
                    <a:pt x="796" y="248"/>
                  </a:lnTo>
                  <a:lnTo>
                    <a:pt x="790" y="246"/>
                  </a:lnTo>
                  <a:lnTo>
                    <a:pt x="788" y="248"/>
                  </a:lnTo>
                  <a:lnTo>
                    <a:pt x="786" y="250"/>
                  </a:lnTo>
                  <a:lnTo>
                    <a:pt x="784" y="252"/>
                  </a:lnTo>
                  <a:lnTo>
                    <a:pt x="780" y="252"/>
                  </a:lnTo>
                  <a:lnTo>
                    <a:pt x="776" y="250"/>
                  </a:lnTo>
                  <a:lnTo>
                    <a:pt x="772" y="248"/>
                  </a:lnTo>
                  <a:lnTo>
                    <a:pt x="770" y="244"/>
                  </a:lnTo>
                  <a:lnTo>
                    <a:pt x="766" y="240"/>
                  </a:lnTo>
                  <a:lnTo>
                    <a:pt x="758" y="236"/>
                  </a:lnTo>
                  <a:lnTo>
                    <a:pt x="734" y="226"/>
                  </a:lnTo>
                  <a:lnTo>
                    <a:pt x="724" y="220"/>
                  </a:lnTo>
                  <a:lnTo>
                    <a:pt x="718" y="216"/>
                  </a:lnTo>
                  <a:lnTo>
                    <a:pt x="714" y="214"/>
                  </a:lnTo>
                  <a:lnTo>
                    <a:pt x="708" y="210"/>
                  </a:lnTo>
                  <a:lnTo>
                    <a:pt x="698" y="208"/>
                  </a:lnTo>
                  <a:lnTo>
                    <a:pt x="690" y="208"/>
                  </a:lnTo>
                  <a:lnTo>
                    <a:pt x="682" y="206"/>
                  </a:lnTo>
                  <a:lnTo>
                    <a:pt x="674" y="206"/>
                  </a:lnTo>
                  <a:lnTo>
                    <a:pt x="668" y="202"/>
                  </a:lnTo>
                  <a:lnTo>
                    <a:pt x="666" y="200"/>
                  </a:lnTo>
                  <a:lnTo>
                    <a:pt x="658" y="196"/>
                  </a:lnTo>
                  <a:lnTo>
                    <a:pt x="646" y="192"/>
                  </a:lnTo>
                  <a:lnTo>
                    <a:pt x="632" y="190"/>
                  </a:lnTo>
                  <a:lnTo>
                    <a:pt x="616" y="190"/>
                  </a:lnTo>
                  <a:lnTo>
                    <a:pt x="606" y="188"/>
                  </a:lnTo>
                  <a:lnTo>
                    <a:pt x="602" y="184"/>
                  </a:lnTo>
                  <a:lnTo>
                    <a:pt x="600" y="182"/>
                  </a:lnTo>
                  <a:lnTo>
                    <a:pt x="594" y="180"/>
                  </a:lnTo>
                  <a:lnTo>
                    <a:pt x="580" y="174"/>
                  </a:lnTo>
                  <a:lnTo>
                    <a:pt x="576" y="170"/>
                  </a:lnTo>
                  <a:lnTo>
                    <a:pt x="572" y="166"/>
                  </a:lnTo>
                  <a:lnTo>
                    <a:pt x="570" y="164"/>
                  </a:lnTo>
                  <a:lnTo>
                    <a:pt x="566" y="160"/>
                  </a:lnTo>
                  <a:lnTo>
                    <a:pt x="558" y="158"/>
                  </a:lnTo>
                  <a:lnTo>
                    <a:pt x="554" y="154"/>
                  </a:lnTo>
                  <a:lnTo>
                    <a:pt x="550" y="148"/>
                  </a:lnTo>
                  <a:lnTo>
                    <a:pt x="544" y="142"/>
                  </a:lnTo>
                  <a:lnTo>
                    <a:pt x="540" y="138"/>
                  </a:lnTo>
                  <a:lnTo>
                    <a:pt x="536" y="136"/>
                  </a:lnTo>
                  <a:lnTo>
                    <a:pt x="534" y="132"/>
                  </a:lnTo>
                  <a:lnTo>
                    <a:pt x="534" y="128"/>
                  </a:lnTo>
                  <a:lnTo>
                    <a:pt x="514" y="132"/>
                  </a:lnTo>
                  <a:lnTo>
                    <a:pt x="496" y="134"/>
                  </a:lnTo>
                  <a:lnTo>
                    <a:pt x="488" y="132"/>
                  </a:lnTo>
                  <a:lnTo>
                    <a:pt x="484" y="130"/>
                  </a:lnTo>
                  <a:lnTo>
                    <a:pt x="476" y="120"/>
                  </a:lnTo>
                  <a:lnTo>
                    <a:pt x="470" y="112"/>
                  </a:lnTo>
                  <a:lnTo>
                    <a:pt x="466" y="106"/>
                  </a:lnTo>
                  <a:lnTo>
                    <a:pt x="462" y="104"/>
                  </a:lnTo>
                  <a:lnTo>
                    <a:pt x="458" y="104"/>
                  </a:lnTo>
                  <a:lnTo>
                    <a:pt x="440" y="104"/>
                  </a:lnTo>
                  <a:lnTo>
                    <a:pt x="430" y="104"/>
                  </a:lnTo>
                  <a:lnTo>
                    <a:pt x="422" y="102"/>
                  </a:lnTo>
                  <a:lnTo>
                    <a:pt x="406" y="100"/>
                  </a:lnTo>
                  <a:lnTo>
                    <a:pt x="398" y="98"/>
                  </a:lnTo>
                  <a:lnTo>
                    <a:pt x="388" y="94"/>
                  </a:lnTo>
                  <a:lnTo>
                    <a:pt x="378" y="88"/>
                  </a:lnTo>
                  <a:lnTo>
                    <a:pt x="364" y="84"/>
                  </a:lnTo>
                  <a:lnTo>
                    <a:pt x="342" y="82"/>
                  </a:lnTo>
                  <a:lnTo>
                    <a:pt x="324" y="84"/>
                  </a:lnTo>
                  <a:lnTo>
                    <a:pt x="314" y="84"/>
                  </a:lnTo>
                  <a:lnTo>
                    <a:pt x="304" y="82"/>
                  </a:lnTo>
                  <a:lnTo>
                    <a:pt x="294" y="76"/>
                  </a:lnTo>
                  <a:lnTo>
                    <a:pt x="284" y="68"/>
                  </a:lnTo>
                  <a:lnTo>
                    <a:pt x="274" y="62"/>
                  </a:lnTo>
                  <a:lnTo>
                    <a:pt x="264" y="56"/>
                  </a:lnTo>
                  <a:lnTo>
                    <a:pt x="256" y="54"/>
                  </a:lnTo>
                  <a:lnTo>
                    <a:pt x="252" y="50"/>
                  </a:lnTo>
                  <a:lnTo>
                    <a:pt x="248" y="46"/>
                  </a:lnTo>
                  <a:lnTo>
                    <a:pt x="242" y="44"/>
                  </a:lnTo>
                  <a:lnTo>
                    <a:pt x="226" y="44"/>
                  </a:lnTo>
                  <a:lnTo>
                    <a:pt x="218" y="44"/>
                  </a:lnTo>
                  <a:lnTo>
                    <a:pt x="208" y="44"/>
                  </a:lnTo>
                  <a:lnTo>
                    <a:pt x="192" y="40"/>
                  </a:lnTo>
                  <a:lnTo>
                    <a:pt x="176" y="34"/>
                  </a:lnTo>
                  <a:lnTo>
                    <a:pt x="158" y="26"/>
                  </a:lnTo>
                  <a:lnTo>
                    <a:pt x="150" y="22"/>
                  </a:lnTo>
                  <a:lnTo>
                    <a:pt x="144" y="18"/>
                  </a:lnTo>
                  <a:lnTo>
                    <a:pt x="136" y="12"/>
                  </a:lnTo>
                  <a:lnTo>
                    <a:pt x="128" y="6"/>
                  </a:lnTo>
                  <a:lnTo>
                    <a:pt x="118" y="2"/>
                  </a:lnTo>
                  <a:lnTo>
                    <a:pt x="108" y="0"/>
                  </a:lnTo>
                  <a:lnTo>
                    <a:pt x="98" y="2"/>
                  </a:lnTo>
                  <a:lnTo>
                    <a:pt x="86" y="4"/>
                  </a:lnTo>
                  <a:lnTo>
                    <a:pt x="74" y="8"/>
                  </a:lnTo>
                  <a:lnTo>
                    <a:pt x="76" y="18"/>
                  </a:lnTo>
                  <a:lnTo>
                    <a:pt x="74" y="24"/>
                  </a:lnTo>
                  <a:lnTo>
                    <a:pt x="74" y="26"/>
                  </a:lnTo>
                  <a:lnTo>
                    <a:pt x="70" y="26"/>
                  </a:lnTo>
                  <a:lnTo>
                    <a:pt x="42" y="26"/>
                  </a:lnTo>
                  <a:lnTo>
                    <a:pt x="28" y="28"/>
                  </a:lnTo>
                  <a:lnTo>
                    <a:pt x="22" y="28"/>
                  </a:lnTo>
                  <a:lnTo>
                    <a:pt x="16" y="32"/>
                  </a:lnTo>
                  <a:lnTo>
                    <a:pt x="12" y="38"/>
                  </a:lnTo>
                  <a:lnTo>
                    <a:pt x="6" y="46"/>
                  </a:lnTo>
                  <a:lnTo>
                    <a:pt x="0" y="56"/>
                  </a:lnTo>
                  <a:lnTo>
                    <a:pt x="12" y="68"/>
                  </a:lnTo>
                  <a:lnTo>
                    <a:pt x="18" y="78"/>
                  </a:lnTo>
                  <a:lnTo>
                    <a:pt x="22" y="86"/>
                  </a:lnTo>
                  <a:lnTo>
                    <a:pt x="24" y="90"/>
                  </a:lnTo>
                  <a:lnTo>
                    <a:pt x="20" y="100"/>
                  </a:lnTo>
                  <a:lnTo>
                    <a:pt x="18" y="110"/>
                  </a:lnTo>
                  <a:lnTo>
                    <a:pt x="14" y="120"/>
                  </a:lnTo>
                  <a:lnTo>
                    <a:pt x="12" y="126"/>
                  </a:lnTo>
                  <a:lnTo>
                    <a:pt x="18" y="148"/>
                  </a:lnTo>
                  <a:lnTo>
                    <a:pt x="18" y="152"/>
                  </a:lnTo>
                  <a:lnTo>
                    <a:pt x="24" y="154"/>
                  </a:lnTo>
                  <a:lnTo>
                    <a:pt x="34" y="156"/>
                  </a:lnTo>
                  <a:lnTo>
                    <a:pt x="50" y="156"/>
                  </a:lnTo>
                  <a:lnTo>
                    <a:pt x="54" y="156"/>
                  </a:lnTo>
                  <a:lnTo>
                    <a:pt x="56" y="160"/>
                  </a:lnTo>
                  <a:lnTo>
                    <a:pt x="58" y="168"/>
                  </a:lnTo>
                  <a:lnTo>
                    <a:pt x="58" y="174"/>
                  </a:lnTo>
                  <a:lnTo>
                    <a:pt x="58" y="178"/>
                  </a:lnTo>
                  <a:lnTo>
                    <a:pt x="58" y="182"/>
                  </a:lnTo>
                  <a:lnTo>
                    <a:pt x="62" y="186"/>
                  </a:lnTo>
                  <a:lnTo>
                    <a:pt x="72" y="186"/>
                  </a:lnTo>
                  <a:lnTo>
                    <a:pt x="84" y="188"/>
                  </a:lnTo>
                  <a:lnTo>
                    <a:pt x="92" y="188"/>
                  </a:lnTo>
                  <a:lnTo>
                    <a:pt x="96" y="188"/>
                  </a:lnTo>
                  <a:lnTo>
                    <a:pt x="100" y="188"/>
                  </a:lnTo>
                  <a:lnTo>
                    <a:pt x="102" y="188"/>
                  </a:lnTo>
                  <a:lnTo>
                    <a:pt x="108" y="190"/>
                  </a:lnTo>
                  <a:lnTo>
                    <a:pt x="116" y="194"/>
                  </a:lnTo>
                  <a:lnTo>
                    <a:pt x="120" y="192"/>
                  </a:lnTo>
                  <a:lnTo>
                    <a:pt x="126" y="188"/>
                  </a:lnTo>
                  <a:lnTo>
                    <a:pt x="132" y="186"/>
                  </a:lnTo>
                  <a:lnTo>
                    <a:pt x="146" y="188"/>
                  </a:lnTo>
                  <a:lnTo>
                    <a:pt x="152" y="188"/>
                  </a:lnTo>
                  <a:lnTo>
                    <a:pt x="154" y="192"/>
                  </a:lnTo>
                  <a:lnTo>
                    <a:pt x="156" y="196"/>
                  </a:lnTo>
                  <a:lnTo>
                    <a:pt x="160" y="198"/>
                  </a:lnTo>
                  <a:lnTo>
                    <a:pt x="164" y="200"/>
                  </a:lnTo>
                  <a:lnTo>
                    <a:pt x="166" y="202"/>
                  </a:lnTo>
                  <a:lnTo>
                    <a:pt x="168" y="208"/>
                  </a:lnTo>
                  <a:lnTo>
                    <a:pt x="168" y="212"/>
                  </a:lnTo>
                  <a:lnTo>
                    <a:pt x="166" y="214"/>
                  </a:lnTo>
                  <a:lnTo>
                    <a:pt x="162" y="218"/>
                  </a:lnTo>
                  <a:lnTo>
                    <a:pt x="160" y="220"/>
                  </a:lnTo>
                  <a:lnTo>
                    <a:pt x="162" y="222"/>
                  </a:lnTo>
                  <a:lnTo>
                    <a:pt x="170" y="218"/>
                  </a:lnTo>
                  <a:lnTo>
                    <a:pt x="176" y="218"/>
                  </a:lnTo>
                  <a:lnTo>
                    <a:pt x="178" y="220"/>
                  </a:lnTo>
                  <a:lnTo>
                    <a:pt x="180" y="224"/>
                  </a:lnTo>
                  <a:lnTo>
                    <a:pt x="182" y="238"/>
                  </a:lnTo>
                  <a:lnTo>
                    <a:pt x="182" y="242"/>
                  </a:lnTo>
                  <a:lnTo>
                    <a:pt x="180" y="246"/>
                  </a:lnTo>
                  <a:lnTo>
                    <a:pt x="168" y="254"/>
                  </a:lnTo>
                  <a:lnTo>
                    <a:pt x="162" y="258"/>
                  </a:lnTo>
                  <a:lnTo>
                    <a:pt x="154" y="260"/>
                  </a:lnTo>
                  <a:lnTo>
                    <a:pt x="142" y="260"/>
                  </a:lnTo>
                  <a:lnTo>
                    <a:pt x="136" y="262"/>
                  </a:lnTo>
                  <a:lnTo>
                    <a:pt x="132" y="268"/>
                  </a:lnTo>
                  <a:lnTo>
                    <a:pt x="126" y="278"/>
                  </a:lnTo>
                  <a:lnTo>
                    <a:pt x="122" y="282"/>
                  </a:lnTo>
                  <a:lnTo>
                    <a:pt x="122" y="288"/>
                  </a:lnTo>
                  <a:lnTo>
                    <a:pt x="124" y="302"/>
                  </a:lnTo>
                  <a:lnTo>
                    <a:pt x="124" y="308"/>
                  </a:lnTo>
                  <a:lnTo>
                    <a:pt x="122" y="314"/>
                  </a:lnTo>
                  <a:lnTo>
                    <a:pt x="120" y="320"/>
                  </a:lnTo>
                  <a:lnTo>
                    <a:pt x="120" y="332"/>
                  </a:lnTo>
                  <a:lnTo>
                    <a:pt x="120" y="342"/>
                  </a:lnTo>
                  <a:lnTo>
                    <a:pt x="118" y="346"/>
                  </a:lnTo>
                  <a:lnTo>
                    <a:pt x="114" y="348"/>
                  </a:lnTo>
                  <a:lnTo>
                    <a:pt x="106" y="348"/>
                  </a:lnTo>
                  <a:lnTo>
                    <a:pt x="98" y="350"/>
                  </a:lnTo>
                  <a:lnTo>
                    <a:pt x="94" y="354"/>
                  </a:lnTo>
                  <a:lnTo>
                    <a:pt x="92" y="360"/>
                  </a:lnTo>
                  <a:lnTo>
                    <a:pt x="96" y="376"/>
                  </a:lnTo>
                  <a:lnTo>
                    <a:pt x="96" y="384"/>
                  </a:lnTo>
                  <a:lnTo>
                    <a:pt x="94" y="388"/>
                  </a:lnTo>
                  <a:lnTo>
                    <a:pt x="92" y="390"/>
                  </a:lnTo>
                  <a:lnTo>
                    <a:pt x="88" y="394"/>
                  </a:lnTo>
                  <a:lnTo>
                    <a:pt x="86" y="398"/>
                  </a:lnTo>
                  <a:lnTo>
                    <a:pt x="82" y="402"/>
                  </a:lnTo>
                  <a:lnTo>
                    <a:pt x="76" y="404"/>
                  </a:lnTo>
                  <a:lnTo>
                    <a:pt x="60" y="402"/>
                  </a:lnTo>
                  <a:lnTo>
                    <a:pt x="54" y="402"/>
                  </a:lnTo>
                  <a:lnTo>
                    <a:pt x="52" y="404"/>
                  </a:lnTo>
                  <a:lnTo>
                    <a:pt x="54" y="408"/>
                  </a:lnTo>
                  <a:lnTo>
                    <a:pt x="58" y="414"/>
                  </a:lnTo>
                  <a:lnTo>
                    <a:pt x="62" y="422"/>
                  </a:lnTo>
                  <a:lnTo>
                    <a:pt x="62" y="426"/>
                  </a:lnTo>
                  <a:lnTo>
                    <a:pt x="62" y="428"/>
                  </a:lnTo>
                  <a:lnTo>
                    <a:pt x="60" y="442"/>
                  </a:lnTo>
                  <a:lnTo>
                    <a:pt x="62" y="448"/>
                  </a:lnTo>
                  <a:lnTo>
                    <a:pt x="64" y="452"/>
                  </a:lnTo>
                  <a:lnTo>
                    <a:pt x="68" y="456"/>
                  </a:lnTo>
                  <a:lnTo>
                    <a:pt x="72" y="458"/>
                  </a:lnTo>
                  <a:lnTo>
                    <a:pt x="74" y="460"/>
                  </a:lnTo>
                  <a:lnTo>
                    <a:pt x="74" y="464"/>
                  </a:lnTo>
                  <a:lnTo>
                    <a:pt x="72" y="472"/>
                  </a:lnTo>
                  <a:lnTo>
                    <a:pt x="72" y="476"/>
                  </a:lnTo>
                  <a:lnTo>
                    <a:pt x="68" y="478"/>
                  </a:lnTo>
                  <a:lnTo>
                    <a:pt x="58" y="486"/>
                  </a:lnTo>
                  <a:lnTo>
                    <a:pt x="50" y="494"/>
                  </a:lnTo>
                  <a:lnTo>
                    <a:pt x="44" y="500"/>
                  </a:lnTo>
                  <a:lnTo>
                    <a:pt x="40" y="506"/>
                  </a:lnTo>
                  <a:lnTo>
                    <a:pt x="38" y="514"/>
                  </a:lnTo>
                  <a:lnTo>
                    <a:pt x="40" y="524"/>
                  </a:lnTo>
                  <a:lnTo>
                    <a:pt x="44" y="532"/>
                  </a:lnTo>
                  <a:lnTo>
                    <a:pt x="48" y="540"/>
                  </a:lnTo>
                  <a:lnTo>
                    <a:pt x="52" y="546"/>
                  </a:lnTo>
                  <a:lnTo>
                    <a:pt x="52" y="550"/>
                  </a:lnTo>
                  <a:lnTo>
                    <a:pt x="50" y="554"/>
                  </a:lnTo>
                  <a:lnTo>
                    <a:pt x="48" y="556"/>
                  </a:lnTo>
                  <a:lnTo>
                    <a:pt x="44" y="556"/>
                  </a:lnTo>
                  <a:lnTo>
                    <a:pt x="32" y="560"/>
                  </a:lnTo>
                  <a:lnTo>
                    <a:pt x="26" y="562"/>
                  </a:lnTo>
                  <a:lnTo>
                    <a:pt x="24" y="566"/>
                  </a:lnTo>
                  <a:lnTo>
                    <a:pt x="22" y="570"/>
                  </a:lnTo>
                  <a:lnTo>
                    <a:pt x="20" y="574"/>
                  </a:lnTo>
                  <a:lnTo>
                    <a:pt x="12" y="586"/>
                  </a:lnTo>
                  <a:lnTo>
                    <a:pt x="6" y="600"/>
                  </a:lnTo>
                  <a:lnTo>
                    <a:pt x="2" y="614"/>
                  </a:lnTo>
                  <a:lnTo>
                    <a:pt x="2" y="626"/>
                  </a:lnTo>
                  <a:lnTo>
                    <a:pt x="6" y="632"/>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81" name="Freeform 80">
              <a:extLst>
                <a:ext uri="{FF2B5EF4-FFF2-40B4-BE49-F238E27FC236}">
                  <a16:creationId xmlns:a16="http://schemas.microsoft.com/office/drawing/2014/main" id="{215265B7-FB4D-9947-93AA-0AD3737D010C}"/>
                </a:ext>
              </a:extLst>
            </p:cNvPr>
            <p:cNvSpPr>
              <a:spLocks/>
            </p:cNvSpPr>
            <p:nvPr/>
          </p:nvSpPr>
          <p:spPr bwMode="auto">
            <a:xfrm>
              <a:off x="1676400" y="4305300"/>
              <a:ext cx="123825" cy="95250"/>
            </a:xfrm>
            <a:custGeom>
              <a:avLst/>
              <a:gdLst>
                <a:gd name="T0" fmla="*/ 2147483647 w 88"/>
                <a:gd name="T1" fmla="*/ 2147483647 h 70"/>
                <a:gd name="T2" fmla="*/ 2147483647 w 88"/>
                <a:gd name="T3" fmla="*/ 2147483647 h 70"/>
                <a:gd name="T4" fmla="*/ 2147483647 w 88"/>
                <a:gd name="T5" fmla="*/ 0 h 70"/>
                <a:gd name="T6" fmla="*/ 2147483647 w 88"/>
                <a:gd name="T7" fmla="*/ 2147483647 h 70"/>
                <a:gd name="T8" fmla="*/ 2147483647 w 88"/>
                <a:gd name="T9" fmla="*/ 2147483647 h 70"/>
                <a:gd name="T10" fmla="*/ 2147483647 w 88"/>
                <a:gd name="T11" fmla="*/ 2147483647 h 70"/>
                <a:gd name="T12" fmla="*/ 2147483647 w 88"/>
                <a:gd name="T13" fmla="*/ 2147483647 h 70"/>
                <a:gd name="T14" fmla="*/ 2147483647 w 88"/>
                <a:gd name="T15" fmla="*/ 2147483647 h 70"/>
                <a:gd name="T16" fmla="*/ 2147483647 w 88"/>
                <a:gd name="T17" fmla="*/ 2147483647 h 70"/>
                <a:gd name="T18" fmla="*/ 2147483647 w 88"/>
                <a:gd name="T19" fmla="*/ 2147483647 h 70"/>
                <a:gd name="T20" fmla="*/ 2147483647 w 88"/>
                <a:gd name="T21" fmla="*/ 2147483647 h 70"/>
                <a:gd name="T22" fmla="*/ 2147483647 w 88"/>
                <a:gd name="T23" fmla="*/ 2147483647 h 70"/>
                <a:gd name="T24" fmla="*/ 2147483647 w 88"/>
                <a:gd name="T25" fmla="*/ 2147483647 h 70"/>
                <a:gd name="T26" fmla="*/ 2147483647 w 88"/>
                <a:gd name="T27" fmla="*/ 2147483647 h 70"/>
                <a:gd name="T28" fmla="*/ 2147483647 w 88"/>
                <a:gd name="T29" fmla="*/ 2147483647 h 70"/>
                <a:gd name="T30" fmla="*/ 2147483647 w 88"/>
                <a:gd name="T31" fmla="*/ 2147483647 h 70"/>
                <a:gd name="T32" fmla="*/ 0 w 88"/>
                <a:gd name="T33" fmla="*/ 2147483647 h 70"/>
                <a:gd name="T34" fmla="*/ 0 w 88"/>
                <a:gd name="T35" fmla="*/ 2147483647 h 70"/>
                <a:gd name="T36" fmla="*/ 2147483647 w 88"/>
                <a:gd name="T37" fmla="*/ 2147483647 h 70"/>
                <a:gd name="T38" fmla="*/ 2147483647 w 88"/>
                <a:gd name="T39" fmla="*/ 2147483647 h 70"/>
                <a:gd name="T40" fmla="*/ 2147483647 w 88"/>
                <a:gd name="T41" fmla="*/ 2147483647 h 70"/>
                <a:gd name="T42" fmla="*/ 2147483647 w 88"/>
                <a:gd name="T43" fmla="*/ 2147483647 h 70"/>
                <a:gd name="T44" fmla="*/ 2147483647 w 88"/>
                <a:gd name="T45" fmla="*/ 2147483647 h 70"/>
                <a:gd name="T46" fmla="*/ 2147483647 w 88"/>
                <a:gd name="T47" fmla="*/ 2147483647 h 70"/>
                <a:gd name="T48" fmla="*/ 2147483647 w 88"/>
                <a:gd name="T49" fmla="*/ 2147483647 h 70"/>
                <a:gd name="T50" fmla="*/ 2147483647 w 88"/>
                <a:gd name="T51" fmla="*/ 2147483647 h 70"/>
                <a:gd name="T52" fmla="*/ 2147483647 w 88"/>
                <a:gd name="T53" fmla="*/ 2147483647 h 70"/>
                <a:gd name="T54" fmla="*/ 2147483647 w 88"/>
                <a:gd name="T55" fmla="*/ 2147483647 h 70"/>
                <a:gd name="T56" fmla="*/ 2147483647 w 88"/>
                <a:gd name="T57" fmla="*/ 2147483647 h 70"/>
                <a:gd name="T58" fmla="*/ 2147483647 w 88"/>
                <a:gd name="T59" fmla="*/ 2147483647 h 70"/>
                <a:gd name="T60" fmla="*/ 2147483647 w 88"/>
                <a:gd name="T61" fmla="*/ 2147483647 h 70"/>
                <a:gd name="T62" fmla="*/ 2147483647 w 88"/>
                <a:gd name="T63" fmla="*/ 2147483647 h 70"/>
                <a:gd name="T64" fmla="*/ 2147483647 w 88"/>
                <a:gd name="T65" fmla="*/ 2147483647 h 70"/>
                <a:gd name="T66" fmla="*/ 2147483647 w 88"/>
                <a:gd name="T67" fmla="*/ 2147483647 h 70"/>
                <a:gd name="T68" fmla="*/ 2147483647 w 88"/>
                <a:gd name="T69" fmla="*/ 2147483647 h 70"/>
                <a:gd name="T70" fmla="*/ 2147483647 w 88"/>
                <a:gd name="T71" fmla="*/ 2147483647 h 70"/>
                <a:gd name="T72" fmla="*/ 2147483647 w 88"/>
                <a:gd name="T73" fmla="*/ 2147483647 h 70"/>
                <a:gd name="T74" fmla="*/ 2147483647 w 88"/>
                <a:gd name="T75" fmla="*/ 2147483647 h 70"/>
                <a:gd name="T76" fmla="*/ 2147483647 w 88"/>
                <a:gd name="T77" fmla="*/ 2147483647 h 70"/>
                <a:gd name="T78" fmla="*/ 2147483647 w 88"/>
                <a:gd name="T79" fmla="*/ 2147483647 h 70"/>
                <a:gd name="T80" fmla="*/ 2147483647 w 88"/>
                <a:gd name="T81" fmla="*/ 2147483647 h 70"/>
                <a:gd name="T82" fmla="*/ 2147483647 w 88"/>
                <a:gd name="T83" fmla="*/ 2147483647 h 70"/>
                <a:gd name="T84" fmla="*/ 2147483647 w 88"/>
                <a:gd name="T85" fmla="*/ 2147483647 h 70"/>
                <a:gd name="T86" fmla="*/ 2147483647 w 88"/>
                <a:gd name="T87" fmla="*/ 2147483647 h 70"/>
                <a:gd name="T88" fmla="*/ 2147483647 w 88"/>
                <a:gd name="T89" fmla="*/ 2147483647 h 70"/>
                <a:gd name="T90" fmla="*/ 2147483647 w 88"/>
                <a:gd name="T91" fmla="*/ 2147483647 h 70"/>
                <a:gd name="T92" fmla="*/ 2147483647 w 88"/>
                <a:gd name="T93" fmla="*/ 2147483647 h 70"/>
                <a:gd name="T94" fmla="*/ 2147483647 w 88"/>
                <a:gd name="T95" fmla="*/ 2147483647 h 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
                <a:gd name="T145" fmla="*/ 0 h 70"/>
                <a:gd name="T146" fmla="*/ 88 w 88"/>
                <a:gd name="T147" fmla="*/ 70 h 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 h="70">
                  <a:moveTo>
                    <a:pt x="78" y="22"/>
                  </a:moveTo>
                  <a:lnTo>
                    <a:pt x="62" y="14"/>
                  </a:lnTo>
                  <a:lnTo>
                    <a:pt x="66" y="0"/>
                  </a:lnTo>
                  <a:lnTo>
                    <a:pt x="50" y="6"/>
                  </a:lnTo>
                  <a:lnTo>
                    <a:pt x="36" y="8"/>
                  </a:lnTo>
                  <a:lnTo>
                    <a:pt x="26" y="10"/>
                  </a:lnTo>
                  <a:lnTo>
                    <a:pt x="20" y="12"/>
                  </a:lnTo>
                  <a:lnTo>
                    <a:pt x="16" y="12"/>
                  </a:lnTo>
                  <a:lnTo>
                    <a:pt x="10" y="14"/>
                  </a:lnTo>
                  <a:lnTo>
                    <a:pt x="4" y="16"/>
                  </a:lnTo>
                  <a:lnTo>
                    <a:pt x="4" y="18"/>
                  </a:lnTo>
                  <a:lnTo>
                    <a:pt x="2" y="22"/>
                  </a:lnTo>
                  <a:lnTo>
                    <a:pt x="2" y="30"/>
                  </a:lnTo>
                  <a:lnTo>
                    <a:pt x="0" y="38"/>
                  </a:lnTo>
                  <a:lnTo>
                    <a:pt x="0" y="44"/>
                  </a:lnTo>
                  <a:lnTo>
                    <a:pt x="2" y="46"/>
                  </a:lnTo>
                  <a:lnTo>
                    <a:pt x="10" y="46"/>
                  </a:lnTo>
                  <a:lnTo>
                    <a:pt x="16" y="44"/>
                  </a:lnTo>
                  <a:lnTo>
                    <a:pt x="16" y="42"/>
                  </a:lnTo>
                  <a:lnTo>
                    <a:pt x="18" y="40"/>
                  </a:lnTo>
                  <a:lnTo>
                    <a:pt x="20" y="40"/>
                  </a:lnTo>
                  <a:lnTo>
                    <a:pt x="26" y="44"/>
                  </a:lnTo>
                  <a:lnTo>
                    <a:pt x="40" y="60"/>
                  </a:lnTo>
                  <a:lnTo>
                    <a:pt x="46" y="66"/>
                  </a:lnTo>
                  <a:lnTo>
                    <a:pt x="52" y="70"/>
                  </a:lnTo>
                  <a:lnTo>
                    <a:pt x="54" y="70"/>
                  </a:lnTo>
                  <a:lnTo>
                    <a:pt x="56" y="68"/>
                  </a:lnTo>
                  <a:lnTo>
                    <a:pt x="64" y="62"/>
                  </a:lnTo>
                  <a:lnTo>
                    <a:pt x="70" y="60"/>
                  </a:lnTo>
                  <a:lnTo>
                    <a:pt x="72" y="56"/>
                  </a:lnTo>
                  <a:lnTo>
                    <a:pt x="76" y="52"/>
                  </a:lnTo>
                  <a:lnTo>
                    <a:pt x="80" y="48"/>
                  </a:lnTo>
                  <a:lnTo>
                    <a:pt x="86" y="42"/>
                  </a:lnTo>
                  <a:lnTo>
                    <a:pt x="88" y="38"/>
                  </a:lnTo>
                  <a:lnTo>
                    <a:pt x="88" y="34"/>
                  </a:lnTo>
                  <a:lnTo>
                    <a:pt x="84" y="28"/>
                  </a:lnTo>
                  <a:lnTo>
                    <a:pt x="78" y="22"/>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82" name="Freeform 81">
              <a:extLst>
                <a:ext uri="{FF2B5EF4-FFF2-40B4-BE49-F238E27FC236}">
                  <a16:creationId xmlns:a16="http://schemas.microsoft.com/office/drawing/2014/main" id="{D9113C12-0871-B24E-8B80-38FB431F8176}"/>
                </a:ext>
              </a:extLst>
            </p:cNvPr>
            <p:cNvSpPr>
              <a:spLocks/>
            </p:cNvSpPr>
            <p:nvPr/>
          </p:nvSpPr>
          <p:spPr bwMode="auto">
            <a:xfrm>
              <a:off x="1562100" y="4400550"/>
              <a:ext cx="47625" cy="38100"/>
            </a:xfrm>
            <a:custGeom>
              <a:avLst/>
              <a:gdLst>
                <a:gd name="T0" fmla="*/ 0 w 36"/>
                <a:gd name="T1" fmla="*/ 2147483647 h 26"/>
                <a:gd name="T2" fmla="*/ 2147483647 w 36"/>
                <a:gd name="T3" fmla="*/ 2147483647 h 26"/>
                <a:gd name="T4" fmla="*/ 2147483647 w 36"/>
                <a:gd name="T5" fmla="*/ 2147483647 h 26"/>
                <a:gd name="T6" fmla="*/ 2147483647 w 36"/>
                <a:gd name="T7" fmla="*/ 2147483647 h 26"/>
                <a:gd name="T8" fmla="*/ 2147483647 w 36"/>
                <a:gd name="T9" fmla="*/ 2147483647 h 26"/>
                <a:gd name="T10" fmla="*/ 2147483647 w 36"/>
                <a:gd name="T11" fmla="*/ 2147483647 h 26"/>
                <a:gd name="T12" fmla="*/ 2147483647 w 36"/>
                <a:gd name="T13" fmla="*/ 2147483647 h 26"/>
                <a:gd name="T14" fmla="*/ 2147483647 w 36"/>
                <a:gd name="T15" fmla="*/ 2147483647 h 26"/>
                <a:gd name="T16" fmla="*/ 2147483647 w 36"/>
                <a:gd name="T17" fmla="*/ 2147483647 h 26"/>
                <a:gd name="T18" fmla="*/ 2147483647 w 36"/>
                <a:gd name="T19" fmla="*/ 0 h 26"/>
                <a:gd name="T20" fmla="*/ 2147483647 w 36"/>
                <a:gd name="T21" fmla="*/ 2147483647 h 26"/>
                <a:gd name="T22" fmla="*/ 2147483647 w 36"/>
                <a:gd name="T23" fmla="*/ 2147483647 h 26"/>
                <a:gd name="T24" fmla="*/ 2147483647 w 36"/>
                <a:gd name="T25" fmla="*/ 2147483647 h 26"/>
                <a:gd name="T26" fmla="*/ 0 w 36"/>
                <a:gd name="T27" fmla="*/ 2147483647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26"/>
                <a:gd name="T44" fmla="*/ 36 w 36"/>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26">
                  <a:moveTo>
                    <a:pt x="0" y="26"/>
                  </a:moveTo>
                  <a:lnTo>
                    <a:pt x="18" y="26"/>
                  </a:lnTo>
                  <a:lnTo>
                    <a:pt x="26" y="20"/>
                  </a:lnTo>
                  <a:lnTo>
                    <a:pt x="32" y="14"/>
                  </a:lnTo>
                  <a:lnTo>
                    <a:pt x="36" y="10"/>
                  </a:lnTo>
                  <a:lnTo>
                    <a:pt x="34" y="6"/>
                  </a:lnTo>
                  <a:lnTo>
                    <a:pt x="32" y="2"/>
                  </a:lnTo>
                  <a:lnTo>
                    <a:pt x="28" y="0"/>
                  </a:lnTo>
                  <a:lnTo>
                    <a:pt x="20" y="2"/>
                  </a:lnTo>
                  <a:lnTo>
                    <a:pt x="14" y="12"/>
                  </a:lnTo>
                  <a:lnTo>
                    <a:pt x="2" y="14"/>
                  </a:lnTo>
                  <a:lnTo>
                    <a:pt x="0" y="26"/>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83" name="Freeform 82">
              <a:extLst>
                <a:ext uri="{FF2B5EF4-FFF2-40B4-BE49-F238E27FC236}">
                  <a16:creationId xmlns:a16="http://schemas.microsoft.com/office/drawing/2014/main" id="{6C4AA894-3685-6444-9015-CEB36B89596F}"/>
                </a:ext>
              </a:extLst>
            </p:cNvPr>
            <p:cNvSpPr>
              <a:spLocks/>
            </p:cNvSpPr>
            <p:nvPr/>
          </p:nvSpPr>
          <p:spPr bwMode="auto">
            <a:xfrm>
              <a:off x="1828800" y="4305300"/>
              <a:ext cx="57150" cy="38100"/>
            </a:xfrm>
            <a:custGeom>
              <a:avLst/>
              <a:gdLst>
                <a:gd name="T0" fmla="*/ 2147483647 w 40"/>
                <a:gd name="T1" fmla="*/ 0 h 28"/>
                <a:gd name="T2" fmla="*/ 2147483647 w 40"/>
                <a:gd name="T3" fmla="*/ 0 h 28"/>
                <a:gd name="T4" fmla="*/ 2147483647 w 40"/>
                <a:gd name="T5" fmla="*/ 0 h 28"/>
                <a:gd name="T6" fmla="*/ 2147483647 w 40"/>
                <a:gd name="T7" fmla="*/ 0 h 28"/>
                <a:gd name="T8" fmla="*/ 2147483647 w 40"/>
                <a:gd name="T9" fmla="*/ 0 h 28"/>
                <a:gd name="T10" fmla="*/ 0 w 40"/>
                <a:gd name="T11" fmla="*/ 0 h 28"/>
                <a:gd name="T12" fmla="*/ 0 w 40"/>
                <a:gd name="T13" fmla="*/ 2147483647 h 28"/>
                <a:gd name="T14" fmla="*/ 0 w 40"/>
                <a:gd name="T15" fmla="*/ 2147483647 h 28"/>
                <a:gd name="T16" fmla="*/ 0 w 40"/>
                <a:gd name="T17" fmla="*/ 2147483647 h 28"/>
                <a:gd name="T18" fmla="*/ 2147483647 w 40"/>
                <a:gd name="T19" fmla="*/ 2147483647 h 28"/>
                <a:gd name="T20" fmla="*/ 2147483647 w 40"/>
                <a:gd name="T21" fmla="*/ 2147483647 h 28"/>
                <a:gd name="T22" fmla="*/ 2147483647 w 40"/>
                <a:gd name="T23" fmla="*/ 2147483647 h 28"/>
                <a:gd name="T24" fmla="*/ 2147483647 w 40"/>
                <a:gd name="T25" fmla="*/ 2147483647 h 28"/>
                <a:gd name="T26" fmla="*/ 2147483647 w 40"/>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28"/>
                <a:gd name="T44" fmla="*/ 40 w 40"/>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28">
                  <a:moveTo>
                    <a:pt x="30" y="0"/>
                  </a:moveTo>
                  <a:lnTo>
                    <a:pt x="30" y="0"/>
                  </a:lnTo>
                  <a:lnTo>
                    <a:pt x="12" y="0"/>
                  </a:lnTo>
                  <a:lnTo>
                    <a:pt x="2" y="0"/>
                  </a:lnTo>
                  <a:lnTo>
                    <a:pt x="0" y="0"/>
                  </a:lnTo>
                  <a:lnTo>
                    <a:pt x="0" y="2"/>
                  </a:lnTo>
                  <a:lnTo>
                    <a:pt x="0" y="16"/>
                  </a:lnTo>
                  <a:lnTo>
                    <a:pt x="16" y="16"/>
                  </a:lnTo>
                  <a:lnTo>
                    <a:pt x="32" y="28"/>
                  </a:lnTo>
                  <a:lnTo>
                    <a:pt x="40" y="18"/>
                  </a:lnTo>
                  <a:lnTo>
                    <a:pt x="34" y="2"/>
                  </a:lnTo>
                  <a:lnTo>
                    <a:pt x="30"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84" name="Freeform 83">
              <a:extLst>
                <a:ext uri="{FF2B5EF4-FFF2-40B4-BE49-F238E27FC236}">
                  <a16:creationId xmlns:a16="http://schemas.microsoft.com/office/drawing/2014/main" id="{97E7698B-DE2E-FB46-839F-AEAB1A340CBA}"/>
                </a:ext>
              </a:extLst>
            </p:cNvPr>
            <p:cNvSpPr>
              <a:spLocks/>
            </p:cNvSpPr>
            <p:nvPr/>
          </p:nvSpPr>
          <p:spPr bwMode="auto">
            <a:xfrm>
              <a:off x="1571625" y="4457700"/>
              <a:ext cx="38100" cy="9525"/>
            </a:xfrm>
            <a:custGeom>
              <a:avLst/>
              <a:gdLst>
                <a:gd name="T0" fmla="*/ 2147483647 w 22"/>
                <a:gd name="T1" fmla="*/ 0 h 12"/>
                <a:gd name="T2" fmla="*/ 2147483647 w 22"/>
                <a:gd name="T3" fmla="*/ 2147483647 h 12"/>
                <a:gd name="T4" fmla="*/ 0 w 22"/>
                <a:gd name="T5" fmla="*/ 2147483647 h 12"/>
                <a:gd name="T6" fmla="*/ 2147483647 w 22"/>
                <a:gd name="T7" fmla="*/ 0 h 12"/>
                <a:gd name="T8" fmla="*/ 0 60000 65536"/>
                <a:gd name="T9" fmla="*/ 0 60000 65536"/>
                <a:gd name="T10" fmla="*/ 0 60000 65536"/>
                <a:gd name="T11" fmla="*/ 0 60000 65536"/>
                <a:gd name="T12" fmla="*/ 0 w 22"/>
                <a:gd name="T13" fmla="*/ 0 h 12"/>
                <a:gd name="T14" fmla="*/ 22 w 22"/>
                <a:gd name="T15" fmla="*/ 12 h 12"/>
              </a:gdLst>
              <a:ahLst/>
              <a:cxnLst>
                <a:cxn ang="T8">
                  <a:pos x="T0" y="T1"/>
                </a:cxn>
                <a:cxn ang="T9">
                  <a:pos x="T2" y="T3"/>
                </a:cxn>
                <a:cxn ang="T10">
                  <a:pos x="T4" y="T5"/>
                </a:cxn>
                <a:cxn ang="T11">
                  <a:pos x="T6" y="T7"/>
                </a:cxn>
              </a:cxnLst>
              <a:rect l="T12" t="T13" r="T14" b="T15"/>
              <a:pathLst>
                <a:path w="22" h="12">
                  <a:moveTo>
                    <a:pt x="8" y="0"/>
                  </a:moveTo>
                  <a:lnTo>
                    <a:pt x="22" y="10"/>
                  </a:lnTo>
                  <a:lnTo>
                    <a:pt x="0" y="12"/>
                  </a:lnTo>
                  <a:lnTo>
                    <a:pt x="8" y="0"/>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85" name="Bosnia">
              <a:extLst>
                <a:ext uri="{FF2B5EF4-FFF2-40B4-BE49-F238E27FC236}">
                  <a16:creationId xmlns:a16="http://schemas.microsoft.com/office/drawing/2014/main" id="{9AE96416-F459-2548-A563-445A0F1ECB74}"/>
                </a:ext>
              </a:extLst>
            </p:cNvPr>
            <p:cNvSpPr>
              <a:spLocks/>
            </p:cNvSpPr>
            <p:nvPr/>
          </p:nvSpPr>
          <p:spPr bwMode="auto">
            <a:xfrm>
              <a:off x="3000375" y="3581400"/>
              <a:ext cx="381000" cy="361950"/>
            </a:xfrm>
            <a:custGeom>
              <a:avLst/>
              <a:gdLst>
                <a:gd name="T0" fmla="*/ 2147483647 w 276"/>
                <a:gd name="T1" fmla="*/ 2147483647 h 262"/>
                <a:gd name="T2" fmla="*/ 2147483647 w 276"/>
                <a:gd name="T3" fmla="*/ 2147483647 h 262"/>
                <a:gd name="T4" fmla="*/ 2147483647 w 276"/>
                <a:gd name="T5" fmla="*/ 2147483647 h 262"/>
                <a:gd name="T6" fmla="*/ 2147483647 w 276"/>
                <a:gd name="T7" fmla="*/ 2147483647 h 262"/>
                <a:gd name="T8" fmla="*/ 2147483647 w 276"/>
                <a:gd name="T9" fmla="*/ 2147483647 h 262"/>
                <a:gd name="T10" fmla="*/ 2147483647 w 276"/>
                <a:gd name="T11" fmla="*/ 2147483647 h 262"/>
                <a:gd name="T12" fmla="*/ 2147483647 w 276"/>
                <a:gd name="T13" fmla="*/ 2147483647 h 262"/>
                <a:gd name="T14" fmla="*/ 2147483647 w 276"/>
                <a:gd name="T15" fmla="*/ 2147483647 h 262"/>
                <a:gd name="T16" fmla="*/ 2147483647 w 276"/>
                <a:gd name="T17" fmla="*/ 2147483647 h 262"/>
                <a:gd name="T18" fmla="*/ 2147483647 w 276"/>
                <a:gd name="T19" fmla="*/ 2147483647 h 262"/>
                <a:gd name="T20" fmla="*/ 2147483647 w 276"/>
                <a:gd name="T21" fmla="*/ 2147483647 h 262"/>
                <a:gd name="T22" fmla="*/ 2147483647 w 276"/>
                <a:gd name="T23" fmla="*/ 2147483647 h 262"/>
                <a:gd name="T24" fmla="*/ 2147483647 w 276"/>
                <a:gd name="T25" fmla="*/ 2147483647 h 262"/>
                <a:gd name="T26" fmla="*/ 2147483647 w 276"/>
                <a:gd name="T27" fmla="*/ 2147483647 h 262"/>
                <a:gd name="T28" fmla="*/ 2147483647 w 276"/>
                <a:gd name="T29" fmla="*/ 2147483647 h 262"/>
                <a:gd name="T30" fmla="*/ 2147483647 w 276"/>
                <a:gd name="T31" fmla="*/ 2147483647 h 262"/>
                <a:gd name="T32" fmla="*/ 2147483647 w 276"/>
                <a:gd name="T33" fmla="*/ 2147483647 h 262"/>
                <a:gd name="T34" fmla="*/ 2147483647 w 276"/>
                <a:gd name="T35" fmla="*/ 2147483647 h 262"/>
                <a:gd name="T36" fmla="*/ 2147483647 w 276"/>
                <a:gd name="T37" fmla="*/ 2147483647 h 262"/>
                <a:gd name="T38" fmla="*/ 2147483647 w 276"/>
                <a:gd name="T39" fmla="*/ 2147483647 h 262"/>
                <a:gd name="T40" fmla="*/ 2147483647 w 276"/>
                <a:gd name="T41" fmla="*/ 2147483647 h 262"/>
                <a:gd name="T42" fmla="*/ 2147483647 w 276"/>
                <a:gd name="T43" fmla="*/ 2147483647 h 262"/>
                <a:gd name="T44" fmla="*/ 2147483647 w 276"/>
                <a:gd name="T45" fmla="*/ 2147483647 h 262"/>
                <a:gd name="T46" fmla="*/ 2147483647 w 276"/>
                <a:gd name="T47" fmla="*/ 2147483647 h 262"/>
                <a:gd name="T48" fmla="*/ 2147483647 w 276"/>
                <a:gd name="T49" fmla="*/ 2147483647 h 262"/>
                <a:gd name="T50" fmla="*/ 2147483647 w 276"/>
                <a:gd name="T51" fmla="*/ 2147483647 h 262"/>
                <a:gd name="T52" fmla="*/ 2147483647 w 276"/>
                <a:gd name="T53" fmla="*/ 2147483647 h 262"/>
                <a:gd name="T54" fmla="*/ 2147483647 w 276"/>
                <a:gd name="T55" fmla="*/ 2147483647 h 262"/>
                <a:gd name="T56" fmla="*/ 2147483647 w 276"/>
                <a:gd name="T57" fmla="*/ 2147483647 h 262"/>
                <a:gd name="T58" fmla="*/ 2147483647 w 276"/>
                <a:gd name="T59" fmla="*/ 2147483647 h 262"/>
                <a:gd name="T60" fmla="*/ 2147483647 w 276"/>
                <a:gd name="T61" fmla="*/ 2147483647 h 262"/>
                <a:gd name="T62" fmla="*/ 2147483647 w 276"/>
                <a:gd name="T63" fmla="*/ 2147483647 h 262"/>
                <a:gd name="T64" fmla="*/ 2147483647 w 276"/>
                <a:gd name="T65" fmla="*/ 2147483647 h 262"/>
                <a:gd name="T66" fmla="*/ 2147483647 w 276"/>
                <a:gd name="T67" fmla="*/ 2147483647 h 262"/>
                <a:gd name="T68" fmla="*/ 2147483647 w 276"/>
                <a:gd name="T69" fmla="*/ 2147483647 h 262"/>
                <a:gd name="T70" fmla="*/ 2147483647 w 276"/>
                <a:gd name="T71" fmla="*/ 2147483647 h 262"/>
                <a:gd name="T72" fmla="*/ 2147483647 w 276"/>
                <a:gd name="T73" fmla="*/ 2147483647 h 262"/>
                <a:gd name="T74" fmla="*/ 2147483647 w 276"/>
                <a:gd name="T75" fmla="*/ 2147483647 h 262"/>
                <a:gd name="T76" fmla="*/ 2147483647 w 276"/>
                <a:gd name="T77" fmla="*/ 2147483647 h 262"/>
                <a:gd name="T78" fmla="*/ 2147483647 w 276"/>
                <a:gd name="T79" fmla="*/ 2147483647 h 262"/>
                <a:gd name="T80" fmla="*/ 2147483647 w 276"/>
                <a:gd name="T81" fmla="*/ 2147483647 h 262"/>
                <a:gd name="T82" fmla="*/ 2147483647 w 276"/>
                <a:gd name="T83" fmla="*/ 2147483647 h 262"/>
                <a:gd name="T84" fmla="*/ 2147483647 w 276"/>
                <a:gd name="T85" fmla="*/ 2147483647 h 262"/>
                <a:gd name="T86" fmla="*/ 2147483647 w 276"/>
                <a:gd name="T87" fmla="*/ 2147483647 h 262"/>
                <a:gd name="T88" fmla="*/ 2147483647 w 276"/>
                <a:gd name="T89" fmla="*/ 2147483647 h 262"/>
                <a:gd name="T90" fmla="*/ 2147483647 w 276"/>
                <a:gd name="T91" fmla="*/ 2147483647 h 262"/>
                <a:gd name="T92" fmla="*/ 2147483647 w 276"/>
                <a:gd name="T93" fmla="*/ 2147483647 h 262"/>
                <a:gd name="T94" fmla="*/ 2147483647 w 276"/>
                <a:gd name="T95" fmla="*/ 2147483647 h 262"/>
                <a:gd name="T96" fmla="*/ 2147483647 w 276"/>
                <a:gd name="T97" fmla="*/ 2147483647 h 262"/>
                <a:gd name="T98" fmla="*/ 2147483647 w 276"/>
                <a:gd name="T99" fmla="*/ 2147483647 h 262"/>
                <a:gd name="T100" fmla="*/ 2147483647 w 276"/>
                <a:gd name="T101" fmla="*/ 2147483647 h 262"/>
                <a:gd name="T102" fmla="*/ 2147483647 w 276"/>
                <a:gd name="T103" fmla="*/ 2147483647 h 262"/>
                <a:gd name="T104" fmla="*/ 2147483647 w 276"/>
                <a:gd name="T105" fmla="*/ 2147483647 h 262"/>
                <a:gd name="T106" fmla="*/ 2147483647 w 276"/>
                <a:gd name="T107" fmla="*/ 2147483647 h 262"/>
                <a:gd name="T108" fmla="*/ 2147483647 w 276"/>
                <a:gd name="T109" fmla="*/ 2147483647 h 262"/>
                <a:gd name="T110" fmla="*/ 2147483647 w 276"/>
                <a:gd name="T111" fmla="*/ 2147483647 h 262"/>
                <a:gd name="T112" fmla="*/ 2147483647 w 276"/>
                <a:gd name="T113" fmla="*/ 2147483647 h 262"/>
                <a:gd name="T114" fmla="*/ 2147483647 w 276"/>
                <a:gd name="T115" fmla="*/ 2147483647 h 262"/>
                <a:gd name="T116" fmla="*/ 2147483647 w 276"/>
                <a:gd name="T117" fmla="*/ 2147483647 h 2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6"/>
                <a:gd name="T178" fmla="*/ 0 h 262"/>
                <a:gd name="T179" fmla="*/ 276 w 276"/>
                <a:gd name="T180" fmla="*/ 262 h 2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6" h="262">
                  <a:moveTo>
                    <a:pt x="144" y="10"/>
                  </a:moveTo>
                  <a:lnTo>
                    <a:pt x="122" y="10"/>
                  </a:lnTo>
                  <a:lnTo>
                    <a:pt x="100" y="8"/>
                  </a:lnTo>
                  <a:lnTo>
                    <a:pt x="88" y="2"/>
                  </a:lnTo>
                  <a:lnTo>
                    <a:pt x="86" y="2"/>
                  </a:lnTo>
                  <a:lnTo>
                    <a:pt x="80" y="0"/>
                  </a:lnTo>
                  <a:lnTo>
                    <a:pt x="76" y="2"/>
                  </a:lnTo>
                  <a:lnTo>
                    <a:pt x="74" y="4"/>
                  </a:lnTo>
                  <a:lnTo>
                    <a:pt x="70" y="8"/>
                  </a:lnTo>
                  <a:lnTo>
                    <a:pt x="64" y="8"/>
                  </a:lnTo>
                  <a:lnTo>
                    <a:pt x="56" y="8"/>
                  </a:lnTo>
                  <a:lnTo>
                    <a:pt x="52" y="10"/>
                  </a:lnTo>
                  <a:lnTo>
                    <a:pt x="48" y="12"/>
                  </a:lnTo>
                  <a:lnTo>
                    <a:pt x="44" y="18"/>
                  </a:lnTo>
                  <a:lnTo>
                    <a:pt x="42" y="26"/>
                  </a:lnTo>
                  <a:lnTo>
                    <a:pt x="40" y="32"/>
                  </a:lnTo>
                  <a:lnTo>
                    <a:pt x="38" y="32"/>
                  </a:lnTo>
                  <a:lnTo>
                    <a:pt x="36" y="32"/>
                  </a:lnTo>
                  <a:lnTo>
                    <a:pt x="28" y="28"/>
                  </a:lnTo>
                  <a:lnTo>
                    <a:pt x="20" y="22"/>
                  </a:lnTo>
                  <a:lnTo>
                    <a:pt x="14" y="16"/>
                  </a:lnTo>
                  <a:lnTo>
                    <a:pt x="8" y="12"/>
                  </a:lnTo>
                  <a:lnTo>
                    <a:pt x="6" y="14"/>
                  </a:lnTo>
                  <a:lnTo>
                    <a:pt x="4" y="18"/>
                  </a:lnTo>
                  <a:lnTo>
                    <a:pt x="2" y="24"/>
                  </a:lnTo>
                  <a:lnTo>
                    <a:pt x="0" y="28"/>
                  </a:lnTo>
                  <a:lnTo>
                    <a:pt x="2" y="34"/>
                  </a:lnTo>
                  <a:lnTo>
                    <a:pt x="2" y="44"/>
                  </a:lnTo>
                  <a:lnTo>
                    <a:pt x="8" y="58"/>
                  </a:lnTo>
                  <a:lnTo>
                    <a:pt x="12" y="58"/>
                  </a:lnTo>
                  <a:lnTo>
                    <a:pt x="16" y="60"/>
                  </a:lnTo>
                  <a:lnTo>
                    <a:pt x="18" y="62"/>
                  </a:lnTo>
                  <a:lnTo>
                    <a:pt x="30" y="90"/>
                  </a:lnTo>
                  <a:lnTo>
                    <a:pt x="36" y="96"/>
                  </a:lnTo>
                  <a:lnTo>
                    <a:pt x="38" y="102"/>
                  </a:lnTo>
                  <a:lnTo>
                    <a:pt x="42" y="106"/>
                  </a:lnTo>
                  <a:lnTo>
                    <a:pt x="46" y="116"/>
                  </a:lnTo>
                  <a:lnTo>
                    <a:pt x="52" y="120"/>
                  </a:lnTo>
                  <a:lnTo>
                    <a:pt x="56" y="122"/>
                  </a:lnTo>
                  <a:lnTo>
                    <a:pt x="64" y="122"/>
                  </a:lnTo>
                  <a:lnTo>
                    <a:pt x="70" y="124"/>
                  </a:lnTo>
                  <a:lnTo>
                    <a:pt x="74" y="130"/>
                  </a:lnTo>
                  <a:lnTo>
                    <a:pt x="82" y="140"/>
                  </a:lnTo>
                  <a:lnTo>
                    <a:pt x="92" y="150"/>
                  </a:lnTo>
                  <a:lnTo>
                    <a:pt x="108" y="166"/>
                  </a:lnTo>
                  <a:lnTo>
                    <a:pt x="116" y="168"/>
                  </a:lnTo>
                  <a:lnTo>
                    <a:pt x="120" y="170"/>
                  </a:lnTo>
                  <a:lnTo>
                    <a:pt x="124" y="174"/>
                  </a:lnTo>
                  <a:lnTo>
                    <a:pt x="128" y="188"/>
                  </a:lnTo>
                  <a:lnTo>
                    <a:pt x="130" y="196"/>
                  </a:lnTo>
                  <a:lnTo>
                    <a:pt x="136" y="200"/>
                  </a:lnTo>
                  <a:lnTo>
                    <a:pt x="142" y="200"/>
                  </a:lnTo>
                  <a:lnTo>
                    <a:pt x="146" y="202"/>
                  </a:lnTo>
                  <a:lnTo>
                    <a:pt x="150" y="202"/>
                  </a:lnTo>
                  <a:lnTo>
                    <a:pt x="152" y="204"/>
                  </a:lnTo>
                  <a:lnTo>
                    <a:pt x="158" y="216"/>
                  </a:lnTo>
                  <a:lnTo>
                    <a:pt x="162" y="220"/>
                  </a:lnTo>
                  <a:lnTo>
                    <a:pt x="166" y="222"/>
                  </a:lnTo>
                  <a:lnTo>
                    <a:pt x="170" y="222"/>
                  </a:lnTo>
                  <a:lnTo>
                    <a:pt x="180" y="224"/>
                  </a:lnTo>
                  <a:lnTo>
                    <a:pt x="188" y="230"/>
                  </a:lnTo>
                  <a:lnTo>
                    <a:pt x="204" y="244"/>
                  </a:lnTo>
                  <a:lnTo>
                    <a:pt x="208" y="246"/>
                  </a:lnTo>
                  <a:lnTo>
                    <a:pt x="212" y="246"/>
                  </a:lnTo>
                  <a:lnTo>
                    <a:pt x="214" y="246"/>
                  </a:lnTo>
                  <a:lnTo>
                    <a:pt x="214" y="250"/>
                  </a:lnTo>
                  <a:lnTo>
                    <a:pt x="216" y="256"/>
                  </a:lnTo>
                  <a:lnTo>
                    <a:pt x="220" y="258"/>
                  </a:lnTo>
                  <a:lnTo>
                    <a:pt x="222" y="262"/>
                  </a:lnTo>
                  <a:lnTo>
                    <a:pt x="230" y="244"/>
                  </a:lnTo>
                  <a:lnTo>
                    <a:pt x="220" y="236"/>
                  </a:lnTo>
                  <a:lnTo>
                    <a:pt x="214" y="232"/>
                  </a:lnTo>
                  <a:lnTo>
                    <a:pt x="212" y="228"/>
                  </a:lnTo>
                  <a:lnTo>
                    <a:pt x="210" y="220"/>
                  </a:lnTo>
                  <a:lnTo>
                    <a:pt x="210" y="216"/>
                  </a:lnTo>
                  <a:lnTo>
                    <a:pt x="208" y="212"/>
                  </a:lnTo>
                  <a:lnTo>
                    <a:pt x="208" y="210"/>
                  </a:lnTo>
                  <a:lnTo>
                    <a:pt x="212" y="206"/>
                  </a:lnTo>
                  <a:lnTo>
                    <a:pt x="222" y="202"/>
                  </a:lnTo>
                  <a:lnTo>
                    <a:pt x="226" y="194"/>
                  </a:lnTo>
                  <a:lnTo>
                    <a:pt x="228" y="178"/>
                  </a:lnTo>
                  <a:lnTo>
                    <a:pt x="234" y="176"/>
                  </a:lnTo>
                  <a:lnTo>
                    <a:pt x="250" y="178"/>
                  </a:lnTo>
                  <a:lnTo>
                    <a:pt x="252" y="178"/>
                  </a:lnTo>
                  <a:lnTo>
                    <a:pt x="252" y="174"/>
                  </a:lnTo>
                  <a:lnTo>
                    <a:pt x="250" y="170"/>
                  </a:lnTo>
                  <a:lnTo>
                    <a:pt x="236" y="154"/>
                  </a:lnTo>
                  <a:lnTo>
                    <a:pt x="236" y="150"/>
                  </a:lnTo>
                  <a:lnTo>
                    <a:pt x="238" y="148"/>
                  </a:lnTo>
                  <a:lnTo>
                    <a:pt x="242" y="148"/>
                  </a:lnTo>
                  <a:lnTo>
                    <a:pt x="258" y="150"/>
                  </a:lnTo>
                  <a:lnTo>
                    <a:pt x="264" y="144"/>
                  </a:lnTo>
                  <a:lnTo>
                    <a:pt x="276" y="142"/>
                  </a:lnTo>
                  <a:lnTo>
                    <a:pt x="268" y="120"/>
                  </a:lnTo>
                  <a:lnTo>
                    <a:pt x="258" y="108"/>
                  </a:lnTo>
                  <a:lnTo>
                    <a:pt x="264" y="106"/>
                  </a:lnTo>
                  <a:lnTo>
                    <a:pt x="276" y="104"/>
                  </a:lnTo>
                  <a:lnTo>
                    <a:pt x="276" y="94"/>
                  </a:lnTo>
                  <a:lnTo>
                    <a:pt x="274" y="90"/>
                  </a:lnTo>
                  <a:lnTo>
                    <a:pt x="272" y="88"/>
                  </a:lnTo>
                  <a:lnTo>
                    <a:pt x="268" y="86"/>
                  </a:lnTo>
                  <a:lnTo>
                    <a:pt x="262" y="86"/>
                  </a:lnTo>
                  <a:lnTo>
                    <a:pt x="256" y="84"/>
                  </a:lnTo>
                  <a:lnTo>
                    <a:pt x="252" y="80"/>
                  </a:lnTo>
                  <a:lnTo>
                    <a:pt x="252" y="78"/>
                  </a:lnTo>
                  <a:lnTo>
                    <a:pt x="252" y="76"/>
                  </a:lnTo>
                  <a:lnTo>
                    <a:pt x="248" y="76"/>
                  </a:lnTo>
                  <a:lnTo>
                    <a:pt x="244" y="74"/>
                  </a:lnTo>
                  <a:lnTo>
                    <a:pt x="240" y="74"/>
                  </a:lnTo>
                  <a:lnTo>
                    <a:pt x="238" y="70"/>
                  </a:lnTo>
                  <a:lnTo>
                    <a:pt x="242" y="56"/>
                  </a:lnTo>
                  <a:lnTo>
                    <a:pt x="250" y="30"/>
                  </a:lnTo>
                  <a:lnTo>
                    <a:pt x="254" y="18"/>
                  </a:lnTo>
                  <a:lnTo>
                    <a:pt x="244" y="16"/>
                  </a:lnTo>
                  <a:lnTo>
                    <a:pt x="236" y="16"/>
                  </a:lnTo>
                  <a:lnTo>
                    <a:pt x="230" y="18"/>
                  </a:lnTo>
                  <a:lnTo>
                    <a:pt x="224" y="24"/>
                  </a:lnTo>
                  <a:lnTo>
                    <a:pt x="220" y="26"/>
                  </a:lnTo>
                  <a:lnTo>
                    <a:pt x="218" y="26"/>
                  </a:lnTo>
                  <a:lnTo>
                    <a:pt x="214" y="24"/>
                  </a:lnTo>
                  <a:lnTo>
                    <a:pt x="210" y="20"/>
                  </a:lnTo>
                  <a:lnTo>
                    <a:pt x="206" y="14"/>
                  </a:lnTo>
                  <a:lnTo>
                    <a:pt x="204" y="10"/>
                  </a:lnTo>
                  <a:lnTo>
                    <a:pt x="202" y="6"/>
                  </a:lnTo>
                  <a:lnTo>
                    <a:pt x="198" y="4"/>
                  </a:lnTo>
                  <a:lnTo>
                    <a:pt x="184" y="6"/>
                  </a:lnTo>
                  <a:lnTo>
                    <a:pt x="174" y="6"/>
                  </a:lnTo>
                  <a:lnTo>
                    <a:pt x="166" y="6"/>
                  </a:lnTo>
                  <a:lnTo>
                    <a:pt x="160" y="6"/>
                  </a:lnTo>
                  <a:lnTo>
                    <a:pt x="144" y="10"/>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86" name="Macedonia">
              <a:extLst>
                <a:ext uri="{FF2B5EF4-FFF2-40B4-BE49-F238E27FC236}">
                  <a16:creationId xmlns:a16="http://schemas.microsoft.com/office/drawing/2014/main" id="{5551A769-2A3C-4F45-A1DF-170107D3BF93}"/>
                </a:ext>
              </a:extLst>
            </p:cNvPr>
            <p:cNvSpPr>
              <a:spLocks/>
            </p:cNvSpPr>
            <p:nvPr/>
          </p:nvSpPr>
          <p:spPr bwMode="auto">
            <a:xfrm>
              <a:off x="3524250" y="3905250"/>
              <a:ext cx="247650" cy="209550"/>
            </a:xfrm>
            <a:custGeom>
              <a:avLst/>
              <a:gdLst>
                <a:gd name="T0" fmla="*/ 2147483647 w 178"/>
                <a:gd name="T1" fmla="*/ 2147483647 h 156"/>
                <a:gd name="T2" fmla="*/ 2147483647 w 178"/>
                <a:gd name="T3" fmla="*/ 2147483647 h 156"/>
                <a:gd name="T4" fmla="*/ 2147483647 w 178"/>
                <a:gd name="T5" fmla="*/ 2147483647 h 156"/>
                <a:gd name="T6" fmla="*/ 2147483647 w 178"/>
                <a:gd name="T7" fmla="*/ 2147483647 h 156"/>
                <a:gd name="T8" fmla="*/ 2147483647 w 178"/>
                <a:gd name="T9" fmla="*/ 2147483647 h 156"/>
                <a:gd name="T10" fmla="*/ 2147483647 w 178"/>
                <a:gd name="T11" fmla="*/ 2147483647 h 156"/>
                <a:gd name="T12" fmla="*/ 2147483647 w 178"/>
                <a:gd name="T13" fmla="*/ 0 h 156"/>
                <a:gd name="T14" fmla="*/ 2147483647 w 178"/>
                <a:gd name="T15" fmla="*/ 2147483647 h 156"/>
                <a:gd name="T16" fmla="*/ 2147483647 w 178"/>
                <a:gd name="T17" fmla="*/ 2147483647 h 156"/>
                <a:gd name="T18" fmla="*/ 2147483647 w 178"/>
                <a:gd name="T19" fmla="*/ 2147483647 h 156"/>
                <a:gd name="T20" fmla="*/ 2147483647 w 178"/>
                <a:gd name="T21" fmla="*/ 2147483647 h 156"/>
                <a:gd name="T22" fmla="*/ 2147483647 w 178"/>
                <a:gd name="T23" fmla="*/ 2147483647 h 156"/>
                <a:gd name="T24" fmla="*/ 2147483647 w 178"/>
                <a:gd name="T25" fmla="*/ 2147483647 h 156"/>
                <a:gd name="T26" fmla="*/ 2147483647 w 178"/>
                <a:gd name="T27" fmla="*/ 2147483647 h 156"/>
                <a:gd name="T28" fmla="*/ 2147483647 w 178"/>
                <a:gd name="T29" fmla="*/ 2147483647 h 156"/>
                <a:gd name="T30" fmla="*/ 2147483647 w 178"/>
                <a:gd name="T31" fmla="*/ 2147483647 h 156"/>
                <a:gd name="T32" fmla="*/ 2147483647 w 178"/>
                <a:gd name="T33" fmla="*/ 2147483647 h 156"/>
                <a:gd name="T34" fmla="*/ 2147483647 w 178"/>
                <a:gd name="T35" fmla="*/ 2147483647 h 156"/>
                <a:gd name="T36" fmla="*/ 2147483647 w 178"/>
                <a:gd name="T37" fmla="*/ 2147483647 h 156"/>
                <a:gd name="T38" fmla="*/ 0 w 178"/>
                <a:gd name="T39" fmla="*/ 2147483647 h 156"/>
                <a:gd name="T40" fmla="*/ 0 w 178"/>
                <a:gd name="T41" fmla="*/ 2147483647 h 156"/>
                <a:gd name="T42" fmla="*/ 2147483647 w 178"/>
                <a:gd name="T43" fmla="*/ 2147483647 h 156"/>
                <a:gd name="T44" fmla="*/ 2147483647 w 178"/>
                <a:gd name="T45" fmla="*/ 2147483647 h 156"/>
                <a:gd name="T46" fmla="*/ 2147483647 w 178"/>
                <a:gd name="T47" fmla="*/ 2147483647 h 156"/>
                <a:gd name="T48" fmla="*/ 2147483647 w 178"/>
                <a:gd name="T49" fmla="*/ 2147483647 h 156"/>
                <a:gd name="T50" fmla="*/ 2147483647 w 178"/>
                <a:gd name="T51" fmla="*/ 2147483647 h 156"/>
                <a:gd name="T52" fmla="*/ 2147483647 w 178"/>
                <a:gd name="T53" fmla="*/ 2147483647 h 156"/>
                <a:gd name="T54" fmla="*/ 2147483647 w 178"/>
                <a:gd name="T55" fmla="*/ 2147483647 h 156"/>
                <a:gd name="T56" fmla="*/ 2147483647 w 178"/>
                <a:gd name="T57" fmla="*/ 2147483647 h 156"/>
                <a:gd name="T58" fmla="*/ 2147483647 w 178"/>
                <a:gd name="T59" fmla="*/ 2147483647 h 156"/>
                <a:gd name="T60" fmla="*/ 2147483647 w 178"/>
                <a:gd name="T61" fmla="*/ 2147483647 h 156"/>
                <a:gd name="T62" fmla="*/ 2147483647 w 178"/>
                <a:gd name="T63" fmla="*/ 2147483647 h 156"/>
                <a:gd name="T64" fmla="*/ 2147483647 w 178"/>
                <a:gd name="T65" fmla="*/ 2147483647 h 156"/>
                <a:gd name="T66" fmla="*/ 2147483647 w 178"/>
                <a:gd name="T67" fmla="*/ 2147483647 h 156"/>
                <a:gd name="T68" fmla="*/ 2147483647 w 178"/>
                <a:gd name="T69" fmla="*/ 2147483647 h 156"/>
                <a:gd name="T70" fmla="*/ 2147483647 w 178"/>
                <a:gd name="T71" fmla="*/ 2147483647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8"/>
                <a:gd name="T109" fmla="*/ 0 h 156"/>
                <a:gd name="T110" fmla="*/ 178 w 178"/>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8" h="156">
                  <a:moveTo>
                    <a:pt x="178" y="90"/>
                  </a:moveTo>
                  <a:lnTo>
                    <a:pt x="178" y="66"/>
                  </a:lnTo>
                  <a:lnTo>
                    <a:pt x="176" y="48"/>
                  </a:lnTo>
                  <a:lnTo>
                    <a:pt x="166" y="36"/>
                  </a:lnTo>
                  <a:lnTo>
                    <a:pt x="168" y="30"/>
                  </a:lnTo>
                  <a:lnTo>
                    <a:pt x="166" y="28"/>
                  </a:lnTo>
                  <a:lnTo>
                    <a:pt x="164" y="24"/>
                  </a:lnTo>
                  <a:lnTo>
                    <a:pt x="156" y="22"/>
                  </a:lnTo>
                  <a:lnTo>
                    <a:pt x="152" y="20"/>
                  </a:lnTo>
                  <a:lnTo>
                    <a:pt x="136" y="14"/>
                  </a:lnTo>
                  <a:lnTo>
                    <a:pt x="124" y="2"/>
                  </a:lnTo>
                  <a:lnTo>
                    <a:pt x="112" y="0"/>
                  </a:lnTo>
                  <a:lnTo>
                    <a:pt x="102" y="4"/>
                  </a:lnTo>
                  <a:lnTo>
                    <a:pt x="92" y="8"/>
                  </a:lnTo>
                  <a:lnTo>
                    <a:pt x="78" y="8"/>
                  </a:lnTo>
                  <a:lnTo>
                    <a:pt x="76" y="10"/>
                  </a:lnTo>
                  <a:lnTo>
                    <a:pt x="72" y="12"/>
                  </a:lnTo>
                  <a:lnTo>
                    <a:pt x="70" y="16"/>
                  </a:lnTo>
                  <a:lnTo>
                    <a:pt x="58" y="16"/>
                  </a:lnTo>
                  <a:lnTo>
                    <a:pt x="54" y="28"/>
                  </a:lnTo>
                  <a:lnTo>
                    <a:pt x="40" y="30"/>
                  </a:lnTo>
                  <a:lnTo>
                    <a:pt x="26" y="28"/>
                  </a:lnTo>
                  <a:lnTo>
                    <a:pt x="20" y="38"/>
                  </a:lnTo>
                  <a:lnTo>
                    <a:pt x="12" y="50"/>
                  </a:lnTo>
                  <a:lnTo>
                    <a:pt x="14" y="58"/>
                  </a:lnTo>
                  <a:lnTo>
                    <a:pt x="14" y="62"/>
                  </a:lnTo>
                  <a:lnTo>
                    <a:pt x="14" y="66"/>
                  </a:lnTo>
                  <a:lnTo>
                    <a:pt x="10" y="68"/>
                  </a:lnTo>
                  <a:lnTo>
                    <a:pt x="8" y="68"/>
                  </a:lnTo>
                  <a:lnTo>
                    <a:pt x="6" y="68"/>
                  </a:lnTo>
                  <a:lnTo>
                    <a:pt x="4" y="68"/>
                  </a:lnTo>
                  <a:lnTo>
                    <a:pt x="2" y="76"/>
                  </a:lnTo>
                  <a:lnTo>
                    <a:pt x="0" y="82"/>
                  </a:lnTo>
                  <a:lnTo>
                    <a:pt x="0" y="94"/>
                  </a:lnTo>
                  <a:lnTo>
                    <a:pt x="2" y="102"/>
                  </a:lnTo>
                  <a:lnTo>
                    <a:pt x="6" y="110"/>
                  </a:lnTo>
                  <a:lnTo>
                    <a:pt x="8" y="124"/>
                  </a:lnTo>
                  <a:lnTo>
                    <a:pt x="10" y="134"/>
                  </a:lnTo>
                  <a:lnTo>
                    <a:pt x="14" y="138"/>
                  </a:lnTo>
                  <a:lnTo>
                    <a:pt x="22" y="140"/>
                  </a:lnTo>
                  <a:lnTo>
                    <a:pt x="26" y="152"/>
                  </a:lnTo>
                  <a:lnTo>
                    <a:pt x="46" y="156"/>
                  </a:lnTo>
                  <a:lnTo>
                    <a:pt x="64" y="150"/>
                  </a:lnTo>
                  <a:lnTo>
                    <a:pt x="72" y="146"/>
                  </a:lnTo>
                  <a:lnTo>
                    <a:pt x="80" y="144"/>
                  </a:lnTo>
                  <a:lnTo>
                    <a:pt x="98" y="142"/>
                  </a:lnTo>
                  <a:lnTo>
                    <a:pt x="102" y="136"/>
                  </a:lnTo>
                  <a:lnTo>
                    <a:pt x="108" y="126"/>
                  </a:lnTo>
                  <a:lnTo>
                    <a:pt x="112" y="120"/>
                  </a:lnTo>
                  <a:lnTo>
                    <a:pt x="114" y="118"/>
                  </a:lnTo>
                  <a:lnTo>
                    <a:pt x="118" y="116"/>
                  </a:lnTo>
                  <a:lnTo>
                    <a:pt x="138" y="114"/>
                  </a:lnTo>
                  <a:lnTo>
                    <a:pt x="152" y="110"/>
                  </a:lnTo>
                  <a:lnTo>
                    <a:pt x="166" y="108"/>
                  </a:lnTo>
                  <a:lnTo>
                    <a:pt x="168" y="98"/>
                  </a:lnTo>
                  <a:lnTo>
                    <a:pt x="174" y="90"/>
                  </a:lnTo>
                  <a:lnTo>
                    <a:pt x="178" y="90"/>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87" name="Albania">
              <a:extLst>
                <a:ext uri="{FF2B5EF4-FFF2-40B4-BE49-F238E27FC236}">
                  <a16:creationId xmlns:a16="http://schemas.microsoft.com/office/drawing/2014/main" id="{35C88335-534D-054F-95A0-BB5B9E0E6019}"/>
                </a:ext>
              </a:extLst>
            </p:cNvPr>
            <p:cNvSpPr>
              <a:spLocks/>
            </p:cNvSpPr>
            <p:nvPr/>
          </p:nvSpPr>
          <p:spPr bwMode="auto">
            <a:xfrm>
              <a:off x="3390900" y="3905250"/>
              <a:ext cx="200025" cy="390525"/>
            </a:xfrm>
            <a:custGeom>
              <a:avLst/>
              <a:gdLst>
                <a:gd name="T0" fmla="*/ 2147483647 w 144"/>
                <a:gd name="T1" fmla="*/ 2147483647 h 282"/>
                <a:gd name="T2" fmla="*/ 2147483647 w 144"/>
                <a:gd name="T3" fmla="*/ 2147483647 h 282"/>
                <a:gd name="T4" fmla="*/ 2147483647 w 144"/>
                <a:gd name="T5" fmla="*/ 2147483647 h 282"/>
                <a:gd name="T6" fmla="*/ 2147483647 w 144"/>
                <a:gd name="T7" fmla="*/ 2147483647 h 282"/>
                <a:gd name="T8" fmla="*/ 2147483647 w 144"/>
                <a:gd name="T9" fmla="*/ 2147483647 h 282"/>
                <a:gd name="T10" fmla="*/ 2147483647 w 144"/>
                <a:gd name="T11" fmla="*/ 2147483647 h 282"/>
                <a:gd name="T12" fmla="*/ 2147483647 w 144"/>
                <a:gd name="T13" fmla="*/ 2147483647 h 282"/>
                <a:gd name="T14" fmla="*/ 2147483647 w 144"/>
                <a:gd name="T15" fmla="*/ 2147483647 h 282"/>
                <a:gd name="T16" fmla="*/ 2147483647 w 144"/>
                <a:gd name="T17" fmla="*/ 2147483647 h 282"/>
                <a:gd name="T18" fmla="*/ 2147483647 w 144"/>
                <a:gd name="T19" fmla="*/ 2147483647 h 282"/>
                <a:gd name="T20" fmla="*/ 2147483647 w 144"/>
                <a:gd name="T21" fmla="*/ 2147483647 h 282"/>
                <a:gd name="T22" fmla="*/ 2147483647 w 144"/>
                <a:gd name="T23" fmla="*/ 2147483647 h 282"/>
                <a:gd name="T24" fmla="*/ 2147483647 w 144"/>
                <a:gd name="T25" fmla="*/ 2147483647 h 282"/>
                <a:gd name="T26" fmla="*/ 2147483647 w 144"/>
                <a:gd name="T27" fmla="*/ 2147483647 h 282"/>
                <a:gd name="T28" fmla="*/ 2147483647 w 144"/>
                <a:gd name="T29" fmla="*/ 2147483647 h 282"/>
                <a:gd name="T30" fmla="*/ 2147483647 w 144"/>
                <a:gd name="T31" fmla="*/ 2147483647 h 282"/>
                <a:gd name="T32" fmla="*/ 2147483647 w 144"/>
                <a:gd name="T33" fmla="*/ 2147483647 h 282"/>
                <a:gd name="T34" fmla="*/ 2147483647 w 144"/>
                <a:gd name="T35" fmla="*/ 2147483647 h 282"/>
                <a:gd name="T36" fmla="*/ 2147483647 w 144"/>
                <a:gd name="T37" fmla="*/ 2147483647 h 282"/>
                <a:gd name="T38" fmla="*/ 2147483647 w 144"/>
                <a:gd name="T39" fmla="*/ 2147483647 h 282"/>
                <a:gd name="T40" fmla="*/ 2147483647 w 144"/>
                <a:gd name="T41" fmla="*/ 2147483647 h 282"/>
                <a:gd name="T42" fmla="*/ 2147483647 w 144"/>
                <a:gd name="T43" fmla="*/ 2147483647 h 282"/>
                <a:gd name="T44" fmla="*/ 2147483647 w 144"/>
                <a:gd name="T45" fmla="*/ 2147483647 h 282"/>
                <a:gd name="T46" fmla="*/ 2147483647 w 144"/>
                <a:gd name="T47" fmla="*/ 2147483647 h 282"/>
                <a:gd name="T48" fmla="*/ 2147483647 w 144"/>
                <a:gd name="T49" fmla="*/ 2147483647 h 282"/>
                <a:gd name="T50" fmla="*/ 2147483647 w 144"/>
                <a:gd name="T51" fmla="*/ 2147483647 h 282"/>
                <a:gd name="T52" fmla="*/ 2147483647 w 144"/>
                <a:gd name="T53" fmla="*/ 2147483647 h 282"/>
                <a:gd name="T54" fmla="*/ 2147483647 w 144"/>
                <a:gd name="T55" fmla="*/ 2147483647 h 282"/>
                <a:gd name="T56" fmla="*/ 2147483647 w 144"/>
                <a:gd name="T57" fmla="*/ 2147483647 h 282"/>
                <a:gd name="T58" fmla="*/ 2147483647 w 144"/>
                <a:gd name="T59" fmla="*/ 2147483647 h 282"/>
                <a:gd name="T60" fmla="*/ 2147483647 w 144"/>
                <a:gd name="T61" fmla="*/ 2147483647 h 282"/>
                <a:gd name="T62" fmla="*/ 2147483647 w 144"/>
                <a:gd name="T63" fmla="*/ 2147483647 h 282"/>
                <a:gd name="T64" fmla="*/ 2147483647 w 144"/>
                <a:gd name="T65" fmla="*/ 2147483647 h 282"/>
                <a:gd name="T66" fmla="*/ 2147483647 w 144"/>
                <a:gd name="T67" fmla="*/ 2147483647 h 282"/>
                <a:gd name="T68" fmla="*/ 2147483647 w 144"/>
                <a:gd name="T69" fmla="*/ 2147483647 h 282"/>
                <a:gd name="T70" fmla="*/ 2147483647 w 144"/>
                <a:gd name="T71" fmla="*/ 2147483647 h 282"/>
                <a:gd name="T72" fmla="*/ 2147483647 w 144"/>
                <a:gd name="T73" fmla="*/ 2147483647 h 282"/>
                <a:gd name="T74" fmla="*/ 2147483647 w 144"/>
                <a:gd name="T75" fmla="*/ 2147483647 h 282"/>
                <a:gd name="T76" fmla="*/ 2147483647 w 144"/>
                <a:gd name="T77" fmla="*/ 2147483647 h 282"/>
                <a:gd name="T78" fmla="*/ 2147483647 w 144"/>
                <a:gd name="T79" fmla="*/ 2147483647 h 282"/>
                <a:gd name="T80" fmla="*/ 2147483647 w 144"/>
                <a:gd name="T81" fmla="*/ 2147483647 h 282"/>
                <a:gd name="T82" fmla="*/ 2147483647 w 144"/>
                <a:gd name="T83" fmla="*/ 2147483647 h 282"/>
                <a:gd name="T84" fmla="*/ 2147483647 w 144"/>
                <a:gd name="T85" fmla="*/ 2147483647 h 282"/>
                <a:gd name="T86" fmla="*/ 2147483647 w 144"/>
                <a:gd name="T87" fmla="*/ 2147483647 h 282"/>
                <a:gd name="T88" fmla="*/ 2147483647 w 144"/>
                <a:gd name="T89" fmla="*/ 2147483647 h 282"/>
                <a:gd name="T90" fmla="*/ 2147483647 w 144"/>
                <a:gd name="T91" fmla="*/ 2147483647 h 2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4"/>
                <a:gd name="T139" fmla="*/ 0 h 282"/>
                <a:gd name="T140" fmla="*/ 144 w 144"/>
                <a:gd name="T141" fmla="*/ 282 h 2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4" h="282">
                  <a:moveTo>
                    <a:pt x="92" y="282"/>
                  </a:moveTo>
                  <a:lnTo>
                    <a:pt x="82" y="262"/>
                  </a:lnTo>
                  <a:lnTo>
                    <a:pt x="72" y="260"/>
                  </a:lnTo>
                  <a:lnTo>
                    <a:pt x="68" y="240"/>
                  </a:lnTo>
                  <a:lnTo>
                    <a:pt x="66" y="240"/>
                  </a:lnTo>
                  <a:lnTo>
                    <a:pt x="62" y="238"/>
                  </a:lnTo>
                  <a:lnTo>
                    <a:pt x="56" y="238"/>
                  </a:lnTo>
                  <a:lnTo>
                    <a:pt x="52" y="236"/>
                  </a:lnTo>
                  <a:lnTo>
                    <a:pt x="48" y="234"/>
                  </a:lnTo>
                  <a:lnTo>
                    <a:pt x="46" y="230"/>
                  </a:lnTo>
                  <a:lnTo>
                    <a:pt x="44" y="230"/>
                  </a:lnTo>
                  <a:lnTo>
                    <a:pt x="40" y="228"/>
                  </a:lnTo>
                  <a:lnTo>
                    <a:pt x="34" y="228"/>
                  </a:lnTo>
                  <a:lnTo>
                    <a:pt x="22" y="224"/>
                  </a:lnTo>
                  <a:lnTo>
                    <a:pt x="20" y="214"/>
                  </a:lnTo>
                  <a:lnTo>
                    <a:pt x="22" y="216"/>
                  </a:lnTo>
                  <a:lnTo>
                    <a:pt x="28" y="220"/>
                  </a:lnTo>
                  <a:lnTo>
                    <a:pt x="32" y="222"/>
                  </a:lnTo>
                  <a:lnTo>
                    <a:pt x="32" y="218"/>
                  </a:lnTo>
                  <a:lnTo>
                    <a:pt x="34" y="214"/>
                  </a:lnTo>
                  <a:lnTo>
                    <a:pt x="24" y="206"/>
                  </a:lnTo>
                  <a:lnTo>
                    <a:pt x="22" y="202"/>
                  </a:lnTo>
                  <a:lnTo>
                    <a:pt x="22" y="194"/>
                  </a:lnTo>
                  <a:lnTo>
                    <a:pt x="24" y="188"/>
                  </a:lnTo>
                  <a:lnTo>
                    <a:pt x="26" y="178"/>
                  </a:lnTo>
                  <a:lnTo>
                    <a:pt x="32" y="168"/>
                  </a:lnTo>
                  <a:lnTo>
                    <a:pt x="32" y="164"/>
                  </a:lnTo>
                  <a:lnTo>
                    <a:pt x="32" y="160"/>
                  </a:lnTo>
                  <a:lnTo>
                    <a:pt x="30" y="160"/>
                  </a:lnTo>
                  <a:lnTo>
                    <a:pt x="26" y="162"/>
                  </a:lnTo>
                  <a:lnTo>
                    <a:pt x="24" y="160"/>
                  </a:lnTo>
                  <a:lnTo>
                    <a:pt x="22" y="158"/>
                  </a:lnTo>
                  <a:lnTo>
                    <a:pt x="22" y="148"/>
                  </a:lnTo>
                  <a:lnTo>
                    <a:pt x="20" y="140"/>
                  </a:lnTo>
                  <a:lnTo>
                    <a:pt x="20" y="134"/>
                  </a:lnTo>
                  <a:lnTo>
                    <a:pt x="16" y="130"/>
                  </a:lnTo>
                  <a:lnTo>
                    <a:pt x="14" y="120"/>
                  </a:lnTo>
                  <a:lnTo>
                    <a:pt x="14" y="116"/>
                  </a:lnTo>
                  <a:lnTo>
                    <a:pt x="16" y="114"/>
                  </a:lnTo>
                  <a:lnTo>
                    <a:pt x="18" y="112"/>
                  </a:lnTo>
                  <a:lnTo>
                    <a:pt x="18" y="108"/>
                  </a:lnTo>
                  <a:lnTo>
                    <a:pt x="18" y="104"/>
                  </a:lnTo>
                  <a:lnTo>
                    <a:pt x="20" y="100"/>
                  </a:lnTo>
                  <a:lnTo>
                    <a:pt x="28" y="90"/>
                  </a:lnTo>
                  <a:lnTo>
                    <a:pt x="28" y="76"/>
                  </a:lnTo>
                  <a:lnTo>
                    <a:pt x="10" y="80"/>
                  </a:lnTo>
                  <a:lnTo>
                    <a:pt x="8" y="68"/>
                  </a:lnTo>
                  <a:lnTo>
                    <a:pt x="8" y="54"/>
                  </a:lnTo>
                  <a:lnTo>
                    <a:pt x="0" y="38"/>
                  </a:lnTo>
                  <a:lnTo>
                    <a:pt x="22" y="0"/>
                  </a:lnTo>
                  <a:lnTo>
                    <a:pt x="30" y="10"/>
                  </a:lnTo>
                  <a:lnTo>
                    <a:pt x="40" y="6"/>
                  </a:lnTo>
                  <a:lnTo>
                    <a:pt x="48" y="4"/>
                  </a:lnTo>
                  <a:lnTo>
                    <a:pt x="52" y="2"/>
                  </a:lnTo>
                  <a:lnTo>
                    <a:pt x="56" y="4"/>
                  </a:lnTo>
                  <a:lnTo>
                    <a:pt x="56" y="8"/>
                  </a:lnTo>
                  <a:lnTo>
                    <a:pt x="56" y="14"/>
                  </a:lnTo>
                  <a:lnTo>
                    <a:pt x="60" y="18"/>
                  </a:lnTo>
                  <a:lnTo>
                    <a:pt x="66" y="20"/>
                  </a:lnTo>
                  <a:lnTo>
                    <a:pt x="72" y="22"/>
                  </a:lnTo>
                  <a:lnTo>
                    <a:pt x="80" y="24"/>
                  </a:lnTo>
                  <a:lnTo>
                    <a:pt x="86" y="30"/>
                  </a:lnTo>
                  <a:lnTo>
                    <a:pt x="94" y="38"/>
                  </a:lnTo>
                  <a:lnTo>
                    <a:pt x="98" y="66"/>
                  </a:lnTo>
                  <a:lnTo>
                    <a:pt x="96" y="74"/>
                  </a:lnTo>
                  <a:lnTo>
                    <a:pt x="94" y="80"/>
                  </a:lnTo>
                  <a:lnTo>
                    <a:pt x="94" y="92"/>
                  </a:lnTo>
                  <a:lnTo>
                    <a:pt x="96" y="100"/>
                  </a:lnTo>
                  <a:lnTo>
                    <a:pt x="100" y="108"/>
                  </a:lnTo>
                  <a:lnTo>
                    <a:pt x="102" y="122"/>
                  </a:lnTo>
                  <a:lnTo>
                    <a:pt x="104" y="132"/>
                  </a:lnTo>
                  <a:lnTo>
                    <a:pt x="108" y="136"/>
                  </a:lnTo>
                  <a:lnTo>
                    <a:pt x="116" y="138"/>
                  </a:lnTo>
                  <a:lnTo>
                    <a:pt x="120" y="150"/>
                  </a:lnTo>
                  <a:lnTo>
                    <a:pt x="134" y="150"/>
                  </a:lnTo>
                  <a:lnTo>
                    <a:pt x="136" y="156"/>
                  </a:lnTo>
                  <a:lnTo>
                    <a:pt x="136" y="158"/>
                  </a:lnTo>
                  <a:lnTo>
                    <a:pt x="136" y="162"/>
                  </a:lnTo>
                  <a:lnTo>
                    <a:pt x="138" y="168"/>
                  </a:lnTo>
                  <a:lnTo>
                    <a:pt x="138" y="172"/>
                  </a:lnTo>
                  <a:lnTo>
                    <a:pt x="140" y="178"/>
                  </a:lnTo>
                  <a:lnTo>
                    <a:pt x="144" y="184"/>
                  </a:lnTo>
                  <a:lnTo>
                    <a:pt x="144" y="188"/>
                  </a:lnTo>
                  <a:lnTo>
                    <a:pt x="140" y="194"/>
                  </a:lnTo>
                  <a:lnTo>
                    <a:pt x="138" y="196"/>
                  </a:lnTo>
                  <a:lnTo>
                    <a:pt x="134" y="196"/>
                  </a:lnTo>
                  <a:lnTo>
                    <a:pt x="130" y="196"/>
                  </a:lnTo>
                  <a:lnTo>
                    <a:pt x="128" y="196"/>
                  </a:lnTo>
                  <a:lnTo>
                    <a:pt x="128" y="200"/>
                  </a:lnTo>
                  <a:lnTo>
                    <a:pt x="126" y="230"/>
                  </a:lnTo>
                  <a:lnTo>
                    <a:pt x="116" y="234"/>
                  </a:lnTo>
                  <a:lnTo>
                    <a:pt x="110" y="238"/>
                  </a:lnTo>
                  <a:lnTo>
                    <a:pt x="108" y="242"/>
                  </a:lnTo>
                  <a:lnTo>
                    <a:pt x="106" y="246"/>
                  </a:lnTo>
                  <a:lnTo>
                    <a:pt x="106" y="250"/>
                  </a:lnTo>
                  <a:lnTo>
                    <a:pt x="110" y="256"/>
                  </a:lnTo>
                  <a:lnTo>
                    <a:pt x="110" y="258"/>
                  </a:lnTo>
                  <a:lnTo>
                    <a:pt x="110" y="262"/>
                  </a:lnTo>
                  <a:lnTo>
                    <a:pt x="106" y="272"/>
                  </a:lnTo>
                  <a:lnTo>
                    <a:pt x="102" y="274"/>
                  </a:lnTo>
                  <a:lnTo>
                    <a:pt x="100" y="276"/>
                  </a:lnTo>
                  <a:lnTo>
                    <a:pt x="96" y="276"/>
                  </a:lnTo>
                  <a:lnTo>
                    <a:pt x="94" y="276"/>
                  </a:lnTo>
                  <a:lnTo>
                    <a:pt x="92" y="278"/>
                  </a:lnTo>
                  <a:lnTo>
                    <a:pt x="92" y="282"/>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88" name="Freeform 87">
              <a:extLst>
                <a:ext uri="{FF2B5EF4-FFF2-40B4-BE49-F238E27FC236}">
                  <a16:creationId xmlns:a16="http://schemas.microsoft.com/office/drawing/2014/main" id="{2F0D9B5B-71DC-774B-AE3C-F912D7ADBD66}"/>
                </a:ext>
              </a:extLst>
            </p:cNvPr>
            <p:cNvSpPr>
              <a:spLocks/>
            </p:cNvSpPr>
            <p:nvPr/>
          </p:nvSpPr>
          <p:spPr bwMode="auto">
            <a:xfrm>
              <a:off x="3095625" y="3838575"/>
              <a:ext cx="38100" cy="19050"/>
            </a:xfrm>
            <a:custGeom>
              <a:avLst/>
              <a:gdLst>
                <a:gd name="T0" fmla="*/ 0 w 30"/>
                <a:gd name="T1" fmla="*/ 0 h 10"/>
                <a:gd name="T2" fmla="*/ 2147483647 w 30"/>
                <a:gd name="T3" fmla="*/ 2147483647 h 10"/>
                <a:gd name="T4" fmla="*/ 2147483647 w 30"/>
                <a:gd name="T5" fmla="*/ 2147483647 h 10"/>
                <a:gd name="T6" fmla="*/ 2147483647 w 30"/>
                <a:gd name="T7" fmla="*/ 2147483647 h 10"/>
                <a:gd name="T8" fmla="*/ 2147483647 w 30"/>
                <a:gd name="T9" fmla="*/ 0 h 10"/>
                <a:gd name="T10" fmla="*/ 0 w 30"/>
                <a:gd name="T11" fmla="*/ 0 h 10"/>
                <a:gd name="T12" fmla="*/ 0 60000 65536"/>
                <a:gd name="T13" fmla="*/ 0 60000 65536"/>
                <a:gd name="T14" fmla="*/ 0 60000 65536"/>
                <a:gd name="T15" fmla="*/ 0 60000 65536"/>
                <a:gd name="T16" fmla="*/ 0 60000 65536"/>
                <a:gd name="T17" fmla="*/ 0 60000 65536"/>
                <a:gd name="T18" fmla="*/ 0 w 30"/>
                <a:gd name="T19" fmla="*/ 0 h 10"/>
                <a:gd name="T20" fmla="*/ 30 w 3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0" h="10">
                  <a:moveTo>
                    <a:pt x="0" y="0"/>
                  </a:moveTo>
                  <a:lnTo>
                    <a:pt x="2" y="8"/>
                  </a:lnTo>
                  <a:lnTo>
                    <a:pt x="20" y="10"/>
                  </a:lnTo>
                  <a:lnTo>
                    <a:pt x="30" y="6"/>
                  </a:lnTo>
                  <a:lnTo>
                    <a:pt x="14" y="0"/>
                  </a:lnTo>
                  <a:lnTo>
                    <a:pt x="0"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89" name="Freeform 88">
              <a:extLst>
                <a:ext uri="{FF2B5EF4-FFF2-40B4-BE49-F238E27FC236}">
                  <a16:creationId xmlns:a16="http://schemas.microsoft.com/office/drawing/2014/main" id="{7062E8FD-BCC2-F243-840E-FD64C815B42B}"/>
                </a:ext>
              </a:extLst>
            </p:cNvPr>
            <p:cNvSpPr>
              <a:spLocks/>
            </p:cNvSpPr>
            <p:nvPr/>
          </p:nvSpPr>
          <p:spPr bwMode="auto">
            <a:xfrm>
              <a:off x="3124200" y="3886200"/>
              <a:ext cx="38100" cy="9525"/>
            </a:xfrm>
            <a:custGeom>
              <a:avLst/>
              <a:gdLst>
                <a:gd name="T0" fmla="*/ 0 w 28"/>
                <a:gd name="T1" fmla="*/ 0 h 8"/>
                <a:gd name="T2" fmla="*/ 2147483647 w 28"/>
                <a:gd name="T3" fmla="*/ 0 h 8"/>
                <a:gd name="T4" fmla="*/ 2147483647 w 28"/>
                <a:gd name="T5" fmla="*/ 2147483647 h 8"/>
                <a:gd name="T6" fmla="*/ 2147483647 w 28"/>
                <a:gd name="T7" fmla="*/ 2147483647 h 8"/>
                <a:gd name="T8" fmla="*/ 2147483647 w 28"/>
                <a:gd name="T9" fmla="*/ 2147483647 h 8"/>
                <a:gd name="T10" fmla="*/ 0 w 28"/>
                <a:gd name="T11" fmla="*/ 2147483647 h 8"/>
                <a:gd name="T12" fmla="*/ 0 w 28"/>
                <a:gd name="T13" fmla="*/ 0 h 8"/>
                <a:gd name="T14" fmla="*/ 0 60000 65536"/>
                <a:gd name="T15" fmla="*/ 0 60000 65536"/>
                <a:gd name="T16" fmla="*/ 0 60000 65536"/>
                <a:gd name="T17" fmla="*/ 0 60000 65536"/>
                <a:gd name="T18" fmla="*/ 0 60000 65536"/>
                <a:gd name="T19" fmla="*/ 0 60000 65536"/>
                <a:gd name="T20" fmla="*/ 0 60000 65536"/>
                <a:gd name="T21" fmla="*/ 0 w 28"/>
                <a:gd name="T22" fmla="*/ 0 h 8"/>
                <a:gd name="T23" fmla="*/ 28 w 2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8">
                  <a:moveTo>
                    <a:pt x="0" y="0"/>
                  </a:moveTo>
                  <a:lnTo>
                    <a:pt x="18" y="0"/>
                  </a:lnTo>
                  <a:lnTo>
                    <a:pt x="28" y="4"/>
                  </a:lnTo>
                  <a:lnTo>
                    <a:pt x="28" y="8"/>
                  </a:lnTo>
                  <a:lnTo>
                    <a:pt x="12" y="8"/>
                  </a:lnTo>
                  <a:lnTo>
                    <a:pt x="0" y="6"/>
                  </a:lnTo>
                  <a:lnTo>
                    <a:pt x="0"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90" name="Freeform 89">
              <a:extLst>
                <a:ext uri="{FF2B5EF4-FFF2-40B4-BE49-F238E27FC236}">
                  <a16:creationId xmlns:a16="http://schemas.microsoft.com/office/drawing/2014/main" id="{D0C5508C-B637-6E4F-BCDC-C2EEEFE08258}"/>
                </a:ext>
              </a:extLst>
            </p:cNvPr>
            <p:cNvSpPr>
              <a:spLocks/>
            </p:cNvSpPr>
            <p:nvPr/>
          </p:nvSpPr>
          <p:spPr bwMode="auto">
            <a:xfrm>
              <a:off x="3152775" y="3876675"/>
              <a:ext cx="76200" cy="47625"/>
            </a:xfrm>
            <a:custGeom>
              <a:avLst/>
              <a:gdLst>
                <a:gd name="T0" fmla="*/ 0 w 56"/>
                <a:gd name="T1" fmla="*/ 0 h 32"/>
                <a:gd name="T2" fmla="*/ 2147483647 w 56"/>
                <a:gd name="T3" fmla="*/ 2147483647 h 32"/>
                <a:gd name="T4" fmla="*/ 2147483647 w 56"/>
                <a:gd name="T5" fmla="*/ 2147483647 h 32"/>
                <a:gd name="T6" fmla="*/ 2147483647 w 56"/>
                <a:gd name="T7" fmla="*/ 2147483647 h 32"/>
                <a:gd name="T8" fmla="*/ 2147483647 w 56"/>
                <a:gd name="T9" fmla="*/ 2147483647 h 32"/>
                <a:gd name="T10" fmla="*/ 2147483647 w 56"/>
                <a:gd name="T11" fmla="*/ 2147483647 h 32"/>
                <a:gd name="T12" fmla="*/ 0 w 56"/>
                <a:gd name="T13" fmla="*/ 0 h 32"/>
                <a:gd name="T14" fmla="*/ 0 60000 65536"/>
                <a:gd name="T15" fmla="*/ 0 60000 65536"/>
                <a:gd name="T16" fmla="*/ 0 60000 65536"/>
                <a:gd name="T17" fmla="*/ 0 60000 65536"/>
                <a:gd name="T18" fmla="*/ 0 60000 65536"/>
                <a:gd name="T19" fmla="*/ 0 60000 65536"/>
                <a:gd name="T20" fmla="*/ 0 60000 65536"/>
                <a:gd name="T21" fmla="*/ 0 w 56"/>
                <a:gd name="T22" fmla="*/ 0 h 32"/>
                <a:gd name="T23" fmla="*/ 56 w 5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2">
                  <a:moveTo>
                    <a:pt x="0" y="0"/>
                  </a:moveTo>
                  <a:lnTo>
                    <a:pt x="22" y="6"/>
                  </a:lnTo>
                  <a:lnTo>
                    <a:pt x="54" y="18"/>
                  </a:lnTo>
                  <a:lnTo>
                    <a:pt x="56" y="32"/>
                  </a:lnTo>
                  <a:lnTo>
                    <a:pt x="44" y="22"/>
                  </a:lnTo>
                  <a:lnTo>
                    <a:pt x="38" y="16"/>
                  </a:lnTo>
                  <a:lnTo>
                    <a:pt x="0"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91" name="Freeform 90">
              <a:extLst>
                <a:ext uri="{FF2B5EF4-FFF2-40B4-BE49-F238E27FC236}">
                  <a16:creationId xmlns:a16="http://schemas.microsoft.com/office/drawing/2014/main" id="{C849EE76-4580-BA4B-AB40-8C15867EEADA}"/>
                </a:ext>
              </a:extLst>
            </p:cNvPr>
            <p:cNvSpPr>
              <a:spLocks/>
            </p:cNvSpPr>
            <p:nvPr/>
          </p:nvSpPr>
          <p:spPr bwMode="auto">
            <a:xfrm>
              <a:off x="3095625" y="3857625"/>
              <a:ext cx="47625" cy="19050"/>
            </a:xfrm>
            <a:custGeom>
              <a:avLst/>
              <a:gdLst>
                <a:gd name="T0" fmla="*/ 0 w 36"/>
                <a:gd name="T1" fmla="*/ 0 h 10"/>
                <a:gd name="T2" fmla="*/ 2147483647 w 36"/>
                <a:gd name="T3" fmla="*/ 2147483647 h 10"/>
                <a:gd name="T4" fmla="*/ 2147483647 w 36"/>
                <a:gd name="T5" fmla="*/ 2147483647 h 10"/>
                <a:gd name="T6" fmla="*/ 2147483647 w 36"/>
                <a:gd name="T7" fmla="*/ 2147483647 h 10"/>
                <a:gd name="T8" fmla="*/ 2147483647 w 36"/>
                <a:gd name="T9" fmla="*/ 2147483647 h 10"/>
                <a:gd name="T10" fmla="*/ 2147483647 w 36"/>
                <a:gd name="T11" fmla="*/ 2147483647 h 10"/>
                <a:gd name="T12" fmla="*/ 0 w 36"/>
                <a:gd name="T13" fmla="*/ 0 h 10"/>
                <a:gd name="T14" fmla="*/ 0 60000 65536"/>
                <a:gd name="T15" fmla="*/ 0 60000 65536"/>
                <a:gd name="T16" fmla="*/ 0 60000 65536"/>
                <a:gd name="T17" fmla="*/ 0 60000 65536"/>
                <a:gd name="T18" fmla="*/ 0 60000 65536"/>
                <a:gd name="T19" fmla="*/ 0 60000 65536"/>
                <a:gd name="T20" fmla="*/ 0 60000 65536"/>
                <a:gd name="T21" fmla="*/ 0 w 36"/>
                <a:gd name="T22" fmla="*/ 0 h 10"/>
                <a:gd name="T23" fmla="*/ 36 w 3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0">
                  <a:moveTo>
                    <a:pt x="0" y="0"/>
                  </a:moveTo>
                  <a:lnTo>
                    <a:pt x="14" y="2"/>
                  </a:lnTo>
                  <a:lnTo>
                    <a:pt x="34" y="8"/>
                  </a:lnTo>
                  <a:lnTo>
                    <a:pt x="36" y="10"/>
                  </a:lnTo>
                  <a:lnTo>
                    <a:pt x="26" y="10"/>
                  </a:lnTo>
                  <a:lnTo>
                    <a:pt x="8" y="10"/>
                  </a:lnTo>
                  <a:lnTo>
                    <a:pt x="0" y="0"/>
                  </a:lnTo>
                  <a:close/>
                </a:path>
              </a:pathLst>
            </a:custGeom>
            <a:solidFill>
              <a:srgbClr val="FF660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92" name="Freeform 91">
              <a:extLst>
                <a:ext uri="{FF2B5EF4-FFF2-40B4-BE49-F238E27FC236}">
                  <a16:creationId xmlns:a16="http://schemas.microsoft.com/office/drawing/2014/main" id="{6A7DACAC-D03C-8243-BD26-E09786FB7898}"/>
                </a:ext>
              </a:extLst>
            </p:cNvPr>
            <p:cNvSpPr>
              <a:spLocks/>
            </p:cNvSpPr>
            <p:nvPr/>
          </p:nvSpPr>
          <p:spPr bwMode="auto">
            <a:xfrm>
              <a:off x="3095625" y="3857625"/>
              <a:ext cx="47625" cy="19050"/>
            </a:xfrm>
            <a:custGeom>
              <a:avLst/>
              <a:gdLst>
                <a:gd name="T0" fmla="*/ 0 w 36"/>
                <a:gd name="T1" fmla="*/ 0 h 10"/>
                <a:gd name="T2" fmla="*/ 2147483647 w 36"/>
                <a:gd name="T3" fmla="*/ 2147483647 h 10"/>
                <a:gd name="T4" fmla="*/ 2147483647 w 36"/>
                <a:gd name="T5" fmla="*/ 2147483647 h 10"/>
                <a:gd name="T6" fmla="*/ 2147483647 w 36"/>
                <a:gd name="T7" fmla="*/ 2147483647 h 10"/>
                <a:gd name="T8" fmla="*/ 2147483647 w 36"/>
                <a:gd name="T9" fmla="*/ 2147483647 h 10"/>
                <a:gd name="T10" fmla="*/ 2147483647 w 36"/>
                <a:gd name="T11" fmla="*/ 2147483647 h 10"/>
                <a:gd name="T12" fmla="*/ 0 w 36"/>
                <a:gd name="T13" fmla="*/ 0 h 10"/>
                <a:gd name="T14" fmla="*/ 0 60000 65536"/>
                <a:gd name="T15" fmla="*/ 0 60000 65536"/>
                <a:gd name="T16" fmla="*/ 0 60000 65536"/>
                <a:gd name="T17" fmla="*/ 0 60000 65536"/>
                <a:gd name="T18" fmla="*/ 0 60000 65536"/>
                <a:gd name="T19" fmla="*/ 0 60000 65536"/>
                <a:gd name="T20" fmla="*/ 0 60000 65536"/>
                <a:gd name="T21" fmla="*/ 0 w 36"/>
                <a:gd name="T22" fmla="*/ 0 h 10"/>
                <a:gd name="T23" fmla="*/ 36 w 3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0">
                  <a:moveTo>
                    <a:pt x="0" y="0"/>
                  </a:moveTo>
                  <a:lnTo>
                    <a:pt x="14" y="2"/>
                  </a:lnTo>
                  <a:lnTo>
                    <a:pt x="34" y="8"/>
                  </a:lnTo>
                  <a:lnTo>
                    <a:pt x="36" y="10"/>
                  </a:lnTo>
                  <a:lnTo>
                    <a:pt x="26" y="10"/>
                  </a:lnTo>
                  <a:lnTo>
                    <a:pt x="8" y="10"/>
                  </a:lnTo>
                  <a:lnTo>
                    <a:pt x="0" y="0"/>
                  </a:lnTo>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93" name="Freeform 92">
              <a:extLst>
                <a:ext uri="{FF2B5EF4-FFF2-40B4-BE49-F238E27FC236}">
                  <a16:creationId xmlns:a16="http://schemas.microsoft.com/office/drawing/2014/main" id="{AEA8EAD6-8950-8547-B5EB-09D09500990F}"/>
                </a:ext>
              </a:extLst>
            </p:cNvPr>
            <p:cNvSpPr>
              <a:spLocks/>
            </p:cNvSpPr>
            <p:nvPr/>
          </p:nvSpPr>
          <p:spPr bwMode="auto">
            <a:xfrm>
              <a:off x="2867025" y="3619500"/>
              <a:ext cx="28575" cy="66675"/>
            </a:xfrm>
            <a:custGeom>
              <a:avLst/>
              <a:gdLst>
                <a:gd name="T0" fmla="*/ 2147483647 w 18"/>
                <a:gd name="T1" fmla="*/ 0 h 50"/>
                <a:gd name="T2" fmla="*/ 2147483647 w 18"/>
                <a:gd name="T3" fmla="*/ 2147483647 h 50"/>
                <a:gd name="T4" fmla="*/ 2147483647 w 18"/>
                <a:gd name="T5" fmla="*/ 2147483647 h 50"/>
                <a:gd name="T6" fmla="*/ 2147483647 w 18"/>
                <a:gd name="T7" fmla="*/ 2147483647 h 50"/>
                <a:gd name="T8" fmla="*/ 2147483647 w 18"/>
                <a:gd name="T9" fmla="*/ 2147483647 h 50"/>
                <a:gd name="T10" fmla="*/ 0 w 18"/>
                <a:gd name="T11" fmla="*/ 2147483647 h 50"/>
                <a:gd name="T12" fmla="*/ 2147483647 w 18"/>
                <a:gd name="T13" fmla="*/ 2147483647 h 50"/>
                <a:gd name="T14" fmla="*/ 2147483647 w 18"/>
                <a:gd name="T15" fmla="*/ 2147483647 h 50"/>
                <a:gd name="T16" fmla="*/ 2147483647 w 18"/>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50"/>
                <a:gd name="T29" fmla="*/ 18 w 18"/>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50">
                  <a:moveTo>
                    <a:pt x="6" y="0"/>
                  </a:moveTo>
                  <a:lnTo>
                    <a:pt x="18" y="24"/>
                  </a:lnTo>
                  <a:lnTo>
                    <a:pt x="18" y="40"/>
                  </a:lnTo>
                  <a:lnTo>
                    <a:pt x="16" y="50"/>
                  </a:lnTo>
                  <a:lnTo>
                    <a:pt x="8" y="44"/>
                  </a:lnTo>
                  <a:lnTo>
                    <a:pt x="0" y="30"/>
                  </a:lnTo>
                  <a:lnTo>
                    <a:pt x="8" y="24"/>
                  </a:lnTo>
                  <a:lnTo>
                    <a:pt x="8" y="16"/>
                  </a:lnTo>
                  <a:lnTo>
                    <a:pt x="6"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94" name="Freeform 93">
              <a:extLst>
                <a:ext uri="{FF2B5EF4-FFF2-40B4-BE49-F238E27FC236}">
                  <a16:creationId xmlns:a16="http://schemas.microsoft.com/office/drawing/2014/main" id="{75AA8A11-0D22-5344-BFFA-5DEC17D80A49}"/>
                </a:ext>
              </a:extLst>
            </p:cNvPr>
            <p:cNvSpPr>
              <a:spLocks/>
            </p:cNvSpPr>
            <p:nvPr/>
          </p:nvSpPr>
          <p:spPr bwMode="auto">
            <a:xfrm>
              <a:off x="2924175" y="3743325"/>
              <a:ext cx="38100" cy="38100"/>
            </a:xfrm>
            <a:custGeom>
              <a:avLst/>
              <a:gdLst>
                <a:gd name="T0" fmla="*/ 0 w 30"/>
                <a:gd name="T1" fmla="*/ 0 h 30"/>
                <a:gd name="T2" fmla="*/ 2147483647 w 30"/>
                <a:gd name="T3" fmla="*/ 2147483647 h 30"/>
                <a:gd name="T4" fmla="*/ 2147483647 w 30"/>
                <a:gd name="T5" fmla="*/ 2147483647 h 30"/>
                <a:gd name="T6" fmla="*/ 2147483647 w 30"/>
                <a:gd name="T7" fmla="*/ 2147483647 h 30"/>
                <a:gd name="T8" fmla="*/ 2147483647 w 30"/>
                <a:gd name="T9" fmla="*/ 2147483647 h 30"/>
                <a:gd name="T10" fmla="*/ 2147483647 w 30"/>
                <a:gd name="T11" fmla="*/ 2147483647 h 30"/>
                <a:gd name="T12" fmla="*/ 0 w 30"/>
                <a:gd name="T13" fmla="*/ 0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0"/>
                  </a:moveTo>
                  <a:lnTo>
                    <a:pt x="22" y="8"/>
                  </a:lnTo>
                  <a:lnTo>
                    <a:pt x="28" y="20"/>
                  </a:lnTo>
                  <a:lnTo>
                    <a:pt x="30" y="30"/>
                  </a:lnTo>
                  <a:lnTo>
                    <a:pt x="16" y="22"/>
                  </a:lnTo>
                  <a:lnTo>
                    <a:pt x="18" y="16"/>
                  </a:lnTo>
                  <a:lnTo>
                    <a:pt x="0" y="0"/>
                  </a:lnTo>
                  <a:close/>
                </a:path>
              </a:pathLst>
            </a:custGeom>
            <a:solidFill>
              <a:srgbClr val="FF660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95" name="Freeform 94">
              <a:extLst>
                <a:ext uri="{FF2B5EF4-FFF2-40B4-BE49-F238E27FC236}">
                  <a16:creationId xmlns:a16="http://schemas.microsoft.com/office/drawing/2014/main" id="{8532CEC7-B87D-8345-84CC-6D67ADECA9B0}"/>
                </a:ext>
              </a:extLst>
            </p:cNvPr>
            <p:cNvSpPr>
              <a:spLocks/>
            </p:cNvSpPr>
            <p:nvPr/>
          </p:nvSpPr>
          <p:spPr bwMode="auto">
            <a:xfrm>
              <a:off x="2924175" y="3743325"/>
              <a:ext cx="38100" cy="38100"/>
            </a:xfrm>
            <a:custGeom>
              <a:avLst/>
              <a:gdLst>
                <a:gd name="T0" fmla="*/ 0 w 30"/>
                <a:gd name="T1" fmla="*/ 0 h 30"/>
                <a:gd name="T2" fmla="*/ 2147483647 w 30"/>
                <a:gd name="T3" fmla="*/ 2147483647 h 30"/>
                <a:gd name="T4" fmla="*/ 2147483647 w 30"/>
                <a:gd name="T5" fmla="*/ 2147483647 h 30"/>
                <a:gd name="T6" fmla="*/ 2147483647 w 30"/>
                <a:gd name="T7" fmla="*/ 2147483647 h 30"/>
                <a:gd name="T8" fmla="*/ 2147483647 w 30"/>
                <a:gd name="T9" fmla="*/ 2147483647 h 30"/>
                <a:gd name="T10" fmla="*/ 2147483647 w 30"/>
                <a:gd name="T11" fmla="*/ 2147483647 h 30"/>
                <a:gd name="T12" fmla="*/ 0 w 30"/>
                <a:gd name="T13" fmla="*/ 0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0"/>
                  </a:moveTo>
                  <a:lnTo>
                    <a:pt x="22" y="8"/>
                  </a:lnTo>
                  <a:lnTo>
                    <a:pt x="28" y="20"/>
                  </a:lnTo>
                  <a:lnTo>
                    <a:pt x="30" y="30"/>
                  </a:lnTo>
                  <a:lnTo>
                    <a:pt x="16" y="22"/>
                  </a:lnTo>
                  <a:lnTo>
                    <a:pt x="18" y="16"/>
                  </a:lnTo>
                  <a:lnTo>
                    <a:pt x="0" y="0"/>
                  </a:lnTo>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96" name="Romania">
              <a:extLst>
                <a:ext uri="{FF2B5EF4-FFF2-40B4-BE49-F238E27FC236}">
                  <a16:creationId xmlns:a16="http://schemas.microsoft.com/office/drawing/2014/main" id="{52F26C0E-2AC4-4D4C-AD3B-E3C6B476352E}"/>
                </a:ext>
              </a:extLst>
            </p:cNvPr>
            <p:cNvSpPr>
              <a:spLocks/>
            </p:cNvSpPr>
            <p:nvPr/>
          </p:nvSpPr>
          <p:spPr bwMode="auto">
            <a:xfrm>
              <a:off x="3390900" y="3038475"/>
              <a:ext cx="914400" cy="647700"/>
            </a:xfrm>
            <a:custGeom>
              <a:avLst/>
              <a:gdLst>
                <a:gd name="T0" fmla="*/ 2147483647 w 658"/>
                <a:gd name="T1" fmla="*/ 2147483647 h 470"/>
                <a:gd name="T2" fmla="*/ 2147483647 w 658"/>
                <a:gd name="T3" fmla="*/ 2147483647 h 470"/>
                <a:gd name="T4" fmla="*/ 2147483647 w 658"/>
                <a:gd name="T5" fmla="*/ 2147483647 h 470"/>
                <a:gd name="T6" fmla="*/ 2147483647 w 658"/>
                <a:gd name="T7" fmla="*/ 2147483647 h 470"/>
                <a:gd name="T8" fmla="*/ 2147483647 w 658"/>
                <a:gd name="T9" fmla="*/ 2147483647 h 470"/>
                <a:gd name="T10" fmla="*/ 2147483647 w 658"/>
                <a:gd name="T11" fmla="*/ 2147483647 h 470"/>
                <a:gd name="T12" fmla="*/ 2147483647 w 658"/>
                <a:gd name="T13" fmla="*/ 2147483647 h 470"/>
                <a:gd name="T14" fmla="*/ 2147483647 w 658"/>
                <a:gd name="T15" fmla="*/ 2147483647 h 470"/>
                <a:gd name="T16" fmla="*/ 2147483647 w 658"/>
                <a:gd name="T17" fmla="*/ 2147483647 h 470"/>
                <a:gd name="T18" fmla="*/ 2147483647 w 658"/>
                <a:gd name="T19" fmla="*/ 2147483647 h 470"/>
                <a:gd name="T20" fmla="*/ 2147483647 w 658"/>
                <a:gd name="T21" fmla="*/ 2147483647 h 470"/>
                <a:gd name="T22" fmla="*/ 2147483647 w 658"/>
                <a:gd name="T23" fmla="*/ 2147483647 h 470"/>
                <a:gd name="T24" fmla="*/ 2147483647 w 658"/>
                <a:gd name="T25" fmla="*/ 2147483647 h 470"/>
                <a:gd name="T26" fmla="*/ 2147483647 w 658"/>
                <a:gd name="T27" fmla="*/ 2147483647 h 470"/>
                <a:gd name="T28" fmla="*/ 2147483647 w 658"/>
                <a:gd name="T29" fmla="*/ 2147483647 h 470"/>
                <a:gd name="T30" fmla="*/ 2147483647 w 658"/>
                <a:gd name="T31" fmla="*/ 2147483647 h 470"/>
                <a:gd name="T32" fmla="*/ 2147483647 w 658"/>
                <a:gd name="T33" fmla="*/ 2147483647 h 470"/>
                <a:gd name="T34" fmla="*/ 2147483647 w 658"/>
                <a:gd name="T35" fmla="*/ 2147483647 h 470"/>
                <a:gd name="T36" fmla="*/ 2147483647 w 658"/>
                <a:gd name="T37" fmla="*/ 2147483647 h 470"/>
                <a:gd name="T38" fmla="*/ 2147483647 w 658"/>
                <a:gd name="T39" fmla="*/ 2147483647 h 470"/>
                <a:gd name="T40" fmla="*/ 2147483647 w 658"/>
                <a:gd name="T41" fmla="*/ 2147483647 h 470"/>
                <a:gd name="T42" fmla="*/ 2147483647 w 658"/>
                <a:gd name="T43" fmla="*/ 2147483647 h 470"/>
                <a:gd name="T44" fmla="*/ 2147483647 w 658"/>
                <a:gd name="T45" fmla="*/ 2147483647 h 470"/>
                <a:gd name="T46" fmla="*/ 2147483647 w 658"/>
                <a:gd name="T47" fmla="*/ 2147483647 h 470"/>
                <a:gd name="T48" fmla="*/ 2147483647 w 658"/>
                <a:gd name="T49" fmla="*/ 2147483647 h 470"/>
                <a:gd name="T50" fmla="*/ 2147483647 w 658"/>
                <a:gd name="T51" fmla="*/ 2147483647 h 470"/>
                <a:gd name="T52" fmla="*/ 2147483647 w 658"/>
                <a:gd name="T53" fmla="*/ 2147483647 h 470"/>
                <a:gd name="T54" fmla="*/ 2147483647 w 658"/>
                <a:gd name="T55" fmla="*/ 2147483647 h 470"/>
                <a:gd name="T56" fmla="*/ 2147483647 w 658"/>
                <a:gd name="T57" fmla="*/ 2147483647 h 470"/>
                <a:gd name="T58" fmla="*/ 2147483647 w 658"/>
                <a:gd name="T59" fmla="*/ 2147483647 h 470"/>
                <a:gd name="T60" fmla="*/ 2147483647 w 658"/>
                <a:gd name="T61" fmla="*/ 2147483647 h 470"/>
                <a:gd name="T62" fmla="*/ 2147483647 w 658"/>
                <a:gd name="T63" fmla="*/ 2147483647 h 470"/>
                <a:gd name="T64" fmla="*/ 2147483647 w 658"/>
                <a:gd name="T65" fmla="*/ 2147483647 h 470"/>
                <a:gd name="T66" fmla="*/ 2147483647 w 658"/>
                <a:gd name="T67" fmla="*/ 2147483647 h 470"/>
                <a:gd name="T68" fmla="*/ 2147483647 w 658"/>
                <a:gd name="T69" fmla="*/ 2147483647 h 470"/>
                <a:gd name="T70" fmla="*/ 2147483647 w 658"/>
                <a:gd name="T71" fmla="*/ 2147483647 h 470"/>
                <a:gd name="T72" fmla="*/ 2147483647 w 658"/>
                <a:gd name="T73" fmla="*/ 2147483647 h 470"/>
                <a:gd name="T74" fmla="*/ 2147483647 w 658"/>
                <a:gd name="T75" fmla="*/ 2147483647 h 470"/>
                <a:gd name="T76" fmla="*/ 2147483647 w 658"/>
                <a:gd name="T77" fmla="*/ 2147483647 h 470"/>
                <a:gd name="T78" fmla="*/ 2147483647 w 658"/>
                <a:gd name="T79" fmla="*/ 2147483647 h 470"/>
                <a:gd name="T80" fmla="*/ 2147483647 w 658"/>
                <a:gd name="T81" fmla="*/ 2147483647 h 470"/>
                <a:gd name="T82" fmla="*/ 2147483647 w 658"/>
                <a:gd name="T83" fmla="*/ 2147483647 h 470"/>
                <a:gd name="T84" fmla="*/ 2147483647 w 658"/>
                <a:gd name="T85" fmla="*/ 2147483647 h 470"/>
                <a:gd name="T86" fmla="*/ 2147483647 w 658"/>
                <a:gd name="T87" fmla="*/ 2147483647 h 470"/>
                <a:gd name="T88" fmla="*/ 2147483647 w 658"/>
                <a:gd name="T89" fmla="*/ 2147483647 h 470"/>
                <a:gd name="T90" fmla="*/ 2147483647 w 658"/>
                <a:gd name="T91" fmla="*/ 2147483647 h 470"/>
                <a:gd name="T92" fmla="*/ 2147483647 w 658"/>
                <a:gd name="T93" fmla="*/ 2147483647 h 470"/>
                <a:gd name="T94" fmla="*/ 2147483647 w 658"/>
                <a:gd name="T95" fmla="*/ 2147483647 h 470"/>
                <a:gd name="T96" fmla="*/ 2147483647 w 658"/>
                <a:gd name="T97" fmla="*/ 2147483647 h 470"/>
                <a:gd name="T98" fmla="*/ 2147483647 w 658"/>
                <a:gd name="T99" fmla="*/ 2147483647 h 470"/>
                <a:gd name="T100" fmla="*/ 2147483647 w 658"/>
                <a:gd name="T101" fmla="*/ 2147483647 h 470"/>
                <a:gd name="T102" fmla="*/ 2147483647 w 658"/>
                <a:gd name="T103" fmla="*/ 2147483647 h 470"/>
                <a:gd name="T104" fmla="*/ 2147483647 w 658"/>
                <a:gd name="T105" fmla="*/ 2147483647 h 470"/>
                <a:gd name="T106" fmla="*/ 2147483647 w 658"/>
                <a:gd name="T107" fmla="*/ 2147483647 h 470"/>
                <a:gd name="T108" fmla="*/ 2147483647 w 658"/>
                <a:gd name="T109" fmla="*/ 2147483647 h 470"/>
                <a:gd name="T110" fmla="*/ 2147483647 w 658"/>
                <a:gd name="T111" fmla="*/ 2147483647 h 470"/>
                <a:gd name="T112" fmla="*/ 2147483647 w 658"/>
                <a:gd name="T113" fmla="*/ 2147483647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8"/>
                <a:gd name="T172" fmla="*/ 0 h 470"/>
                <a:gd name="T173" fmla="*/ 658 w 658"/>
                <a:gd name="T174" fmla="*/ 470 h 4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8" h="470">
                  <a:moveTo>
                    <a:pt x="208" y="440"/>
                  </a:moveTo>
                  <a:lnTo>
                    <a:pt x="218" y="442"/>
                  </a:lnTo>
                  <a:lnTo>
                    <a:pt x="226" y="448"/>
                  </a:lnTo>
                  <a:lnTo>
                    <a:pt x="218" y="458"/>
                  </a:lnTo>
                  <a:lnTo>
                    <a:pt x="220" y="464"/>
                  </a:lnTo>
                  <a:lnTo>
                    <a:pt x="222" y="468"/>
                  </a:lnTo>
                  <a:lnTo>
                    <a:pt x="228" y="470"/>
                  </a:lnTo>
                  <a:lnTo>
                    <a:pt x="234" y="470"/>
                  </a:lnTo>
                  <a:lnTo>
                    <a:pt x="238" y="470"/>
                  </a:lnTo>
                  <a:lnTo>
                    <a:pt x="256" y="466"/>
                  </a:lnTo>
                  <a:lnTo>
                    <a:pt x="268" y="466"/>
                  </a:lnTo>
                  <a:lnTo>
                    <a:pt x="274" y="466"/>
                  </a:lnTo>
                  <a:lnTo>
                    <a:pt x="284" y="468"/>
                  </a:lnTo>
                  <a:lnTo>
                    <a:pt x="316" y="468"/>
                  </a:lnTo>
                  <a:lnTo>
                    <a:pt x="326" y="468"/>
                  </a:lnTo>
                  <a:lnTo>
                    <a:pt x="332" y="466"/>
                  </a:lnTo>
                  <a:lnTo>
                    <a:pt x="342" y="464"/>
                  </a:lnTo>
                  <a:lnTo>
                    <a:pt x="352" y="458"/>
                  </a:lnTo>
                  <a:lnTo>
                    <a:pt x="358" y="454"/>
                  </a:lnTo>
                  <a:lnTo>
                    <a:pt x="364" y="454"/>
                  </a:lnTo>
                  <a:lnTo>
                    <a:pt x="374" y="454"/>
                  </a:lnTo>
                  <a:lnTo>
                    <a:pt x="382" y="456"/>
                  </a:lnTo>
                  <a:lnTo>
                    <a:pt x="394" y="460"/>
                  </a:lnTo>
                  <a:lnTo>
                    <a:pt x="400" y="460"/>
                  </a:lnTo>
                  <a:lnTo>
                    <a:pt x="406" y="458"/>
                  </a:lnTo>
                  <a:lnTo>
                    <a:pt x="412" y="454"/>
                  </a:lnTo>
                  <a:lnTo>
                    <a:pt x="418" y="450"/>
                  </a:lnTo>
                  <a:lnTo>
                    <a:pt x="428" y="438"/>
                  </a:lnTo>
                  <a:lnTo>
                    <a:pt x="436" y="422"/>
                  </a:lnTo>
                  <a:lnTo>
                    <a:pt x="440" y="414"/>
                  </a:lnTo>
                  <a:lnTo>
                    <a:pt x="448" y="406"/>
                  </a:lnTo>
                  <a:lnTo>
                    <a:pt x="458" y="400"/>
                  </a:lnTo>
                  <a:lnTo>
                    <a:pt x="468" y="396"/>
                  </a:lnTo>
                  <a:lnTo>
                    <a:pt x="488" y="388"/>
                  </a:lnTo>
                  <a:lnTo>
                    <a:pt x="502" y="386"/>
                  </a:lnTo>
                  <a:lnTo>
                    <a:pt x="512" y="382"/>
                  </a:lnTo>
                  <a:lnTo>
                    <a:pt x="524" y="382"/>
                  </a:lnTo>
                  <a:lnTo>
                    <a:pt x="532" y="382"/>
                  </a:lnTo>
                  <a:lnTo>
                    <a:pt x="540" y="386"/>
                  </a:lnTo>
                  <a:lnTo>
                    <a:pt x="546" y="388"/>
                  </a:lnTo>
                  <a:lnTo>
                    <a:pt x="552" y="388"/>
                  </a:lnTo>
                  <a:lnTo>
                    <a:pt x="556" y="388"/>
                  </a:lnTo>
                  <a:lnTo>
                    <a:pt x="560" y="388"/>
                  </a:lnTo>
                  <a:lnTo>
                    <a:pt x="562" y="390"/>
                  </a:lnTo>
                  <a:lnTo>
                    <a:pt x="566" y="396"/>
                  </a:lnTo>
                  <a:lnTo>
                    <a:pt x="568" y="398"/>
                  </a:lnTo>
                  <a:lnTo>
                    <a:pt x="576" y="400"/>
                  </a:lnTo>
                  <a:lnTo>
                    <a:pt x="592" y="402"/>
                  </a:lnTo>
                  <a:lnTo>
                    <a:pt x="614" y="400"/>
                  </a:lnTo>
                  <a:lnTo>
                    <a:pt x="608" y="352"/>
                  </a:lnTo>
                  <a:lnTo>
                    <a:pt x="608" y="344"/>
                  </a:lnTo>
                  <a:lnTo>
                    <a:pt x="608" y="336"/>
                  </a:lnTo>
                  <a:lnTo>
                    <a:pt x="610" y="326"/>
                  </a:lnTo>
                  <a:lnTo>
                    <a:pt x="608" y="312"/>
                  </a:lnTo>
                  <a:lnTo>
                    <a:pt x="608" y="306"/>
                  </a:lnTo>
                  <a:lnTo>
                    <a:pt x="610" y="300"/>
                  </a:lnTo>
                  <a:lnTo>
                    <a:pt x="612" y="298"/>
                  </a:lnTo>
                  <a:lnTo>
                    <a:pt x="610" y="296"/>
                  </a:lnTo>
                  <a:lnTo>
                    <a:pt x="608" y="294"/>
                  </a:lnTo>
                  <a:lnTo>
                    <a:pt x="606" y="290"/>
                  </a:lnTo>
                  <a:lnTo>
                    <a:pt x="604" y="278"/>
                  </a:lnTo>
                  <a:lnTo>
                    <a:pt x="606" y="274"/>
                  </a:lnTo>
                  <a:lnTo>
                    <a:pt x="610" y="272"/>
                  </a:lnTo>
                  <a:lnTo>
                    <a:pt x="620" y="270"/>
                  </a:lnTo>
                  <a:lnTo>
                    <a:pt x="624" y="270"/>
                  </a:lnTo>
                  <a:lnTo>
                    <a:pt x="624" y="272"/>
                  </a:lnTo>
                  <a:lnTo>
                    <a:pt x="626" y="278"/>
                  </a:lnTo>
                  <a:lnTo>
                    <a:pt x="620" y="292"/>
                  </a:lnTo>
                  <a:lnTo>
                    <a:pt x="620" y="296"/>
                  </a:lnTo>
                  <a:lnTo>
                    <a:pt x="622" y="296"/>
                  </a:lnTo>
                  <a:lnTo>
                    <a:pt x="626" y="296"/>
                  </a:lnTo>
                  <a:lnTo>
                    <a:pt x="632" y="294"/>
                  </a:lnTo>
                  <a:lnTo>
                    <a:pt x="638" y="288"/>
                  </a:lnTo>
                  <a:lnTo>
                    <a:pt x="644" y="284"/>
                  </a:lnTo>
                  <a:lnTo>
                    <a:pt x="650" y="282"/>
                  </a:lnTo>
                  <a:lnTo>
                    <a:pt x="656" y="282"/>
                  </a:lnTo>
                  <a:lnTo>
                    <a:pt x="658" y="278"/>
                  </a:lnTo>
                  <a:lnTo>
                    <a:pt x="658" y="266"/>
                  </a:lnTo>
                  <a:lnTo>
                    <a:pt x="656" y="254"/>
                  </a:lnTo>
                  <a:lnTo>
                    <a:pt x="654" y="244"/>
                  </a:lnTo>
                  <a:lnTo>
                    <a:pt x="648" y="234"/>
                  </a:lnTo>
                  <a:lnTo>
                    <a:pt x="638" y="222"/>
                  </a:lnTo>
                  <a:lnTo>
                    <a:pt x="634" y="218"/>
                  </a:lnTo>
                  <a:lnTo>
                    <a:pt x="630" y="220"/>
                  </a:lnTo>
                  <a:lnTo>
                    <a:pt x="624" y="224"/>
                  </a:lnTo>
                  <a:lnTo>
                    <a:pt x="610" y="240"/>
                  </a:lnTo>
                  <a:lnTo>
                    <a:pt x="602" y="246"/>
                  </a:lnTo>
                  <a:lnTo>
                    <a:pt x="598" y="248"/>
                  </a:lnTo>
                  <a:lnTo>
                    <a:pt x="598" y="252"/>
                  </a:lnTo>
                  <a:lnTo>
                    <a:pt x="598" y="254"/>
                  </a:lnTo>
                  <a:lnTo>
                    <a:pt x="596" y="254"/>
                  </a:lnTo>
                  <a:lnTo>
                    <a:pt x="590" y="256"/>
                  </a:lnTo>
                  <a:lnTo>
                    <a:pt x="576" y="256"/>
                  </a:lnTo>
                  <a:lnTo>
                    <a:pt x="570" y="254"/>
                  </a:lnTo>
                  <a:lnTo>
                    <a:pt x="564" y="252"/>
                  </a:lnTo>
                  <a:lnTo>
                    <a:pt x="558" y="248"/>
                  </a:lnTo>
                  <a:lnTo>
                    <a:pt x="550" y="246"/>
                  </a:lnTo>
                  <a:lnTo>
                    <a:pt x="542" y="244"/>
                  </a:lnTo>
                  <a:lnTo>
                    <a:pt x="540" y="240"/>
                  </a:lnTo>
                  <a:lnTo>
                    <a:pt x="542" y="234"/>
                  </a:lnTo>
                  <a:lnTo>
                    <a:pt x="544" y="228"/>
                  </a:lnTo>
                  <a:lnTo>
                    <a:pt x="542" y="222"/>
                  </a:lnTo>
                  <a:lnTo>
                    <a:pt x="538" y="216"/>
                  </a:lnTo>
                  <a:lnTo>
                    <a:pt x="534" y="208"/>
                  </a:lnTo>
                  <a:lnTo>
                    <a:pt x="534" y="204"/>
                  </a:lnTo>
                  <a:lnTo>
                    <a:pt x="532" y="194"/>
                  </a:lnTo>
                  <a:lnTo>
                    <a:pt x="530" y="174"/>
                  </a:lnTo>
                  <a:lnTo>
                    <a:pt x="526" y="148"/>
                  </a:lnTo>
                  <a:lnTo>
                    <a:pt x="516" y="118"/>
                  </a:lnTo>
                  <a:lnTo>
                    <a:pt x="510" y="104"/>
                  </a:lnTo>
                  <a:lnTo>
                    <a:pt x="506" y="98"/>
                  </a:lnTo>
                  <a:lnTo>
                    <a:pt x="504" y="94"/>
                  </a:lnTo>
                  <a:lnTo>
                    <a:pt x="502" y="94"/>
                  </a:lnTo>
                  <a:lnTo>
                    <a:pt x="498" y="98"/>
                  </a:lnTo>
                  <a:lnTo>
                    <a:pt x="496" y="100"/>
                  </a:lnTo>
                  <a:lnTo>
                    <a:pt x="492" y="98"/>
                  </a:lnTo>
                  <a:lnTo>
                    <a:pt x="488" y="90"/>
                  </a:lnTo>
                  <a:lnTo>
                    <a:pt x="484" y="84"/>
                  </a:lnTo>
                  <a:lnTo>
                    <a:pt x="484" y="76"/>
                  </a:lnTo>
                  <a:lnTo>
                    <a:pt x="468" y="66"/>
                  </a:lnTo>
                  <a:lnTo>
                    <a:pt x="448" y="52"/>
                  </a:lnTo>
                  <a:lnTo>
                    <a:pt x="432" y="36"/>
                  </a:lnTo>
                  <a:lnTo>
                    <a:pt x="424" y="24"/>
                  </a:lnTo>
                  <a:lnTo>
                    <a:pt x="418" y="12"/>
                  </a:lnTo>
                  <a:lnTo>
                    <a:pt x="414" y="6"/>
                  </a:lnTo>
                  <a:lnTo>
                    <a:pt x="408" y="2"/>
                  </a:lnTo>
                  <a:lnTo>
                    <a:pt x="402" y="2"/>
                  </a:lnTo>
                  <a:lnTo>
                    <a:pt x="396" y="0"/>
                  </a:lnTo>
                  <a:lnTo>
                    <a:pt x="382" y="2"/>
                  </a:lnTo>
                  <a:lnTo>
                    <a:pt x="374" y="4"/>
                  </a:lnTo>
                  <a:lnTo>
                    <a:pt x="370" y="8"/>
                  </a:lnTo>
                  <a:lnTo>
                    <a:pt x="368" y="14"/>
                  </a:lnTo>
                  <a:lnTo>
                    <a:pt x="364" y="24"/>
                  </a:lnTo>
                  <a:lnTo>
                    <a:pt x="364" y="28"/>
                  </a:lnTo>
                  <a:lnTo>
                    <a:pt x="360" y="34"/>
                  </a:lnTo>
                  <a:lnTo>
                    <a:pt x="356" y="38"/>
                  </a:lnTo>
                  <a:lnTo>
                    <a:pt x="350" y="42"/>
                  </a:lnTo>
                  <a:lnTo>
                    <a:pt x="326" y="50"/>
                  </a:lnTo>
                  <a:lnTo>
                    <a:pt x="312" y="56"/>
                  </a:lnTo>
                  <a:lnTo>
                    <a:pt x="308" y="60"/>
                  </a:lnTo>
                  <a:lnTo>
                    <a:pt x="306" y="66"/>
                  </a:lnTo>
                  <a:lnTo>
                    <a:pt x="302" y="70"/>
                  </a:lnTo>
                  <a:lnTo>
                    <a:pt x="300" y="74"/>
                  </a:lnTo>
                  <a:lnTo>
                    <a:pt x="292" y="76"/>
                  </a:lnTo>
                  <a:lnTo>
                    <a:pt x="284" y="76"/>
                  </a:lnTo>
                  <a:lnTo>
                    <a:pt x="282" y="74"/>
                  </a:lnTo>
                  <a:lnTo>
                    <a:pt x="248" y="62"/>
                  </a:lnTo>
                  <a:lnTo>
                    <a:pt x="194" y="70"/>
                  </a:lnTo>
                  <a:lnTo>
                    <a:pt x="174" y="62"/>
                  </a:lnTo>
                  <a:lnTo>
                    <a:pt x="174" y="66"/>
                  </a:lnTo>
                  <a:lnTo>
                    <a:pt x="160" y="72"/>
                  </a:lnTo>
                  <a:lnTo>
                    <a:pt x="154" y="72"/>
                  </a:lnTo>
                  <a:lnTo>
                    <a:pt x="154" y="74"/>
                  </a:lnTo>
                  <a:lnTo>
                    <a:pt x="152" y="76"/>
                  </a:lnTo>
                  <a:lnTo>
                    <a:pt x="150" y="88"/>
                  </a:lnTo>
                  <a:lnTo>
                    <a:pt x="146" y="94"/>
                  </a:lnTo>
                  <a:lnTo>
                    <a:pt x="142" y="100"/>
                  </a:lnTo>
                  <a:lnTo>
                    <a:pt x="138" y="104"/>
                  </a:lnTo>
                  <a:lnTo>
                    <a:pt x="132" y="106"/>
                  </a:lnTo>
                  <a:lnTo>
                    <a:pt x="122" y="106"/>
                  </a:lnTo>
                  <a:lnTo>
                    <a:pt x="118" y="110"/>
                  </a:lnTo>
                  <a:lnTo>
                    <a:pt x="116" y="112"/>
                  </a:lnTo>
                  <a:lnTo>
                    <a:pt x="114" y="118"/>
                  </a:lnTo>
                  <a:lnTo>
                    <a:pt x="110" y="126"/>
                  </a:lnTo>
                  <a:lnTo>
                    <a:pt x="104" y="134"/>
                  </a:lnTo>
                  <a:lnTo>
                    <a:pt x="104" y="138"/>
                  </a:lnTo>
                  <a:lnTo>
                    <a:pt x="104" y="140"/>
                  </a:lnTo>
                  <a:lnTo>
                    <a:pt x="104" y="144"/>
                  </a:lnTo>
                  <a:lnTo>
                    <a:pt x="98" y="164"/>
                  </a:lnTo>
                  <a:lnTo>
                    <a:pt x="98" y="184"/>
                  </a:lnTo>
                  <a:lnTo>
                    <a:pt x="82" y="206"/>
                  </a:lnTo>
                  <a:lnTo>
                    <a:pt x="74" y="222"/>
                  </a:lnTo>
                  <a:lnTo>
                    <a:pt x="74" y="230"/>
                  </a:lnTo>
                  <a:lnTo>
                    <a:pt x="70" y="244"/>
                  </a:lnTo>
                  <a:lnTo>
                    <a:pt x="70" y="248"/>
                  </a:lnTo>
                  <a:lnTo>
                    <a:pt x="70" y="250"/>
                  </a:lnTo>
                  <a:lnTo>
                    <a:pt x="70" y="256"/>
                  </a:lnTo>
                  <a:lnTo>
                    <a:pt x="68" y="258"/>
                  </a:lnTo>
                  <a:lnTo>
                    <a:pt x="64" y="262"/>
                  </a:lnTo>
                  <a:lnTo>
                    <a:pt x="58" y="264"/>
                  </a:lnTo>
                  <a:lnTo>
                    <a:pt x="52" y="264"/>
                  </a:lnTo>
                  <a:lnTo>
                    <a:pt x="48" y="266"/>
                  </a:lnTo>
                  <a:lnTo>
                    <a:pt x="44" y="268"/>
                  </a:lnTo>
                  <a:lnTo>
                    <a:pt x="42" y="274"/>
                  </a:lnTo>
                  <a:lnTo>
                    <a:pt x="38" y="276"/>
                  </a:lnTo>
                  <a:lnTo>
                    <a:pt x="34" y="278"/>
                  </a:lnTo>
                  <a:lnTo>
                    <a:pt x="26" y="282"/>
                  </a:lnTo>
                  <a:lnTo>
                    <a:pt x="16" y="282"/>
                  </a:lnTo>
                  <a:lnTo>
                    <a:pt x="6" y="282"/>
                  </a:lnTo>
                  <a:lnTo>
                    <a:pt x="0" y="284"/>
                  </a:lnTo>
                  <a:lnTo>
                    <a:pt x="16" y="286"/>
                  </a:lnTo>
                  <a:lnTo>
                    <a:pt x="52" y="312"/>
                  </a:lnTo>
                  <a:lnTo>
                    <a:pt x="54" y="330"/>
                  </a:lnTo>
                  <a:lnTo>
                    <a:pt x="74" y="348"/>
                  </a:lnTo>
                  <a:lnTo>
                    <a:pt x="86" y="354"/>
                  </a:lnTo>
                  <a:lnTo>
                    <a:pt x="94" y="360"/>
                  </a:lnTo>
                  <a:lnTo>
                    <a:pt x="102" y="362"/>
                  </a:lnTo>
                  <a:lnTo>
                    <a:pt x="108" y="362"/>
                  </a:lnTo>
                  <a:lnTo>
                    <a:pt x="112" y="366"/>
                  </a:lnTo>
                  <a:lnTo>
                    <a:pt x="116" y="372"/>
                  </a:lnTo>
                  <a:lnTo>
                    <a:pt x="110" y="380"/>
                  </a:lnTo>
                  <a:lnTo>
                    <a:pt x="114" y="382"/>
                  </a:lnTo>
                  <a:lnTo>
                    <a:pt x="116" y="386"/>
                  </a:lnTo>
                  <a:lnTo>
                    <a:pt x="116" y="388"/>
                  </a:lnTo>
                  <a:lnTo>
                    <a:pt x="112" y="392"/>
                  </a:lnTo>
                  <a:lnTo>
                    <a:pt x="108" y="398"/>
                  </a:lnTo>
                  <a:lnTo>
                    <a:pt x="108" y="402"/>
                  </a:lnTo>
                  <a:lnTo>
                    <a:pt x="110" y="404"/>
                  </a:lnTo>
                  <a:lnTo>
                    <a:pt x="114" y="406"/>
                  </a:lnTo>
                  <a:lnTo>
                    <a:pt x="120" y="408"/>
                  </a:lnTo>
                  <a:lnTo>
                    <a:pt x="128" y="410"/>
                  </a:lnTo>
                  <a:lnTo>
                    <a:pt x="146" y="412"/>
                  </a:lnTo>
                  <a:lnTo>
                    <a:pt x="166" y="398"/>
                  </a:lnTo>
                  <a:lnTo>
                    <a:pt x="180" y="390"/>
                  </a:lnTo>
                  <a:lnTo>
                    <a:pt x="204" y="402"/>
                  </a:lnTo>
                  <a:lnTo>
                    <a:pt x="196" y="410"/>
                  </a:lnTo>
                  <a:lnTo>
                    <a:pt x="190" y="410"/>
                  </a:lnTo>
                  <a:lnTo>
                    <a:pt x="186" y="410"/>
                  </a:lnTo>
                  <a:lnTo>
                    <a:pt x="182" y="412"/>
                  </a:lnTo>
                  <a:lnTo>
                    <a:pt x="184" y="416"/>
                  </a:lnTo>
                  <a:lnTo>
                    <a:pt x="186" y="420"/>
                  </a:lnTo>
                  <a:lnTo>
                    <a:pt x="192" y="426"/>
                  </a:lnTo>
                  <a:lnTo>
                    <a:pt x="194" y="430"/>
                  </a:lnTo>
                  <a:lnTo>
                    <a:pt x="198" y="436"/>
                  </a:lnTo>
                  <a:lnTo>
                    <a:pt x="208" y="44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97" name="Serbia">
              <a:extLst>
                <a:ext uri="{FF2B5EF4-FFF2-40B4-BE49-F238E27FC236}">
                  <a16:creationId xmlns:a16="http://schemas.microsoft.com/office/drawing/2014/main" id="{3371B40B-1EC5-7E41-A4AA-4B3DE9B010EA}"/>
                </a:ext>
              </a:extLst>
            </p:cNvPr>
            <p:cNvSpPr>
              <a:spLocks/>
            </p:cNvSpPr>
            <p:nvPr/>
          </p:nvSpPr>
          <p:spPr bwMode="auto">
            <a:xfrm>
              <a:off x="3286125" y="3429000"/>
              <a:ext cx="447675" cy="590550"/>
            </a:xfrm>
            <a:custGeom>
              <a:avLst/>
              <a:gdLst>
                <a:gd name="T0" fmla="*/ 2147483647 w 326"/>
                <a:gd name="T1" fmla="*/ 2147483647 h 422"/>
                <a:gd name="T2" fmla="*/ 2147483647 w 326"/>
                <a:gd name="T3" fmla="*/ 2147483647 h 422"/>
                <a:gd name="T4" fmla="*/ 2147483647 w 326"/>
                <a:gd name="T5" fmla="*/ 2147483647 h 422"/>
                <a:gd name="T6" fmla="*/ 2147483647 w 326"/>
                <a:gd name="T7" fmla="*/ 2147483647 h 422"/>
                <a:gd name="T8" fmla="*/ 2147483647 w 326"/>
                <a:gd name="T9" fmla="*/ 2147483647 h 422"/>
                <a:gd name="T10" fmla="*/ 2147483647 w 326"/>
                <a:gd name="T11" fmla="*/ 2147483647 h 422"/>
                <a:gd name="T12" fmla="*/ 2147483647 w 326"/>
                <a:gd name="T13" fmla="*/ 2147483647 h 422"/>
                <a:gd name="T14" fmla="*/ 2147483647 w 326"/>
                <a:gd name="T15" fmla="*/ 2147483647 h 422"/>
                <a:gd name="T16" fmla="*/ 2147483647 w 326"/>
                <a:gd name="T17" fmla="*/ 2147483647 h 422"/>
                <a:gd name="T18" fmla="*/ 2147483647 w 326"/>
                <a:gd name="T19" fmla="*/ 2147483647 h 422"/>
                <a:gd name="T20" fmla="*/ 2147483647 w 326"/>
                <a:gd name="T21" fmla="*/ 2147483647 h 422"/>
                <a:gd name="T22" fmla="*/ 2147483647 w 326"/>
                <a:gd name="T23" fmla="*/ 2147483647 h 422"/>
                <a:gd name="T24" fmla="*/ 2147483647 w 326"/>
                <a:gd name="T25" fmla="*/ 2147483647 h 422"/>
                <a:gd name="T26" fmla="*/ 2147483647 w 326"/>
                <a:gd name="T27" fmla="*/ 2147483647 h 422"/>
                <a:gd name="T28" fmla="*/ 2147483647 w 326"/>
                <a:gd name="T29" fmla="*/ 2147483647 h 422"/>
                <a:gd name="T30" fmla="*/ 2147483647 w 326"/>
                <a:gd name="T31" fmla="*/ 2147483647 h 422"/>
                <a:gd name="T32" fmla="*/ 2147483647 w 326"/>
                <a:gd name="T33" fmla="*/ 2147483647 h 422"/>
                <a:gd name="T34" fmla="*/ 2147483647 w 326"/>
                <a:gd name="T35" fmla="*/ 2147483647 h 422"/>
                <a:gd name="T36" fmla="*/ 2147483647 w 326"/>
                <a:gd name="T37" fmla="*/ 2147483647 h 422"/>
                <a:gd name="T38" fmla="*/ 2147483647 w 326"/>
                <a:gd name="T39" fmla="*/ 2147483647 h 422"/>
                <a:gd name="T40" fmla="*/ 2147483647 w 326"/>
                <a:gd name="T41" fmla="*/ 2147483647 h 422"/>
                <a:gd name="T42" fmla="*/ 2147483647 w 326"/>
                <a:gd name="T43" fmla="*/ 2147483647 h 422"/>
                <a:gd name="T44" fmla="*/ 2147483647 w 326"/>
                <a:gd name="T45" fmla="*/ 2147483647 h 422"/>
                <a:gd name="T46" fmla="*/ 2147483647 w 326"/>
                <a:gd name="T47" fmla="*/ 2147483647 h 422"/>
                <a:gd name="T48" fmla="*/ 2147483647 w 326"/>
                <a:gd name="T49" fmla="*/ 2147483647 h 422"/>
                <a:gd name="T50" fmla="*/ 2147483647 w 326"/>
                <a:gd name="T51" fmla="*/ 2147483647 h 422"/>
                <a:gd name="T52" fmla="*/ 2147483647 w 326"/>
                <a:gd name="T53" fmla="*/ 2147483647 h 422"/>
                <a:gd name="T54" fmla="*/ 2147483647 w 326"/>
                <a:gd name="T55" fmla="*/ 2147483647 h 422"/>
                <a:gd name="T56" fmla="*/ 2147483647 w 326"/>
                <a:gd name="T57" fmla="*/ 2147483647 h 422"/>
                <a:gd name="T58" fmla="*/ 2147483647 w 326"/>
                <a:gd name="T59" fmla="*/ 2147483647 h 422"/>
                <a:gd name="T60" fmla="*/ 2147483647 w 326"/>
                <a:gd name="T61" fmla="*/ 2147483647 h 422"/>
                <a:gd name="T62" fmla="*/ 2147483647 w 326"/>
                <a:gd name="T63" fmla="*/ 2147483647 h 422"/>
                <a:gd name="T64" fmla="*/ 2147483647 w 326"/>
                <a:gd name="T65" fmla="*/ 2147483647 h 422"/>
                <a:gd name="T66" fmla="*/ 2147483647 w 326"/>
                <a:gd name="T67" fmla="*/ 2147483647 h 422"/>
                <a:gd name="T68" fmla="*/ 2147483647 w 326"/>
                <a:gd name="T69" fmla="*/ 2147483647 h 422"/>
                <a:gd name="T70" fmla="*/ 2147483647 w 326"/>
                <a:gd name="T71" fmla="*/ 2147483647 h 422"/>
                <a:gd name="T72" fmla="*/ 2147483647 w 326"/>
                <a:gd name="T73" fmla="*/ 2147483647 h 422"/>
                <a:gd name="T74" fmla="*/ 2147483647 w 326"/>
                <a:gd name="T75" fmla="*/ 2147483647 h 422"/>
                <a:gd name="T76" fmla="*/ 2147483647 w 326"/>
                <a:gd name="T77" fmla="*/ 2147483647 h 422"/>
                <a:gd name="T78" fmla="*/ 2147483647 w 326"/>
                <a:gd name="T79" fmla="*/ 2147483647 h 422"/>
                <a:gd name="T80" fmla="*/ 2147483647 w 326"/>
                <a:gd name="T81" fmla="*/ 2147483647 h 422"/>
                <a:gd name="T82" fmla="*/ 2147483647 w 326"/>
                <a:gd name="T83" fmla="*/ 2147483647 h 422"/>
                <a:gd name="T84" fmla="*/ 2147483647 w 326"/>
                <a:gd name="T85" fmla="*/ 2147483647 h 422"/>
                <a:gd name="T86" fmla="*/ 2147483647 w 326"/>
                <a:gd name="T87" fmla="*/ 2147483647 h 422"/>
                <a:gd name="T88" fmla="*/ 2147483647 w 326"/>
                <a:gd name="T89" fmla="*/ 2147483647 h 422"/>
                <a:gd name="T90" fmla="*/ 2147483647 w 326"/>
                <a:gd name="T91" fmla="*/ 2147483647 h 422"/>
                <a:gd name="T92" fmla="*/ 2147483647 w 326"/>
                <a:gd name="T93" fmla="*/ 2147483647 h 422"/>
                <a:gd name="T94" fmla="*/ 2147483647 w 326"/>
                <a:gd name="T95" fmla="*/ 2147483647 h 422"/>
                <a:gd name="T96" fmla="*/ 2147483647 w 326"/>
                <a:gd name="T97" fmla="*/ 2147483647 h 422"/>
                <a:gd name="T98" fmla="*/ 2147483647 w 326"/>
                <a:gd name="T99" fmla="*/ 2147483647 h 422"/>
                <a:gd name="T100" fmla="*/ 2147483647 w 326"/>
                <a:gd name="T101" fmla="*/ 2147483647 h 422"/>
                <a:gd name="T102" fmla="*/ 2147483647 w 326"/>
                <a:gd name="T103" fmla="*/ 2147483647 h 422"/>
                <a:gd name="T104" fmla="*/ 2147483647 w 326"/>
                <a:gd name="T105" fmla="*/ 2147483647 h 422"/>
                <a:gd name="T106" fmla="*/ 2147483647 w 326"/>
                <a:gd name="T107" fmla="*/ 2147483647 h 422"/>
                <a:gd name="T108" fmla="*/ 2147483647 w 326"/>
                <a:gd name="T109" fmla="*/ 2147483647 h 422"/>
                <a:gd name="T110" fmla="*/ 2147483647 w 326"/>
                <a:gd name="T111" fmla="*/ 2147483647 h 422"/>
                <a:gd name="T112" fmla="*/ 2147483647 w 326"/>
                <a:gd name="T113" fmla="*/ 2147483647 h 422"/>
                <a:gd name="T114" fmla="*/ 2147483647 w 326"/>
                <a:gd name="T115" fmla="*/ 2147483647 h 422"/>
                <a:gd name="T116" fmla="*/ 2147483647 w 326"/>
                <a:gd name="T117" fmla="*/ 2147483647 h 422"/>
                <a:gd name="T118" fmla="*/ 2147483647 w 326"/>
                <a:gd name="T119" fmla="*/ 2147483647 h 4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6"/>
                <a:gd name="T181" fmla="*/ 0 h 422"/>
                <a:gd name="T182" fmla="*/ 326 w 326"/>
                <a:gd name="T183" fmla="*/ 422 h 4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6" h="422">
                  <a:moveTo>
                    <a:pt x="178" y="408"/>
                  </a:moveTo>
                  <a:lnTo>
                    <a:pt x="178" y="408"/>
                  </a:lnTo>
                  <a:lnTo>
                    <a:pt x="172" y="380"/>
                  </a:lnTo>
                  <a:lnTo>
                    <a:pt x="166" y="372"/>
                  </a:lnTo>
                  <a:lnTo>
                    <a:pt x="160" y="366"/>
                  </a:lnTo>
                  <a:lnTo>
                    <a:pt x="152" y="364"/>
                  </a:lnTo>
                  <a:lnTo>
                    <a:pt x="146" y="362"/>
                  </a:lnTo>
                  <a:lnTo>
                    <a:pt x="140" y="360"/>
                  </a:lnTo>
                  <a:lnTo>
                    <a:pt x="136" y="356"/>
                  </a:lnTo>
                  <a:lnTo>
                    <a:pt x="136" y="350"/>
                  </a:lnTo>
                  <a:lnTo>
                    <a:pt x="136" y="346"/>
                  </a:lnTo>
                  <a:lnTo>
                    <a:pt x="132" y="344"/>
                  </a:lnTo>
                  <a:lnTo>
                    <a:pt x="126" y="346"/>
                  </a:lnTo>
                  <a:lnTo>
                    <a:pt x="120" y="348"/>
                  </a:lnTo>
                  <a:lnTo>
                    <a:pt x="110" y="354"/>
                  </a:lnTo>
                  <a:lnTo>
                    <a:pt x="102" y="342"/>
                  </a:lnTo>
                  <a:lnTo>
                    <a:pt x="80" y="380"/>
                  </a:lnTo>
                  <a:lnTo>
                    <a:pt x="88" y="396"/>
                  </a:lnTo>
                  <a:lnTo>
                    <a:pt x="88" y="410"/>
                  </a:lnTo>
                  <a:lnTo>
                    <a:pt x="90" y="422"/>
                  </a:lnTo>
                  <a:lnTo>
                    <a:pt x="84" y="416"/>
                  </a:lnTo>
                  <a:lnTo>
                    <a:pt x="74" y="410"/>
                  </a:lnTo>
                  <a:lnTo>
                    <a:pt x="74" y="402"/>
                  </a:lnTo>
                  <a:lnTo>
                    <a:pt x="58" y="388"/>
                  </a:lnTo>
                  <a:lnTo>
                    <a:pt x="54" y="386"/>
                  </a:lnTo>
                  <a:lnTo>
                    <a:pt x="52" y="384"/>
                  </a:lnTo>
                  <a:lnTo>
                    <a:pt x="46" y="384"/>
                  </a:lnTo>
                  <a:lnTo>
                    <a:pt x="32" y="384"/>
                  </a:lnTo>
                  <a:lnTo>
                    <a:pt x="22" y="376"/>
                  </a:lnTo>
                  <a:lnTo>
                    <a:pt x="32" y="378"/>
                  </a:lnTo>
                  <a:lnTo>
                    <a:pt x="42" y="374"/>
                  </a:lnTo>
                  <a:lnTo>
                    <a:pt x="30" y="366"/>
                  </a:lnTo>
                  <a:lnTo>
                    <a:pt x="30" y="352"/>
                  </a:lnTo>
                  <a:lnTo>
                    <a:pt x="20" y="344"/>
                  </a:lnTo>
                  <a:lnTo>
                    <a:pt x="14" y="340"/>
                  </a:lnTo>
                  <a:lnTo>
                    <a:pt x="12" y="336"/>
                  </a:lnTo>
                  <a:lnTo>
                    <a:pt x="10" y="330"/>
                  </a:lnTo>
                  <a:lnTo>
                    <a:pt x="10" y="324"/>
                  </a:lnTo>
                  <a:lnTo>
                    <a:pt x="8" y="320"/>
                  </a:lnTo>
                  <a:lnTo>
                    <a:pt x="8" y="318"/>
                  </a:lnTo>
                  <a:lnTo>
                    <a:pt x="12" y="314"/>
                  </a:lnTo>
                  <a:lnTo>
                    <a:pt x="22" y="310"/>
                  </a:lnTo>
                  <a:lnTo>
                    <a:pt x="26" y="302"/>
                  </a:lnTo>
                  <a:lnTo>
                    <a:pt x="28" y="286"/>
                  </a:lnTo>
                  <a:lnTo>
                    <a:pt x="34" y="284"/>
                  </a:lnTo>
                  <a:lnTo>
                    <a:pt x="48" y="286"/>
                  </a:lnTo>
                  <a:lnTo>
                    <a:pt x="52" y="286"/>
                  </a:lnTo>
                  <a:lnTo>
                    <a:pt x="52" y="284"/>
                  </a:lnTo>
                  <a:lnTo>
                    <a:pt x="48" y="278"/>
                  </a:lnTo>
                  <a:lnTo>
                    <a:pt x="36" y="262"/>
                  </a:lnTo>
                  <a:lnTo>
                    <a:pt x="36" y="258"/>
                  </a:lnTo>
                  <a:lnTo>
                    <a:pt x="38" y="256"/>
                  </a:lnTo>
                  <a:lnTo>
                    <a:pt x="42" y="256"/>
                  </a:lnTo>
                  <a:lnTo>
                    <a:pt x="58" y="258"/>
                  </a:lnTo>
                  <a:lnTo>
                    <a:pt x="62" y="252"/>
                  </a:lnTo>
                  <a:lnTo>
                    <a:pt x="76" y="250"/>
                  </a:lnTo>
                  <a:lnTo>
                    <a:pt x="66" y="230"/>
                  </a:lnTo>
                  <a:lnTo>
                    <a:pt x="56" y="218"/>
                  </a:lnTo>
                  <a:lnTo>
                    <a:pt x="58" y="216"/>
                  </a:lnTo>
                  <a:lnTo>
                    <a:pt x="62" y="214"/>
                  </a:lnTo>
                  <a:lnTo>
                    <a:pt x="76" y="212"/>
                  </a:lnTo>
                  <a:lnTo>
                    <a:pt x="76" y="202"/>
                  </a:lnTo>
                  <a:lnTo>
                    <a:pt x="74" y="198"/>
                  </a:lnTo>
                  <a:lnTo>
                    <a:pt x="70" y="196"/>
                  </a:lnTo>
                  <a:lnTo>
                    <a:pt x="66" y="194"/>
                  </a:lnTo>
                  <a:lnTo>
                    <a:pt x="62" y="194"/>
                  </a:lnTo>
                  <a:lnTo>
                    <a:pt x="56" y="192"/>
                  </a:lnTo>
                  <a:lnTo>
                    <a:pt x="50" y="188"/>
                  </a:lnTo>
                  <a:lnTo>
                    <a:pt x="52" y="186"/>
                  </a:lnTo>
                  <a:lnTo>
                    <a:pt x="52" y="184"/>
                  </a:lnTo>
                  <a:lnTo>
                    <a:pt x="48" y="184"/>
                  </a:lnTo>
                  <a:lnTo>
                    <a:pt x="44" y="182"/>
                  </a:lnTo>
                  <a:lnTo>
                    <a:pt x="40" y="182"/>
                  </a:lnTo>
                  <a:lnTo>
                    <a:pt x="38" y="178"/>
                  </a:lnTo>
                  <a:lnTo>
                    <a:pt x="42" y="164"/>
                  </a:lnTo>
                  <a:lnTo>
                    <a:pt x="50" y="138"/>
                  </a:lnTo>
                  <a:lnTo>
                    <a:pt x="52" y="126"/>
                  </a:lnTo>
                  <a:lnTo>
                    <a:pt x="44" y="124"/>
                  </a:lnTo>
                  <a:lnTo>
                    <a:pt x="36" y="124"/>
                  </a:lnTo>
                  <a:lnTo>
                    <a:pt x="30" y="126"/>
                  </a:lnTo>
                  <a:lnTo>
                    <a:pt x="32" y="120"/>
                  </a:lnTo>
                  <a:lnTo>
                    <a:pt x="28" y="114"/>
                  </a:lnTo>
                  <a:lnTo>
                    <a:pt x="30" y="102"/>
                  </a:lnTo>
                  <a:lnTo>
                    <a:pt x="44" y="102"/>
                  </a:lnTo>
                  <a:lnTo>
                    <a:pt x="58" y="96"/>
                  </a:lnTo>
                  <a:lnTo>
                    <a:pt x="32" y="92"/>
                  </a:lnTo>
                  <a:lnTo>
                    <a:pt x="28" y="90"/>
                  </a:lnTo>
                  <a:lnTo>
                    <a:pt x="22" y="86"/>
                  </a:lnTo>
                  <a:lnTo>
                    <a:pt x="16" y="80"/>
                  </a:lnTo>
                  <a:lnTo>
                    <a:pt x="26" y="72"/>
                  </a:lnTo>
                  <a:lnTo>
                    <a:pt x="8" y="72"/>
                  </a:lnTo>
                  <a:lnTo>
                    <a:pt x="4" y="60"/>
                  </a:lnTo>
                  <a:lnTo>
                    <a:pt x="8" y="52"/>
                  </a:lnTo>
                  <a:lnTo>
                    <a:pt x="0" y="38"/>
                  </a:lnTo>
                  <a:lnTo>
                    <a:pt x="8" y="32"/>
                  </a:lnTo>
                  <a:lnTo>
                    <a:pt x="10" y="28"/>
                  </a:lnTo>
                  <a:lnTo>
                    <a:pt x="10" y="24"/>
                  </a:lnTo>
                  <a:lnTo>
                    <a:pt x="12" y="20"/>
                  </a:lnTo>
                  <a:lnTo>
                    <a:pt x="14" y="20"/>
                  </a:lnTo>
                  <a:lnTo>
                    <a:pt x="18" y="20"/>
                  </a:lnTo>
                  <a:lnTo>
                    <a:pt x="28" y="22"/>
                  </a:lnTo>
                  <a:lnTo>
                    <a:pt x="32" y="22"/>
                  </a:lnTo>
                  <a:lnTo>
                    <a:pt x="34" y="20"/>
                  </a:lnTo>
                  <a:lnTo>
                    <a:pt x="38" y="12"/>
                  </a:lnTo>
                  <a:lnTo>
                    <a:pt x="42" y="4"/>
                  </a:lnTo>
                  <a:lnTo>
                    <a:pt x="48" y="2"/>
                  </a:lnTo>
                  <a:lnTo>
                    <a:pt x="56" y="2"/>
                  </a:lnTo>
                  <a:lnTo>
                    <a:pt x="70" y="2"/>
                  </a:lnTo>
                  <a:lnTo>
                    <a:pt x="76" y="2"/>
                  </a:lnTo>
                  <a:lnTo>
                    <a:pt x="82" y="0"/>
                  </a:lnTo>
                  <a:lnTo>
                    <a:pt x="98" y="2"/>
                  </a:lnTo>
                  <a:lnTo>
                    <a:pt x="134" y="28"/>
                  </a:lnTo>
                  <a:lnTo>
                    <a:pt x="136" y="46"/>
                  </a:lnTo>
                  <a:lnTo>
                    <a:pt x="156" y="64"/>
                  </a:lnTo>
                  <a:lnTo>
                    <a:pt x="168" y="70"/>
                  </a:lnTo>
                  <a:lnTo>
                    <a:pt x="176" y="76"/>
                  </a:lnTo>
                  <a:lnTo>
                    <a:pt x="184" y="78"/>
                  </a:lnTo>
                  <a:lnTo>
                    <a:pt x="190" y="80"/>
                  </a:lnTo>
                  <a:lnTo>
                    <a:pt x="194" y="82"/>
                  </a:lnTo>
                  <a:lnTo>
                    <a:pt x="198" y="88"/>
                  </a:lnTo>
                  <a:lnTo>
                    <a:pt x="192" y="96"/>
                  </a:lnTo>
                  <a:lnTo>
                    <a:pt x="196" y="100"/>
                  </a:lnTo>
                  <a:lnTo>
                    <a:pt x="198" y="102"/>
                  </a:lnTo>
                  <a:lnTo>
                    <a:pt x="198" y="104"/>
                  </a:lnTo>
                  <a:lnTo>
                    <a:pt x="198" y="106"/>
                  </a:lnTo>
                  <a:lnTo>
                    <a:pt x="194" y="110"/>
                  </a:lnTo>
                  <a:lnTo>
                    <a:pt x="190" y="114"/>
                  </a:lnTo>
                  <a:lnTo>
                    <a:pt x="190" y="118"/>
                  </a:lnTo>
                  <a:lnTo>
                    <a:pt x="192" y="122"/>
                  </a:lnTo>
                  <a:lnTo>
                    <a:pt x="196" y="124"/>
                  </a:lnTo>
                  <a:lnTo>
                    <a:pt x="202" y="124"/>
                  </a:lnTo>
                  <a:lnTo>
                    <a:pt x="210" y="126"/>
                  </a:lnTo>
                  <a:lnTo>
                    <a:pt x="228" y="128"/>
                  </a:lnTo>
                  <a:lnTo>
                    <a:pt x="248" y="116"/>
                  </a:lnTo>
                  <a:lnTo>
                    <a:pt x="262" y="106"/>
                  </a:lnTo>
                  <a:lnTo>
                    <a:pt x="284" y="120"/>
                  </a:lnTo>
                  <a:lnTo>
                    <a:pt x="278" y="126"/>
                  </a:lnTo>
                  <a:lnTo>
                    <a:pt x="272" y="126"/>
                  </a:lnTo>
                  <a:lnTo>
                    <a:pt x="268" y="126"/>
                  </a:lnTo>
                  <a:lnTo>
                    <a:pt x="264" y="128"/>
                  </a:lnTo>
                  <a:lnTo>
                    <a:pt x="266" y="132"/>
                  </a:lnTo>
                  <a:lnTo>
                    <a:pt x="268" y="138"/>
                  </a:lnTo>
                  <a:lnTo>
                    <a:pt x="272" y="144"/>
                  </a:lnTo>
                  <a:lnTo>
                    <a:pt x="276" y="146"/>
                  </a:lnTo>
                  <a:lnTo>
                    <a:pt x="280" y="152"/>
                  </a:lnTo>
                  <a:lnTo>
                    <a:pt x="288" y="168"/>
                  </a:lnTo>
                  <a:lnTo>
                    <a:pt x="274" y="178"/>
                  </a:lnTo>
                  <a:lnTo>
                    <a:pt x="272" y="184"/>
                  </a:lnTo>
                  <a:lnTo>
                    <a:pt x="268" y="192"/>
                  </a:lnTo>
                  <a:lnTo>
                    <a:pt x="272" y="212"/>
                  </a:lnTo>
                  <a:lnTo>
                    <a:pt x="278" y="216"/>
                  </a:lnTo>
                  <a:lnTo>
                    <a:pt x="284" y="218"/>
                  </a:lnTo>
                  <a:lnTo>
                    <a:pt x="286" y="222"/>
                  </a:lnTo>
                  <a:lnTo>
                    <a:pt x="292" y="226"/>
                  </a:lnTo>
                  <a:lnTo>
                    <a:pt x="302" y="232"/>
                  </a:lnTo>
                  <a:lnTo>
                    <a:pt x="316" y="240"/>
                  </a:lnTo>
                  <a:lnTo>
                    <a:pt x="326" y="254"/>
                  </a:lnTo>
                  <a:lnTo>
                    <a:pt x="326" y="260"/>
                  </a:lnTo>
                  <a:lnTo>
                    <a:pt x="324" y="264"/>
                  </a:lnTo>
                  <a:lnTo>
                    <a:pt x="324" y="268"/>
                  </a:lnTo>
                  <a:lnTo>
                    <a:pt x="308" y="282"/>
                  </a:lnTo>
                  <a:lnTo>
                    <a:pt x="294" y="286"/>
                  </a:lnTo>
                  <a:lnTo>
                    <a:pt x="290" y="302"/>
                  </a:lnTo>
                  <a:lnTo>
                    <a:pt x="292" y="314"/>
                  </a:lnTo>
                  <a:lnTo>
                    <a:pt x="302" y="318"/>
                  </a:lnTo>
                  <a:lnTo>
                    <a:pt x="306" y="328"/>
                  </a:lnTo>
                  <a:lnTo>
                    <a:pt x="300" y="340"/>
                  </a:lnTo>
                  <a:lnTo>
                    <a:pt x="298" y="342"/>
                  </a:lnTo>
                  <a:lnTo>
                    <a:pt x="286" y="340"/>
                  </a:lnTo>
                  <a:lnTo>
                    <a:pt x="276" y="344"/>
                  </a:lnTo>
                  <a:lnTo>
                    <a:pt x="266" y="348"/>
                  </a:lnTo>
                  <a:lnTo>
                    <a:pt x="252" y="348"/>
                  </a:lnTo>
                  <a:lnTo>
                    <a:pt x="250" y="350"/>
                  </a:lnTo>
                  <a:lnTo>
                    <a:pt x="246" y="352"/>
                  </a:lnTo>
                  <a:lnTo>
                    <a:pt x="244" y="356"/>
                  </a:lnTo>
                  <a:lnTo>
                    <a:pt x="232" y="356"/>
                  </a:lnTo>
                  <a:lnTo>
                    <a:pt x="228" y="368"/>
                  </a:lnTo>
                  <a:lnTo>
                    <a:pt x="214" y="370"/>
                  </a:lnTo>
                  <a:lnTo>
                    <a:pt x="200" y="368"/>
                  </a:lnTo>
                  <a:lnTo>
                    <a:pt x="194" y="378"/>
                  </a:lnTo>
                  <a:lnTo>
                    <a:pt x="184" y="390"/>
                  </a:lnTo>
                  <a:lnTo>
                    <a:pt x="188" y="398"/>
                  </a:lnTo>
                  <a:lnTo>
                    <a:pt x="188" y="404"/>
                  </a:lnTo>
                  <a:lnTo>
                    <a:pt x="188" y="406"/>
                  </a:lnTo>
                  <a:lnTo>
                    <a:pt x="184" y="408"/>
                  </a:lnTo>
                  <a:lnTo>
                    <a:pt x="182" y="408"/>
                  </a:lnTo>
                  <a:lnTo>
                    <a:pt x="180" y="408"/>
                  </a:lnTo>
                  <a:lnTo>
                    <a:pt x="178" y="408"/>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98" name="Freeform 97">
              <a:extLst>
                <a:ext uri="{FF2B5EF4-FFF2-40B4-BE49-F238E27FC236}">
                  <a16:creationId xmlns:a16="http://schemas.microsoft.com/office/drawing/2014/main" id="{7E1FC7FB-C0B0-2144-888B-64D301CA50CA}"/>
                </a:ext>
              </a:extLst>
            </p:cNvPr>
            <p:cNvSpPr>
              <a:spLocks/>
            </p:cNvSpPr>
            <p:nvPr/>
          </p:nvSpPr>
          <p:spPr bwMode="auto">
            <a:xfrm>
              <a:off x="3648075" y="3571875"/>
              <a:ext cx="609600" cy="457200"/>
            </a:xfrm>
            <a:custGeom>
              <a:avLst/>
              <a:gdLst>
                <a:gd name="T0" fmla="*/ 2147483647 w 434"/>
                <a:gd name="T1" fmla="*/ 2147483647 h 332"/>
                <a:gd name="T2" fmla="*/ 2147483647 w 434"/>
                <a:gd name="T3" fmla="*/ 2147483647 h 332"/>
                <a:gd name="T4" fmla="*/ 2147483647 w 434"/>
                <a:gd name="T5" fmla="*/ 2147483647 h 332"/>
                <a:gd name="T6" fmla="*/ 2147483647 w 434"/>
                <a:gd name="T7" fmla="*/ 2147483647 h 332"/>
                <a:gd name="T8" fmla="*/ 2147483647 w 434"/>
                <a:gd name="T9" fmla="*/ 2147483647 h 332"/>
                <a:gd name="T10" fmla="*/ 2147483647 w 434"/>
                <a:gd name="T11" fmla="*/ 2147483647 h 332"/>
                <a:gd name="T12" fmla="*/ 2147483647 w 434"/>
                <a:gd name="T13" fmla="*/ 2147483647 h 332"/>
                <a:gd name="T14" fmla="*/ 2147483647 w 434"/>
                <a:gd name="T15" fmla="*/ 2147483647 h 332"/>
                <a:gd name="T16" fmla="*/ 2147483647 w 434"/>
                <a:gd name="T17" fmla="*/ 2147483647 h 332"/>
                <a:gd name="T18" fmla="*/ 2147483647 w 434"/>
                <a:gd name="T19" fmla="*/ 2147483647 h 332"/>
                <a:gd name="T20" fmla="*/ 2147483647 w 434"/>
                <a:gd name="T21" fmla="*/ 2147483647 h 332"/>
                <a:gd name="T22" fmla="*/ 2147483647 w 434"/>
                <a:gd name="T23" fmla="*/ 2147483647 h 332"/>
                <a:gd name="T24" fmla="*/ 2147483647 w 434"/>
                <a:gd name="T25" fmla="*/ 0 h 332"/>
                <a:gd name="T26" fmla="*/ 2147483647 w 434"/>
                <a:gd name="T27" fmla="*/ 2147483647 h 332"/>
                <a:gd name="T28" fmla="*/ 2147483647 w 434"/>
                <a:gd name="T29" fmla="*/ 2147483647 h 332"/>
                <a:gd name="T30" fmla="*/ 2147483647 w 434"/>
                <a:gd name="T31" fmla="*/ 2147483647 h 332"/>
                <a:gd name="T32" fmla="*/ 2147483647 w 434"/>
                <a:gd name="T33" fmla="*/ 2147483647 h 332"/>
                <a:gd name="T34" fmla="*/ 2147483647 w 434"/>
                <a:gd name="T35" fmla="*/ 2147483647 h 332"/>
                <a:gd name="T36" fmla="*/ 2147483647 w 434"/>
                <a:gd name="T37" fmla="*/ 2147483647 h 332"/>
                <a:gd name="T38" fmla="*/ 2147483647 w 434"/>
                <a:gd name="T39" fmla="*/ 2147483647 h 332"/>
                <a:gd name="T40" fmla="*/ 2147483647 w 434"/>
                <a:gd name="T41" fmla="*/ 2147483647 h 332"/>
                <a:gd name="T42" fmla="*/ 2147483647 w 434"/>
                <a:gd name="T43" fmla="*/ 2147483647 h 332"/>
                <a:gd name="T44" fmla="*/ 2147483647 w 434"/>
                <a:gd name="T45" fmla="*/ 2147483647 h 332"/>
                <a:gd name="T46" fmla="*/ 2147483647 w 434"/>
                <a:gd name="T47" fmla="*/ 2147483647 h 332"/>
                <a:gd name="T48" fmla="*/ 2147483647 w 434"/>
                <a:gd name="T49" fmla="*/ 2147483647 h 332"/>
                <a:gd name="T50" fmla="*/ 2147483647 w 434"/>
                <a:gd name="T51" fmla="*/ 2147483647 h 332"/>
                <a:gd name="T52" fmla="*/ 2147483647 w 434"/>
                <a:gd name="T53" fmla="*/ 2147483647 h 332"/>
                <a:gd name="T54" fmla="*/ 2147483647 w 434"/>
                <a:gd name="T55" fmla="*/ 2147483647 h 332"/>
                <a:gd name="T56" fmla="*/ 2147483647 w 434"/>
                <a:gd name="T57" fmla="*/ 2147483647 h 332"/>
                <a:gd name="T58" fmla="*/ 2147483647 w 434"/>
                <a:gd name="T59" fmla="*/ 2147483647 h 332"/>
                <a:gd name="T60" fmla="*/ 2147483647 w 434"/>
                <a:gd name="T61" fmla="*/ 2147483647 h 332"/>
                <a:gd name="T62" fmla="*/ 2147483647 w 434"/>
                <a:gd name="T63" fmla="*/ 2147483647 h 332"/>
                <a:gd name="T64" fmla="*/ 2147483647 w 434"/>
                <a:gd name="T65" fmla="*/ 2147483647 h 332"/>
                <a:gd name="T66" fmla="*/ 2147483647 w 434"/>
                <a:gd name="T67" fmla="*/ 2147483647 h 332"/>
                <a:gd name="T68" fmla="*/ 2147483647 w 434"/>
                <a:gd name="T69" fmla="*/ 2147483647 h 332"/>
                <a:gd name="T70" fmla="*/ 2147483647 w 434"/>
                <a:gd name="T71" fmla="*/ 2147483647 h 332"/>
                <a:gd name="T72" fmla="*/ 2147483647 w 434"/>
                <a:gd name="T73" fmla="*/ 2147483647 h 332"/>
                <a:gd name="T74" fmla="*/ 2147483647 w 434"/>
                <a:gd name="T75" fmla="*/ 2147483647 h 332"/>
                <a:gd name="T76" fmla="*/ 2147483647 w 434"/>
                <a:gd name="T77" fmla="*/ 2147483647 h 332"/>
                <a:gd name="T78" fmla="*/ 2147483647 w 434"/>
                <a:gd name="T79" fmla="*/ 2147483647 h 332"/>
                <a:gd name="T80" fmla="*/ 2147483647 w 434"/>
                <a:gd name="T81" fmla="*/ 2147483647 h 332"/>
                <a:gd name="T82" fmla="*/ 2147483647 w 434"/>
                <a:gd name="T83" fmla="*/ 2147483647 h 332"/>
                <a:gd name="T84" fmla="*/ 2147483647 w 434"/>
                <a:gd name="T85" fmla="*/ 2147483647 h 332"/>
                <a:gd name="T86" fmla="*/ 2147483647 w 434"/>
                <a:gd name="T87" fmla="*/ 2147483647 h 332"/>
                <a:gd name="T88" fmla="*/ 2147483647 w 434"/>
                <a:gd name="T89" fmla="*/ 2147483647 h 332"/>
                <a:gd name="T90" fmla="*/ 2147483647 w 434"/>
                <a:gd name="T91" fmla="*/ 2147483647 h 332"/>
                <a:gd name="T92" fmla="*/ 2147483647 w 434"/>
                <a:gd name="T93" fmla="*/ 2147483647 h 332"/>
                <a:gd name="T94" fmla="*/ 2147483647 w 434"/>
                <a:gd name="T95" fmla="*/ 2147483647 h 332"/>
                <a:gd name="T96" fmla="*/ 2147483647 w 434"/>
                <a:gd name="T97" fmla="*/ 2147483647 h 332"/>
                <a:gd name="T98" fmla="*/ 2147483647 w 434"/>
                <a:gd name="T99" fmla="*/ 2147483647 h 332"/>
                <a:gd name="T100" fmla="*/ 2147483647 w 434"/>
                <a:gd name="T101" fmla="*/ 2147483647 h 332"/>
                <a:gd name="T102" fmla="*/ 2147483647 w 434"/>
                <a:gd name="T103" fmla="*/ 2147483647 h 332"/>
                <a:gd name="T104" fmla="*/ 2147483647 w 434"/>
                <a:gd name="T105" fmla="*/ 2147483647 h 332"/>
                <a:gd name="T106" fmla="*/ 2147483647 w 434"/>
                <a:gd name="T107" fmla="*/ 2147483647 h 332"/>
                <a:gd name="T108" fmla="*/ 2147483647 w 434"/>
                <a:gd name="T109" fmla="*/ 2147483647 h 332"/>
                <a:gd name="T110" fmla="*/ 2147483647 w 434"/>
                <a:gd name="T111" fmla="*/ 2147483647 h 332"/>
                <a:gd name="T112" fmla="*/ 2147483647 w 434"/>
                <a:gd name="T113" fmla="*/ 2147483647 h 332"/>
                <a:gd name="T114" fmla="*/ 2147483647 w 434"/>
                <a:gd name="T115" fmla="*/ 2147483647 h 332"/>
                <a:gd name="T116" fmla="*/ 2147483647 w 434"/>
                <a:gd name="T117" fmla="*/ 2147483647 h 332"/>
                <a:gd name="T118" fmla="*/ 2147483647 w 434"/>
                <a:gd name="T119" fmla="*/ 2147483647 h 3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4"/>
                <a:gd name="T181" fmla="*/ 0 h 332"/>
                <a:gd name="T182" fmla="*/ 434 w 434"/>
                <a:gd name="T183" fmla="*/ 332 h 3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4" h="332">
                  <a:moveTo>
                    <a:pt x="6" y="44"/>
                  </a:moveTo>
                  <a:lnTo>
                    <a:pt x="6" y="44"/>
                  </a:lnTo>
                  <a:lnTo>
                    <a:pt x="8" y="48"/>
                  </a:lnTo>
                  <a:lnTo>
                    <a:pt x="12" y="54"/>
                  </a:lnTo>
                  <a:lnTo>
                    <a:pt x="22" y="58"/>
                  </a:lnTo>
                  <a:lnTo>
                    <a:pt x="32" y="60"/>
                  </a:lnTo>
                  <a:lnTo>
                    <a:pt x="40" y="66"/>
                  </a:lnTo>
                  <a:lnTo>
                    <a:pt x="32" y="76"/>
                  </a:lnTo>
                  <a:lnTo>
                    <a:pt x="34" y="82"/>
                  </a:lnTo>
                  <a:lnTo>
                    <a:pt x="36" y="86"/>
                  </a:lnTo>
                  <a:lnTo>
                    <a:pt x="42" y="88"/>
                  </a:lnTo>
                  <a:lnTo>
                    <a:pt x="48" y="88"/>
                  </a:lnTo>
                  <a:lnTo>
                    <a:pt x="52" y="88"/>
                  </a:lnTo>
                  <a:lnTo>
                    <a:pt x="70" y="84"/>
                  </a:lnTo>
                  <a:lnTo>
                    <a:pt x="82" y="84"/>
                  </a:lnTo>
                  <a:lnTo>
                    <a:pt x="88" y="84"/>
                  </a:lnTo>
                  <a:lnTo>
                    <a:pt x="98" y="86"/>
                  </a:lnTo>
                  <a:lnTo>
                    <a:pt x="130" y="86"/>
                  </a:lnTo>
                  <a:lnTo>
                    <a:pt x="140" y="86"/>
                  </a:lnTo>
                  <a:lnTo>
                    <a:pt x="146" y="84"/>
                  </a:lnTo>
                  <a:lnTo>
                    <a:pt x="156" y="82"/>
                  </a:lnTo>
                  <a:lnTo>
                    <a:pt x="166" y="76"/>
                  </a:lnTo>
                  <a:lnTo>
                    <a:pt x="172" y="72"/>
                  </a:lnTo>
                  <a:lnTo>
                    <a:pt x="178" y="72"/>
                  </a:lnTo>
                  <a:lnTo>
                    <a:pt x="188" y="72"/>
                  </a:lnTo>
                  <a:lnTo>
                    <a:pt x="196" y="74"/>
                  </a:lnTo>
                  <a:lnTo>
                    <a:pt x="208" y="78"/>
                  </a:lnTo>
                  <a:lnTo>
                    <a:pt x="214" y="78"/>
                  </a:lnTo>
                  <a:lnTo>
                    <a:pt x="220" y="76"/>
                  </a:lnTo>
                  <a:lnTo>
                    <a:pt x="226" y="72"/>
                  </a:lnTo>
                  <a:lnTo>
                    <a:pt x="232" y="68"/>
                  </a:lnTo>
                  <a:lnTo>
                    <a:pt x="242" y="56"/>
                  </a:lnTo>
                  <a:lnTo>
                    <a:pt x="250" y="40"/>
                  </a:lnTo>
                  <a:lnTo>
                    <a:pt x="254" y="32"/>
                  </a:lnTo>
                  <a:lnTo>
                    <a:pt x="262" y="24"/>
                  </a:lnTo>
                  <a:lnTo>
                    <a:pt x="272" y="18"/>
                  </a:lnTo>
                  <a:lnTo>
                    <a:pt x="282" y="14"/>
                  </a:lnTo>
                  <a:lnTo>
                    <a:pt x="302" y="6"/>
                  </a:lnTo>
                  <a:lnTo>
                    <a:pt x="316" y="4"/>
                  </a:lnTo>
                  <a:lnTo>
                    <a:pt x="326" y="0"/>
                  </a:lnTo>
                  <a:lnTo>
                    <a:pt x="338" y="0"/>
                  </a:lnTo>
                  <a:lnTo>
                    <a:pt x="346" y="0"/>
                  </a:lnTo>
                  <a:lnTo>
                    <a:pt x="354" y="4"/>
                  </a:lnTo>
                  <a:lnTo>
                    <a:pt x="360" y="6"/>
                  </a:lnTo>
                  <a:lnTo>
                    <a:pt x="366" y="6"/>
                  </a:lnTo>
                  <a:lnTo>
                    <a:pt x="370" y="6"/>
                  </a:lnTo>
                  <a:lnTo>
                    <a:pt x="374" y="6"/>
                  </a:lnTo>
                  <a:lnTo>
                    <a:pt x="376" y="8"/>
                  </a:lnTo>
                  <a:lnTo>
                    <a:pt x="380" y="14"/>
                  </a:lnTo>
                  <a:lnTo>
                    <a:pt x="382" y="16"/>
                  </a:lnTo>
                  <a:lnTo>
                    <a:pt x="390" y="18"/>
                  </a:lnTo>
                  <a:lnTo>
                    <a:pt x="406" y="20"/>
                  </a:lnTo>
                  <a:lnTo>
                    <a:pt x="428" y="18"/>
                  </a:lnTo>
                  <a:lnTo>
                    <a:pt x="430" y="24"/>
                  </a:lnTo>
                  <a:lnTo>
                    <a:pt x="434" y="36"/>
                  </a:lnTo>
                  <a:lnTo>
                    <a:pt x="434" y="44"/>
                  </a:lnTo>
                  <a:lnTo>
                    <a:pt x="432" y="48"/>
                  </a:lnTo>
                  <a:lnTo>
                    <a:pt x="430" y="50"/>
                  </a:lnTo>
                  <a:lnTo>
                    <a:pt x="422" y="52"/>
                  </a:lnTo>
                  <a:lnTo>
                    <a:pt x="418" y="52"/>
                  </a:lnTo>
                  <a:lnTo>
                    <a:pt x="412" y="52"/>
                  </a:lnTo>
                  <a:lnTo>
                    <a:pt x="406" y="58"/>
                  </a:lnTo>
                  <a:lnTo>
                    <a:pt x="404" y="74"/>
                  </a:lnTo>
                  <a:lnTo>
                    <a:pt x="394" y="76"/>
                  </a:lnTo>
                  <a:lnTo>
                    <a:pt x="400" y="100"/>
                  </a:lnTo>
                  <a:lnTo>
                    <a:pt x="402" y="118"/>
                  </a:lnTo>
                  <a:lnTo>
                    <a:pt x="402" y="126"/>
                  </a:lnTo>
                  <a:lnTo>
                    <a:pt x="400" y="128"/>
                  </a:lnTo>
                  <a:lnTo>
                    <a:pt x="394" y="128"/>
                  </a:lnTo>
                  <a:lnTo>
                    <a:pt x="388" y="128"/>
                  </a:lnTo>
                  <a:lnTo>
                    <a:pt x="388" y="142"/>
                  </a:lnTo>
                  <a:lnTo>
                    <a:pt x="384" y="142"/>
                  </a:lnTo>
                  <a:lnTo>
                    <a:pt x="382" y="142"/>
                  </a:lnTo>
                  <a:lnTo>
                    <a:pt x="378" y="146"/>
                  </a:lnTo>
                  <a:lnTo>
                    <a:pt x="376" y="154"/>
                  </a:lnTo>
                  <a:lnTo>
                    <a:pt x="376" y="156"/>
                  </a:lnTo>
                  <a:lnTo>
                    <a:pt x="378" y="158"/>
                  </a:lnTo>
                  <a:lnTo>
                    <a:pt x="392" y="156"/>
                  </a:lnTo>
                  <a:lnTo>
                    <a:pt x="398" y="162"/>
                  </a:lnTo>
                  <a:lnTo>
                    <a:pt x="402" y="166"/>
                  </a:lnTo>
                  <a:lnTo>
                    <a:pt x="404" y="170"/>
                  </a:lnTo>
                  <a:lnTo>
                    <a:pt x="406" y="172"/>
                  </a:lnTo>
                  <a:lnTo>
                    <a:pt x="410" y="176"/>
                  </a:lnTo>
                  <a:lnTo>
                    <a:pt x="414" y="180"/>
                  </a:lnTo>
                  <a:lnTo>
                    <a:pt x="430" y="192"/>
                  </a:lnTo>
                  <a:lnTo>
                    <a:pt x="412" y="198"/>
                  </a:lnTo>
                  <a:lnTo>
                    <a:pt x="396" y="204"/>
                  </a:lnTo>
                  <a:lnTo>
                    <a:pt x="388" y="200"/>
                  </a:lnTo>
                  <a:lnTo>
                    <a:pt x="382" y="196"/>
                  </a:lnTo>
                  <a:lnTo>
                    <a:pt x="378" y="194"/>
                  </a:lnTo>
                  <a:lnTo>
                    <a:pt x="366" y="194"/>
                  </a:lnTo>
                  <a:lnTo>
                    <a:pt x="360" y="196"/>
                  </a:lnTo>
                  <a:lnTo>
                    <a:pt x="356" y="198"/>
                  </a:lnTo>
                  <a:lnTo>
                    <a:pt x="352" y="206"/>
                  </a:lnTo>
                  <a:lnTo>
                    <a:pt x="350" y="210"/>
                  </a:lnTo>
                  <a:lnTo>
                    <a:pt x="348" y="210"/>
                  </a:lnTo>
                  <a:lnTo>
                    <a:pt x="340" y="214"/>
                  </a:lnTo>
                  <a:lnTo>
                    <a:pt x="334" y="216"/>
                  </a:lnTo>
                  <a:lnTo>
                    <a:pt x="324" y="222"/>
                  </a:lnTo>
                  <a:lnTo>
                    <a:pt x="318" y="228"/>
                  </a:lnTo>
                  <a:lnTo>
                    <a:pt x="314" y="234"/>
                  </a:lnTo>
                  <a:lnTo>
                    <a:pt x="312" y="240"/>
                  </a:lnTo>
                  <a:lnTo>
                    <a:pt x="314" y="242"/>
                  </a:lnTo>
                  <a:lnTo>
                    <a:pt x="316" y="242"/>
                  </a:lnTo>
                  <a:lnTo>
                    <a:pt x="312" y="244"/>
                  </a:lnTo>
                  <a:lnTo>
                    <a:pt x="298" y="246"/>
                  </a:lnTo>
                  <a:lnTo>
                    <a:pt x="304" y="258"/>
                  </a:lnTo>
                  <a:lnTo>
                    <a:pt x="310" y="272"/>
                  </a:lnTo>
                  <a:lnTo>
                    <a:pt x="310" y="278"/>
                  </a:lnTo>
                  <a:lnTo>
                    <a:pt x="308" y="280"/>
                  </a:lnTo>
                  <a:lnTo>
                    <a:pt x="306" y="282"/>
                  </a:lnTo>
                  <a:lnTo>
                    <a:pt x="296" y="286"/>
                  </a:lnTo>
                  <a:lnTo>
                    <a:pt x="290" y="288"/>
                  </a:lnTo>
                  <a:lnTo>
                    <a:pt x="278" y="288"/>
                  </a:lnTo>
                  <a:lnTo>
                    <a:pt x="276" y="292"/>
                  </a:lnTo>
                  <a:lnTo>
                    <a:pt x="274" y="296"/>
                  </a:lnTo>
                  <a:lnTo>
                    <a:pt x="270" y="296"/>
                  </a:lnTo>
                  <a:lnTo>
                    <a:pt x="256" y="298"/>
                  </a:lnTo>
                  <a:lnTo>
                    <a:pt x="248" y="300"/>
                  </a:lnTo>
                  <a:lnTo>
                    <a:pt x="230" y="298"/>
                  </a:lnTo>
                  <a:lnTo>
                    <a:pt x="218" y="292"/>
                  </a:lnTo>
                  <a:lnTo>
                    <a:pt x="216" y="302"/>
                  </a:lnTo>
                  <a:lnTo>
                    <a:pt x="208" y="300"/>
                  </a:lnTo>
                  <a:lnTo>
                    <a:pt x="202" y="300"/>
                  </a:lnTo>
                  <a:lnTo>
                    <a:pt x="198" y="298"/>
                  </a:lnTo>
                  <a:lnTo>
                    <a:pt x="190" y="292"/>
                  </a:lnTo>
                  <a:lnTo>
                    <a:pt x="188" y="290"/>
                  </a:lnTo>
                  <a:lnTo>
                    <a:pt x="186" y="288"/>
                  </a:lnTo>
                  <a:lnTo>
                    <a:pt x="186" y="286"/>
                  </a:lnTo>
                  <a:lnTo>
                    <a:pt x="188" y="286"/>
                  </a:lnTo>
                  <a:lnTo>
                    <a:pt x="186" y="286"/>
                  </a:lnTo>
                  <a:lnTo>
                    <a:pt x="176" y="286"/>
                  </a:lnTo>
                  <a:lnTo>
                    <a:pt x="168" y="288"/>
                  </a:lnTo>
                  <a:lnTo>
                    <a:pt x="162" y="294"/>
                  </a:lnTo>
                  <a:lnTo>
                    <a:pt x="162" y="300"/>
                  </a:lnTo>
                  <a:lnTo>
                    <a:pt x="158" y="304"/>
                  </a:lnTo>
                  <a:lnTo>
                    <a:pt x="152" y="306"/>
                  </a:lnTo>
                  <a:lnTo>
                    <a:pt x="146" y="306"/>
                  </a:lnTo>
                  <a:lnTo>
                    <a:pt x="138" y="306"/>
                  </a:lnTo>
                  <a:lnTo>
                    <a:pt x="132" y="306"/>
                  </a:lnTo>
                  <a:lnTo>
                    <a:pt x="126" y="308"/>
                  </a:lnTo>
                  <a:lnTo>
                    <a:pt x="124" y="314"/>
                  </a:lnTo>
                  <a:lnTo>
                    <a:pt x="122" y="318"/>
                  </a:lnTo>
                  <a:lnTo>
                    <a:pt x="120" y="320"/>
                  </a:lnTo>
                  <a:lnTo>
                    <a:pt x="100" y="320"/>
                  </a:lnTo>
                  <a:lnTo>
                    <a:pt x="98" y="326"/>
                  </a:lnTo>
                  <a:lnTo>
                    <a:pt x="94" y="330"/>
                  </a:lnTo>
                  <a:lnTo>
                    <a:pt x="92" y="332"/>
                  </a:lnTo>
                  <a:lnTo>
                    <a:pt x="84" y="332"/>
                  </a:lnTo>
                  <a:lnTo>
                    <a:pt x="84" y="308"/>
                  </a:lnTo>
                  <a:lnTo>
                    <a:pt x="82" y="290"/>
                  </a:lnTo>
                  <a:lnTo>
                    <a:pt x="72" y="278"/>
                  </a:lnTo>
                  <a:lnTo>
                    <a:pt x="74" y="272"/>
                  </a:lnTo>
                  <a:lnTo>
                    <a:pt x="72" y="270"/>
                  </a:lnTo>
                  <a:lnTo>
                    <a:pt x="70" y="266"/>
                  </a:lnTo>
                  <a:lnTo>
                    <a:pt x="62" y="264"/>
                  </a:lnTo>
                  <a:lnTo>
                    <a:pt x="58" y="262"/>
                  </a:lnTo>
                  <a:lnTo>
                    <a:pt x="42" y="256"/>
                  </a:lnTo>
                  <a:lnTo>
                    <a:pt x="32" y="248"/>
                  </a:lnTo>
                  <a:lnTo>
                    <a:pt x="28" y="246"/>
                  </a:lnTo>
                  <a:lnTo>
                    <a:pt x="32" y="242"/>
                  </a:lnTo>
                  <a:lnTo>
                    <a:pt x="38" y="230"/>
                  </a:lnTo>
                  <a:lnTo>
                    <a:pt x="34" y="220"/>
                  </a:lnTo>
                  <a:lnTo>
                    <a:pt x="24" y="216"/>
                  </a:lnTo>
                  <a:lnTo>
                    <a:pt x="22" y="204"/>
                  </a:lnTo>
                  <a:lnTo>
                    <a:pt x="26" y="188"/>
                  </a:lnTo>
                  <a:lnTo>
                    <a:pt x="40" y="184"/>
                  </a:lnTo>
                  <a:lnTo>
                    <a:pt x="56" y="170"/>
                  </a:lnTo>
                  <a:lnTo>
                    <a:pt x="56" y="166"/>
                  </a:lnTo>
                  <a:lnTo>
                    <a:pt x="58" y="162"/>
                  </a:lnTo>
                  <a:lnTo>
                    <a:pt x="58" y="156"/>
                  </a:lnTo>
                  <a:lnTo>
                    <a:pt x="48" y="142"/>
                  </a:lnTo>
                  <a:lnTo>
                    <a:pt x="34" y="134"/>
                  </a:lnTo>
                  <a:lnTo>
                    <a:pt x="24" y="128"/>
                  </a:lnTo>
                  <a:lnTo>
                    <a:pt x="18" y="124"/>
                  </a:lnTo>
                  <a:lnTo>
                    <a:pt x="16" y="120"/>
                  </a:lnTo>
                  <a:lnTo>
                    <a:pt x="10" y="118"/>
                  </a:lnTo>
                  <a:lnTo>
                    <a:pt x="4" y="114"/>
                  </a:lnTo>
                  <a:lnTo>
                    <a:pt x="0" y="94"/>
                  </a:lnTo>
                  <a:lnTo>
                    <a:pt x="4" y="86"/>
                  </a:lnTo>
                  <a:lnTo>
                    <a:pt x="6" y="80"/>
                  </a:lnTo>
                  <a:lnTo>
                    <a:pt x="20" y="70"/>
                  </a:lnTo>
                  <a:lnTo>
                    <a:pt x="12" y="54"/>
                  </a:lnTo>
                  <a:lnTo>
                    <a:pt x="8" y="48"/>
                  </a:lnTo>
                  <a:lnTo>
                    <a:pt x="4" y="46"/>
                  </a:lnTo>
                  <a:lnTo>
                    <a:pt x="6" y="44"/>
                  </a:lnTo>
                  <a:close/>
                </a:path>
              </a:pathLst>
            </a:custGeom>
            <a:solidFill>
              <a:srgbClr val="CC000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99" name="Bulgaria">
              <a:extLst>
                <a:ext uri="{FF2B5EF4-FFF2-40B4-BE49-F238E27FC236}">
                  <a16:creationId xmlns:a16="http://schemas.microsoft.com/office/drawing/2014/main" id="{2F4F40BE-CE47-4145-B90E-D2CE06B5324E}"/>
                </a:ext>
              </a:extLst>
            </p:cNvPr>
            <p:cNvSpPr>
              <a:spLocks/>
            </p:cNvSpPr>
            <p:nvPr/>
          </p:nvSpPr>
          <p:spPr bwMode="auto">
            <a:xfrm>
              <a:off x="3648075" y="3571875"/>
              <a:ext cx="609600" cy="457200"/>
            </a:xfrm>
            <a:custGeom>
              <a:avLst/>
              <a:gdLst>
                <a:gd name="T0" fmla="*/ 2147483647 w 434"/>
                <a:gd name="T1" fmla="*/ 2147483647 h 332"/>
                <a:gd name="T2" fmla="*/ 2147483647 w 434"/>
                <a:gd name="T3" fmla="*/ 2147483647 h 332"/>
                <a:gd name="T4" fmla="*/ 2147483647 w 434"/>
                <a:gd name="T5" fmla="*/ 2147483647 h 332"/>
                <a:gd name="T6" fmla="*/ 2147483647 w 434"/>
                <a:gd name="T7" fmla="*/ 2147483647 h 332"/>
                <a:gd name="T8" fmla="*/ 2147483647 w 434"/>
                <a:gd name="T9" fmla="*/ 2147483647 h 332"/>
                <a:gd name="T10" fmla="*/ 2147483647 w 434"/>
                <a:gd name="T11" fmla="*/ 2147483647 h 332"/>
                <a:gd name="T12" fmla="*/ 2147483647 w 434"/>
                <a:gd name="T13" fmla="*/ 2147483647 h 332"/>
                <a:gd name="T14" fmla="*/ 2147483647 w 434"/>
                <a:gd name="T15" fmla="*/ 2147483647 h 332"/>
                <a:gd name="T16" fmla="*/ 2147483647 w 434"/>
                <a:gd name="T17" fmla="*/ 2147483647 h 332"/>
                <a:gd name="T18" fmla="*/ 2147483647 w 434"/>
                <a:gd name="T19" fmla="*/ 2147483647 h 332"/>
                <a:gd name="T20" fmla="*/ 2147483647 w 434"/>
                <a:gd name="T21" fmla="*/ 2147483647 h 332"/>
                <a:gd name="T22" fmla="*/ 2147483647 w 434"/>
                <a:gd name="T23" fmla="*/ 2147483647 h 332"/>
                <a:gd name="T24" fmla="*/ 2147483647 w 434"/>
                <a:gd name="T25" fmla="*/ 0 h 332"/>
                <a:gd name="T26" fmla="*/ 2147483647 w 434"/>
                <a:gd name="T27" fmla="*/ 2147483647 h 332"/>
                <a:gd name="T28" fmla="*/ 2147483647 w 434"/>
                <a:gd name="T29" fmla="*/ 2147483647 h 332"/>
                <a:gd name="T30" fmla="*/ 2147483647 w 434"/>
                <a:gd name="T31" fmla="*/ 2147483647 h 332"/>
                <a:gd name="T32" fmla="*/ 2147483647 w 434"/>
                <a:gd name="T33" fmla="*/ 2147483647 h 332"/>
                <a:gd name="T34" fmla="*/ 2147483647 w 434"/>
                <a:gd name="T35" fmla="*/ 2147483647 h 332"/>
                <a:gd name="T36" fmla="*/ 2147483647 w 434"/>
                <a:gd name="T37" fmla="*/ 2147483647 h 332"/>
                <a:gd name="T38" fmla="*/ 2147483647 w 434"/>
                <a:gd name="T39" fmla="*/ 2147483647 h 332"/>
                <a:gd name="T40" fmla="*/ 2147483647 w 434"/>
                <a:gd name="T41" fmla="*/ 2147483647 h 332"/>
                <a:gd name="T42" fmla="*/ 2147483647 w 434"/>
                <a:gd name="T43" fmla="*/ 2147483647 h 332"/>
                <a:gd name="T44" fmla="*/ 2147483647 w 434"/>
                <a:gd name="T45" fmla="*/ 2147483647 h 332"/>
                <a:gd name="T46" fmla="*/ 2147483647 w 434"/>
                <a:gd name="T47" fmla="*/ 2147483647 h 332"/>
                <a:gd name="T48" fmla="*/ 2147483647 w 434"/>
                <a:gd name="T49" fmla="*/ 2147483647 h 332"/>
                <a:gd name="T50" fmla="*/ 2147483647 w 434"/>
                <a:gd name="T51" fmla="*/ 2147483647 h 332"/>
                <a:gd name="T52" fmla="*/ 2147483647 w 434"/>
                <a:gd name="T53" fmla="*/ 2147483647 h 332"/>
                <a:gd name="T54" fmla="*/ 2147483647 w 434"/>
                <a:gd name="T55" fmla="*/ 2147483647 h 332"/>
                <a:gd name="T56" fmla="*/ 2147483647 w 434"/>
                <a:gd name="T57" fmla="*/ 2147483647 h 332"/>
                <a:gd name="T58" fmla="*/ 2147483647 w 434"/>
                <a:gd name="T59" fmla="*/ 2147483647 h 332"/>
                <a:gd name="T60" fmla="*/ 2147483647 w 434"/>
                <a:gd name="T61" fmla="*/ 2147483647 h 332"/>
                <a:gd name="T62" fmla="*/ 2147483647 w 434"/>
                <a:gd name="T63" fmla="*/ 2147483647 h 332"/>
                <a:gd name="T64" fmla="*/ 2147483647 w 434"/>
                <a:gd name="T65" fmla="*/ 2147483647 h 332"/>
                <a:gd name="T66" fmla="*/ 2147483647 w 434"/>
                <a:gd name="T67" fmla="*/ 2147483647 h 332"/>
                <a:gd name="T68" fmla="*/ 2147483647 w 434"/>
                <a:gd name="T69" fmla="*/ 2147483647 h 332"/>
                <a:gd name="T70" fmla="*/ 2147483647 w 434"/>
                <a:gd name="T71" fmla="*/ 2147483647 h 332"/>
                <a:gd name="T72" fmla="*/ 2147483647 w 434"/>
                <a:gd name="T73" fmla="*/ 2147483647 h 332"/>
                <a:gd name="T74" fmla="*/ 2147483647 w 434"/>
                <a:gd name="T75" fmla="*/ 2147483647 h 332"/>
                <a:gd name="T76" fmla="*/ 2147483647 w 434"/>
                <a:gd name="T77" fmla="*/ 2147483647 h 332"/>
                <a:gd name="T78" fmla="*/ 2147483647 w 434"/>
                <a:gd name="T79" fmla="*/ 2147483647 h 332"/>
                <a:gd name="T80" fmla="*/ 2147483647 w 434"/>
                <a:gd name="T81" fmla="*/ 2147483647 h 332"/>
                <a:gd name="T82" fmla="*/ 2147483647 w 434"/>
                <a:gd name="T83" fmla="*/ 2147483647 h 332"/>
                <a:gd name="T84" fmla="*/ 2147483647 w 434"/>
                <a:gd name="T85" fmla="*/ 2147483647 h 332"/>
                <a:gd name="T86" fmla="*/ 2147483647 w 434"/>
                <a:gd name="T87" fmla="*/ 2147483647 h 332"/>
                <a:gd name="T88" fmla="*/ 2147483647 w 434"/>
                <a:gd name="T89" fmla="*/ 2147483647 h 332"/>
                <a:gd name="T90" fmla="*/ 2147483647 w 434"/>
                <a:gd name="T91" fmla="*/ 2147483647 h 332"/>
                <a:gd name="T92" fmla="*/ 2147483647 w 434"/>
                <a:gd name="T93" fmla="*/ 2147483647 h 332"/>
                <a:gd name="T94" fmla="*/ 2147483647 w 434"/>
                <a:gd name="T95" fmla="*/ 2147483647 h 332"/>
                <a:gd name="T96" fmla="*/ 2147483647 w 434"/>
                <a:gd name="T97" fmla="*/ 2147483647 h 332"/>
                <a:gd name="T98" fmla="*/ 2147483647 w 434"/>
                <a:gd name="T99" fmla="*/ 2147483647 h 332"/>
                <a:gd name="T100" fmla="*/ 2147483647 w 434"/>
                <a:gd name="T101" fmla="*/ 2147483647 h 332"/>
                <a:gd name="T102" fmla="*/ 2147483647 w 434"/>
                <a:gd name="T103" fmla="*/ 2147483647 h 332"/>
                <a:gd name="T104" fmla="*/ 2147483647 w 434"/>
                <a:gd name="T105" fmla="*/ 2147483647 h 332"/>
                <a:gd name="T106" fmla="*/ 2147483647 w 434"/>
                <a:gd name="T107" fmla="*/ 2147483647 h 332"/>
                <a:gd name="T108" fmla="*/ 2147483647 w 434"/>
                <a:gd name="T109" fmla="*/ 2147483647 h 332"/>
                <a:gd name="T110" fmla="*/ 2147483647 w 434"/>
                <a:gd name="T111" fmla="*/ 2147483647 h 332"/>
                <a:gd name="T112" fmla="*/ 2147483647 w 434"/>
                <a:gd name="T113" fmla="*/ 2147483647 h 332"/>
                <a:gd name="T114" fmla="*/ 2147483647 w 434"/>
                <a:gd name="T115" fmla="*/ 2147483647 h 332"/>
                <a:gd name="T116" fmla="*/ 2147483647 w 434"/>
                <a:gd name="T117" fmla="*/ 2147483647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4"/>
                <a:gd name="T178" fmla="*/ 0 h 332"/>
                <a:gd name="T179" fmla="*/ 434 w 434"/>
                <a:gd name="T180" fmla="*/ 332 h 3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4" h="332">
                  <a:moveTo>
                    <a:pt x="6" y="44"/>
                  </a:moveTo>
                  <a:lnTo>
                    <a:pt x="6" y="44"/>
                  </a:lnTo>
                  <a:lnTo>
                    <a:pt x="8" y="48"/>
                  </a:lnTo>
                  <a:lnTo>
                    <a:pt x="12" y="54"/>
                  </a:lnTo>
                  <a:lnTo>
                    <a:pt x="22" y="58"/>
                  </a:lnTo>
                  <a:lnTo>
                    <a:pt x="32" y="60"/>
                  </a:lnTo>
                  <a:lnTo>
                    <a:pt x="40" y="66"/>
                  </a:lnTo>
                  <a:lnTo>
                    <a:pt x="32" y="76"/>
                  </a:lnTo>
                  <a:lnTo>
                    <a:pt x="34" y="82"/>
                  </a:lnTo>
                  <a:lnTo>
                    <a:pt x="36" y="86"/>
                  </a:lnTo>
                  <a:lnTo>
                    <a:pt x="42" y="88"/>
                  </a:lnTo>
                  <a:lnTo>
                    <a:pt x="48" y="88"/>
                  </a:lnTo>
                  <a:lnTo>
                    <a:pt x="52" y="88"/>
                  </a:lnTo>
                  <a:lnTo>
                    <a:pt x="70" y="84"/>
                  </a:lnTo>
                  <a:lnTo>
                    <a:pt x="82" y="84"/>
                  </a:lnTo>
                  <a:lnTo>
                    <a:pt x="88" y="84"/>
                  </a:lnTo>
                  <a:lnTo>
                    <a:pt x="98" y="86"/>
                  </a:lnTo>
                  <a:lnTo>
                    <a:pt x="130" y="86"/>
                  </a:lnTo>
                  <a:lnTo>
                    <a:pt x="140" y="86"/>
                  </a:lnTo>
                  <a:lnTo>
                    <a:pt x="146" y="84"/>
                  </a:lnTo>
                  <a:lnTo>
                    <a:pt x="156" y="82"/>
                  </a:lnTo>
                  <a:lnTo>
                    <a:pt x="166" y="76"/>
                  </a:lnTo>
                  <a:lnTo>
                    <a:pt x="172" y="72"/>
                  </a:lnTo>
                  <a:lnTo>
                    <a:pt x="178" y="72"/>
                  </a:lnTo>
                  <a:lnTo>
                    <a:pt x="188" y="72"/>
                  </a:lnTo>
                  <a:lnTo>
                    <a:pt x="196" y="74"/>
                  </a:lnTo>
                  <a:lnTo>
                    <a:pt x="208" y="78"/>
                  </a:lnTo>
                  <a:lnTo>
                    <a:pt x="214" y="78"/>
                  </a:lnTo>
                  <a:lnTo>
                    <a:pt x="220" y="76"/>
                  </a:lnTo>
                  <a:lnTo>
                    <a:pt x="226" y="72"/>
                  </a:lnTo>
                  <a:lnTo>
                    <a:pt x="232" y="68"/>
                  </a:lnTo>
                  <a:lnTo>
                    <a:pt x="242" y="56"/>
                  </a:lnTo>
                  <a:lnTo>
                    <a:pt x="250" y="40"/>
                  </a:lnTo>
                  <a:lnTo>
                    <a:pt x="254" y="32"/>
                  </a:lnTo>
                  <a:lnTo>
                    <a:pt x="262" y="24"/>
                  </a:lnTo>
                  <a:lnTo>
                    <a:pt x="272" y="18"/>
                  </a:lnTo>
                  <a:lnTo>
                    <a:pt x="282" y="14"/>
                  </a:lnTo>
                  <a:lnTo>
                    <a:pt x="302" y="6"/>
                  </a:lnTo>
                  <a:lnTo>
                    <a:pt x="316" y="4"/>
                  </a:lnTo>
                  <a:lnTo>
                    <a:pt x="326" y="0"/>
                  </a:lnTo>
                  <a:lnTo>
                    <a:pt x="338" y="0"/>
                  </a:lnTo>
                  <a:lnTo>
                    <a:pt x="346" y="0"/>
                  </a:lnTo>
                  <a:lnTo>
                    <a:pt x="354" y="4"/>
                  </a:lnTo>
                  <a:lnTo>
                    <a:pt x="360" y="6"/>
                  </a:lnTo>
                  <a:lnTo>
                    <a:pt x="366" y="6"/>
                  </a:lnTo>
                  <a:lnTo>
                    <a:pt x="370" y="6"/>
                  </a:lnTo>
                  <a:lnTo>
                    <a:pt x="374" y="6"/>
                  </a:lnTo>
                  <a:lnTo>
                    <a:pt x="376" y="8"/>
                  </a:lnTo>
                  <a:lnTo>
                    <a:pt x="380" y="14"/>
                  </a:lnTo>
                  <a:lnTo>
                    <a:pt x="382" y="16"/>
                  </a:lnTo>
                  <a:lnTo>
                    <a:pt x="390" y="18"/>
                  </a:lnTo>
                  <a:lnTo>
                    <a:pt x="406" y="20"/>
                  </a:lnTo>
                  <a:lnTo>
                    <a:pt x="428" y="18"/>
                  </a:lnTo>
                  <a:lnTo>
                    <a:pt x="430" y="24"/>
                  </a:lnTo>
                  <a:lnTo>
                    <a:pt x="434" y="36"/>
                  </a:lnTo>
                  <a:lnTo>
                    <a:pt x="434" y="44"/>
                  </a:lnTo>
                  <a:lnTo>
                    <a:pt x="432" y="48"/>
                  </a:lnTo>
                  <a:lnTo>
                    <a:pt x="430" y="50"/>
                  </a:lnTo>
                  <a:lnTo>
                    <a:pt x="422" y="52"/>
                  </a:lnTo>
                  <a:lnTo>
                    <a:pt x="418" y="52"/>
                  </a:lnTo>
                  <a:lnTo>
                    <a:pt x="412" y="52"/>
                  </a:lnTo>
                  <a:lnTo>
                    <a:pt x="406" y="58"/>
                  </a:lnTo>
                  <a:lnTo>
                    <a:pt x="404" y="74"/>
                  </a:lnTo>
                  <a:lnTo>
                    <a:pt x="394" y="76"/>
                  </a:lnTo>
                  <a:lnTo>
                    <a:pt x="400" y="100"/>
                  </a:lnTo>
                  <a:lnTo>
                    <a:pt x="402" y="118"/>
                  </a:lnTo>
                  <a:lnTo>
                    <a:pt x="402" y="126"/>
                  </a:lnTo>
                  <a:lnTo>
                    <a:pt x="400" y="128"/>
                  </a:lnTo>
                  <a:lnTo>
                    <a:pt x="394" y="128"/>
                  </a:lnTo>
                  <a:lnTo>
                    <a:pt x="388" y="128"/>
                  </a:lnTo>
                  <a:lnTo>
                    <a:pt x="388" y="142"/>
                  </a:lnTo>
                  <a:lnTo>
                    <a:pt x="384" y="142"/>
                  </a:lnTo>
                  <a:lnTo>
                    <a:pt x="382" y="142"/>
                  </a:lnTo>
                  <a:lnTo>
                    <a:pt x="378" y="146"/>
                  </a:lnTo>
                  <a:lnTo>
                    <a:pt x="376" y="154"/>
                  </a:lnTo>
                  <a:lnTo>
                    <a:pt x="376" y="156"/>
                  </a:lnTo>
                  <a:lnTo>
                    <a:pt x="378" y="158"/>
                  </a:lnTo>
                  <a:lnTo>
                    <a:pt x="392" y="156"/>
                  </a:lnTo>
                  <a:lnTo>
                    <a:pt x="398" y="162"/>
                  </a:lnTo>
                  <a:lnTo>
                    <a:pt x="402" y="166"/>
                  </a:lnTo>
                  <a:lnTo>
                    <a:pt x="404" y="170"/>
                  </a:lnTo>
                  <a:lnTo>
                    <a:pt x="406" y="172"/>
                  </a:lnTo>
                  <a:lnTo>
                    <a:pt x="410" y="176"/>
                  </a:lnTo>
                  <a:lnTo>
                    <a:pt x="414" y="180"/>
                  </a:lnTo>
                  <a:lnTo>
                    <a:pt x="430" y="192"/>
                  </a:lnTo>
                  <a:lnTo>
                    <a:pt x="412" y="198"/>
                  </a:lnTo>
                  <a:lnTo>
                    <a:pt x="396" y="204"/>
                  </a:lnTo>
                  <a:lnTo>
                    <a:pt x="388" y="200"/>
                  </a:lnTo>
                  <a:lnTo>
                    <a:pt x="382" y="196"/>
                  </a:lnTo>
                  <a:lnTo>
                    <a:pt x="378" y="194"/>
                  </a:lnTo>
                  <a:lnTo>
                    <a:pt x="366" y="194"/>
                  </a:lnTo>
                  <a:lnTo>
                    <a:pt x="360" y="196"/>
                  </a:lnTo>
                  <a:lnTo>
                    <a:pt x="356" y="198"/>
                  </a:lnTo>
                  <a:lnTo>
                    <a:pt x="352" y="206"/>
                  </a:lnTo>
                  <a:lnTo>
                    <a:pt x="350" y="210"/>
                  </a:lnTo>
                  <a:lnTo>
                    <a:pt x="348" y="210"/>
                  </a:lnTo>
                  <a:lnTo>
                    <a:pt x="340" y="214"/>
                  </a:lnTo>
                  <a:lnTo>
                    <a:pt x="334" y="216"/>
                  </a:lnTo>
                  <a:lnTo>
                    <a:pt x="324" y="222"/>
                  </a:lnTo>
                  <a:lnTo>
                    <a:pt x="318" y="228"/>
                  </a:lnTo>
                  <a:lnTo>
                    <a:pt x="314" y="234"/>
                  </a:lnTo>
                  <a:lnTo>
                    <a:pt x="312" y="240"/>
                  </a:lnTo>
                  <a:lnTo>
                    <a:pt x="314" y="242"/>
                  </a:lnTo>
                  <a:lnTo>
                    <a:pt x="316" y="242"/>
                  </a:lnTo>
                  <a:lnTo>
                    <a:pt x="312" y="244"/>
                  </a:lnTo>
                  <a:lnTo>
                    <a:pt x="298" y="246"/>
                  </a:lnTo>
                  <a:lnTo>
                    <a:pt x="304" y="258"/>
                  </a:lnTo>
                  <a:lnTo>
                    <a:pt x="310" y="272"/>
                  </a:lnTo>
                  <a:lnTo>
                    <a:pt x="310" y="278"/>
                  </a:lnTo>
                  <a:lnTo>
                    <a:pt x="308" y="280"/>
                  </a:lnTo>
                  <a:lnTo>
                    <a:pt x="306" y="282"/>
                  </a:lnTo>
                  <a:lnTo>
                    <a:pt x="296" y="286"/>
                  </a:lnTo>
                  <a:lnTo>
                    <a:pt x="290" y="288"/>
                  </a:lnTo>
                  <a:lnTo>
                    <a:pt x="278" y="288"/>
                  </a:lnTo>
                  <a:lnTo>
                    <a:pt x="276" y="292"/>
                  </a:lnTo>
                  <a:lnTo>
                    <a:pt x="274" y="296"/>
                  </a:lnTo>
                  <a:lnTo>
                    <a:pt x="270" y="296"/>
                  </a:lnTo>
                  <a:lnTo>
                    <a:pt x="256" y="298"/>
                  </a:lnTo>
                  <a:lnTo>
                    <a:pt x="248" y="300"/>
                  </a:lnTo>
                  <a:lnTo>
                    <a:pt x="230" y="298"/>
                  </a:lnTo>
                  <a:lnTo>
                    <a:pt x="218" y="292"/>
                  </a:lnTo>
                  <a:lnTo>
                    <a:pt x="216" y="302"/>
                  </a:lnTo>
                  <a:lnTo>
                    <a:pt x="208" y="300"/>
                  </a:lnTo>
                  <a:lnTo>
                    <a:pt x="202" y="300"/>
                  </a:lnTo>
                  <a:lnTo>
                    <a:pt x="198" y="298"/>
                  </a:lnTo>
                  <a:lnTo>
                    <a:pt x="190" y="292"/>
                  </a:lnTo>
                  <a:lnTo>
                    <a:pt x="188" y="290"/>
                  </a:lnTo>
                  <a:lnTo>
                    <a:pt x="186" y="288"/>
                  </a:lnTo>
                  <a:lnTo>
                    <a:pt x="186" y="286"/>
                  </a:lnTo>
                  <a:lnTo>
                    <a:pt x="188" y="286"/>
                  </a:lnTo>
                  <a:lnTo>
                    <a:pt x="186" y="286"/>
                  </a:lnTo>
                  <a:lnTo>
                    <a:pt x="176" y="286"/>
                  </a:lnTo>
                  <a:lnTo>
                    <a:pt x="168" y="288"/>
                  </a:lnTo>
                  <a:lnTo>
                    <a:pt x="162" y="294"/>
                  </a:lnTo>
                  <a:lnTo>
                    <a:pt x="162" y="300"/>
                  </a:lnTo>
                  <a:lnTo>
                    <a:pt x="158" y="304"/>
                  </a:lnTo>
                  <a:lnTo>
                    <a:pt x="152" y="306"/>
                  </a:lnTo>
                  <a:lnTo>
                    <a:pt x="146" y="306"/>
                  </a:lnTo>
                  <a:lnTo>
                    <a:pt x="138" y="306"/>
                  </a:lnTo>
                  <a:lnTo>
                    <a:pt x="132" y="306"/>
                  </a:lnTo>
                  <a:lnTo>
                    <a:pt x="126" y="308"/>
                  </a:lnTo>
                  <a:lnTo>
                    <a:pt x="124" y="314"/>
                  </a:lnTo>
                  <a:lnTo>
                    <a:pt x="122" y="318"/>
                  </a:lnTo>
                  <a:lnTo>
                    <a:pt x="120" y="320"/>
                  </a:lnTo>
                  <a:lnTo>
                    <a:pt x="100" y="320"/>
                  </a:lnTo>
                  <a:lnTo>
                    <a:pt x="98" y="326"/>
                  </a:lnTo>
                  <a:lnTo>
                    <a:pt x="94" y="330"/>
                  </a:lnTo>
                  <a:lnTo>
                    <a:pt x="92" y="332"/>
                  </a:lnTo>
                  <a:lnTo>
                    <a:pt x="84" y="332"/>
                  </a:lnTo>
                  <a:lnTo>
                    <a:pt x="84" y="308"/>
                  </a:lnTo>
                  <a:lnTo>
                    <a:pt x="82" y="290"/>
                  </a:lnTo>
                  <a:lnTo>
                    <a:pt x="72" y="278"/>
                  </a:lnTo>
                  <a:lnTo>
                    <a:pt x="74" y="272"/>
                  </a:lnTo>
                  <a:lnTo>
                    <a:pt x="72" y="270"/>
                  </a:lnTo>
                  <a:lnTo>
                    <a:pt x="70" y="266"/>
                  </a:lnTo>
                  <a:lnTo>
                    <a:pt x="62" y="264"/>
                  </a:lnTo>
                  <a:lnTo>
                    <a:pt x="58" y="262"/>
                  </a:lnTo>
                  <a:lnTo>
                    <a:pt x="42" y="256"/>
                  </a:lnTo>
                  <a:lnTo>
                    <a:pt x="32" y="248"/>
                  </a:lnTo>
                  <a:lnTo>
                    <a:pt x="28" y="246"/>
                  </a:lnTo>
                  <a:lnTo>
                    <a:pt x="32" y="242"/>
                  </a:lnTo>
                  <a:lnTo>
                    <a:pt x="38" y="230"/>
                  </a:lnTo>
                  <a:lnTo>
                    <a:pt x="34" y="220"/>
                  </a:lnTo>
                  <a:lnTo>
                    <a:pt x="24" y="216"/>
                  </a:lnTo>
                  <a:lnTo>
                    <a:pt x="22" y="204"/>
                  </a:lnTo>
                  <a:lnTo>
                    <a:pt x="26" y="188"/>
                  </a:lnTo>
                  <a:lnTo>
                    <a:pt x="40" y="184"/>
                  </a:lnTo>
                  <a:lnTo>
                    <a:pt x="56" y="170"/>
                  </a:lnTo>
                  <a:lnTo>
                    <a:pt x="56" y="166"/>
                  </a:lnTo>
                  <a:lnTo>
                    <a:pt x="58" y="162"/>
                  </a:lnTo>
                  <a:lnTo>
                    <a:pt x="58" y="156"/>
                  </a:lnTo>
                  <a:lnTo>
                    <a:pt x="48" y="142"/>
                  </a:lnTo>
                  <a:lnTo>
                    <a:pt x="34" y="134"/>
                  </a:lnTo>
                  <a:lnTo>
                    <a:pt x="24" y="128"/>
                  </a:lnTo>
                  <a:lnTo>
                    <a:pt x="18" y="124"/>
                  </a:lnTo>
                  <a:lnTo>
                    <a:pt x="16" y="120"/>
                  </a:lnTo>
                  <a:lnTo>
                    <a:pt x="10" y="118"/>
                  </a:lnTo>
                  <a:lnTo>
                    <a:pt x="4" y="114"/>
                  </a:lnTo>
                  <a:lnTo>
                    <a:pt x="0" y="94"/>
                  </a:lnTo>
                  <a:lnTo>
                    <a:pt x="4" y="86"/>
                  </a:lnTo>
                  <a:lnTo>
                    <a:pt x="6" y="80"/>
                  </a:lnTo>
                  <a:lnTo>
                    <a:pt x="20" y="70"/>
                  </a:lnTo>
                  <a:lnTo>
                    <a:pt x="12" y="54"/>
                  </a:lnTo>
                  <a:lnTo>
                    <a:pt x="8" y="48"/>
                  </a:lnTo>
                  <a:lnTo>
                    <a:pt x="4" y="46"/>
                  </a:lnTo>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00" name="Freeform 99">
              <a:extLst>
                <a:ext uri="{FF2B5EF4-FFF2-40B4-BE49-F238E27FC236}">
                  <a16:creationId xmlns:a16="http://schemas.microsoft.com/office/drawing/2014/main" id="{919FAEC3-D080-654F-8415-C0FDE069A574}"/>
                </a:ext>
              </a:extLst>
            </p:cNvPr>
            <p:cNvSpPr>
              <a:spLocks/>
            </p:cNvSpPr>
            <p:nvPr/>
          </p:nvSpPr>
          <p:spPr bwMode="auto">
            <a:xfrm>
              <a:off x="4133850" y="3629025"/>
              <a:ext cx="1009650" cy="914400"/>
            </a:xfrm>
            <a:custGeom>
              <a:avLst/>
              <a:gdLst>
                <a:gd name="T0" fmla="*/ 2147483647 w 728"/>
                <a:gd name="T1" fmla="*/ 2147483647 h 666"/>
                <a:gd name="T2" fmla="*/ 2147483647 w 728"/>
                <a:gd name="T3" fmla="*/ 2147483647 h 666"/>
                <a:gd name="T4" fmla="*/ 2147483647 w 728"/>
                <a:gd name="T5" fmla="*/ 2147483647 h 666"/>
                <a:gd name="T6" fmla="*/ 2147483647 w 728"/>
                <a:gd name="T7" fmla="*/ 2147483647 h 666"/>
                <a:gd name="T8" fmla="*/ 2147483647 w 728"/>
                <a:gd name="T9" fmla="*/ 2147483647 h 666"/>
                <a:gd name="T10" fmla="*/ 2147483647 w 728"/>
                <a:gd name="T11" fmla="*/ 2147483647 h 666"/>
                <a:gd name="T12" fmla="*/ 2147483647 w 728"/>
                <a:gd name="T13" fmla="*/ 2147483647 h 666"/>
                <a:gd name="T14" fmla="*/ 2147483647 w 728"/>
                <a:gd name="T15" fmla="*/ 2147483647 h 666"/>
                <a:gd name="T16" fmla="*/ 2147483647 w 728"/>
                <a:gd name="T17" fmla="*/ 2147483647 h 666"/>
                <a:gd name="T18" fmla="*/ 2147483647 w 728"/>
                <a:gd name="T19" fmla="*/ 2147483647 h 666"/>
                <a:gd name="T20" fmla="*/ 2147483647 w 728"/>
                <a:gd name="T21" fmla="*/ 2147483647 h 666"/>
                <a:gd name="T22" fmla="*/ 2147483647 w 728"/>
                <a:gd name="T23" fmla="*/ 2147483647 h 666"/>
                <a:gd name="T24" fmla="*/ 2147483647 w 728"/>
                <a:gd name="T25" fmla="*/ 2147483647 h 666"/>
                <a:gd name="T26" fmla="*/ 2147483647 w 728"/>
                <a:gd name="T27" fmla="*/ 2147483647 h 666"/>
                <a:gd name="T28" fmla="*/ 2147483647 w 728"/>
                <a:gd name="T29" fmla="*/ 2147483647 h 666"/>
                <a:gd name="T30" fmla="*/ 2147483647 w 728"/>
                <a:gd name="T31" fmla="*/ 2147483647 h 666"/>
                <a:gd name="T32" fmla="*/ 2147483647 w 728"/>
                <a:gd name="T33" fmla="*/ 2147483647 h 666"/>
                <a:gd name="T34" fmla="*/ 2147483647 w 728"/>
                <a:gd name="T35" fmla="*/ 2147483647 h 666"/>
                <a:gd name="T36" fmla="*/ 2147483647 w 728"/>
                <a:gd name="T37" fmla="*/ 2147483647 h 666"/>
                <a:gd name="T38" fmla="*/ 2147483647 w 728"/>
                <a:gd name="T39" fmla="*/ 2147483647 h 666"/>
                <a:gd name="T40" fmla="*/ 2147483647 w 728"/>
                <a:gd name="T41" fmla="*/ 2147483647 h 666"/>
                <a:gd name="T42" fmla="*/ 2147483647 w 728"/>
                <a:gd name="T43" fmla="*/ 2147483647 h 666"/>
                <a:gd name="T44" fmla="*/ 2147483647 w 728"/>
                <a:gd name="T45" fmla="*/ 2147483647 h 666"/>
                <a:gd name="T46" fmla="*/ 2147483647 w 728"/>
                <a:gd name="T47" fmla="*/ 2147483647 h 666"/>
                <a:gd name="T48" fmla="*/ 2147483647 w 728"/>
                <a:gd name="T49" fmla="*/ 2147483647 h 666"/>
                <a:gd name="T50" fmla="*/ 2147483647 w 728"/>
                <a:gd name="T51" fmla="*/ 2147483647 h 666"/>
                <a:gd name="T52" fmla="*/ 2147483647 w 728"/>
                <a:gd name="T53" fmla="*/ 2147483647 h 666"/>
                <a:gd name="T54" fmla="*/ 2147483647 w 728"/>
                <a:gd name="T55" fmla="*/ 2147483647 h 666"/>
                <a:gd name="T56" fmla="*/ 2147483647 w 728"/>
                <a:gd name="T57" fmla="*/ 2147483647 h 666"/>
                <a:gd name="T58" fmla="*/ 2147483647 w 728"/>
                <a:gd name="T59" fmla="*/ 2147483647 h 666"/>
                <a:gd name="T60" fmla="*/ 2147483647 w 728"/>
                <a:gd name="T61" fmla="*/ 2147483647 h 666"/>
                <a:gd name="T62" fmla="*/ 2147483647 w 728"/>
                <a:gd name="T63" fmla="*/ 2147483647 h 666"/>
                <a:gd name="T64" fmla="*/ 2147483647 w 728"/>
                <a:gd name="T65" fmla="*/ 2147483647 h 666"/>
                <a:gd name="T66" fmla="*/ 2147483647 w 728"/>
                <a:gd name="T67" fmla="*/ 2147483647 h 666"/>
                <a:gd name="T68" fmla="*/ 2147483647 w 728"/>
                <a:gd name="T69" fmla="*/ 2147483647 h 666"/>
                <a:gd name="T70" fmla="*/ 2147483647 w 728"/>
                <a:gd name="T71" fmla="*/ 2147483647 h 666"/>
                <a:gd name="T72" fmla="*/ 2147483647 w 728"/>
                <a:gd name="T73" fmla="*/ 2147483647 h 666"/>
                <a:gd name="T74" fmla="*/ 2147483647 w 728"/>
                <a:gd name="T75" fmla="*/ 2147483647 h 666"/>
                <a:gd name="T76" fmla="*/ 2147483647 w 728"/>
                <a:gd name="T77" fmla="*/ 2147483647 h 666"/>
                <a:gd name="T78" fmla="*/ 2147483647 w 728"/>
                <a:gd name="T79" fmla="*/ 2147483647 h 666"/>
                <a:gd name="T80" fmla="*/ 2147483647 w 728"/>
                <a:gd name="T81" fmla="*/ 2147483647 h 666"/>
                <a:gd name="T82" fmla="*/ 2147483647 w 728"/>
                <a:gd name="T83" fmla="*/ 2147483647 h 666"/>
                <a:gd name="T84" fmla="*/ 2147483647 w 728"/>
                <a:gd name="T85" fmla="*/ 2147483647 h 666"/>
                <a:gd name="T86" fmla="*/ 2147483647 w 728"/>
                <a:gd name="T87" fmla="*/ 2147483647 h 666"/>
                <a:gd name="T88" fmla="*/ 2147483647 w 728"/>
                <a:gd name="T89" fmla="*/ 2147483647 h 666"/>
                <a:gd name="T90" fmla="*/ 2147483647 w 728"/>
                <a:gd name="T91" fmla="*/ 2147483647 h 666"/>
                <a:gd name="T92" fmla="*/ 2147483647 w 728"/>
                <a:gd name="T93" fmla="*/ 2147483647 h 666"/>
                <a:gd name="T94" fmla="*/ 2147483647 w 728"/>
                <a:gd name="T95" fmla="*/ 2147483647 h 666"/>
                <a:gd name="T96" fmla="*/ 2147483647 w 728"/>
                <a:gd name="T97" fmla="*/ 2147483647 h 666"/>
                <a:gd name="T98" fmla="*/ 2147483647 w 728"/>
                <a:gd name="T99" fmla="*/ 2147483647 h 666"/>
                <a:gd name="T100" fmla="*/ 2147483647 w 728"/>
                <a:gd name="T101" fmla="*/ 2147483647 h 666"/>
                <a:gd name="T102" fmla="*/ 2147483647 w 728"/>
                <a:gd name="T103" fmla="*/ 2147483647 h 666"/>
                <a:gd name="T104" fmla="*/ 2147483647 w 728"/>
                <a:gd name="T105" fmla="*/ 2147483647 h 666"/>
                <a:gd name="T106" fmla="*/ 2147483647 w 728"/>
                <a:gd name="T107" fmla="*/ 2147483647 h 666"/>
                <a:gd name="T108" fmla="*/ 2147483647 w 728"/>
                <a:gd name="T109" fmla="*/ 2147483647 h 666"/>
                <a:gd name="T110" fmla="*/ 2147483647 w 728"/>
                <a:gd name="T111" fmla="*/ 2147483647 h 666"/>
                <a:gd name="T112" fmla="*/ 2147483647 w 728"/>
                <a:gd name="T113" fmla="*/ 2147483647 h 666"/>
                <a:gd name="T114" fmla="*/ 2147483647 w 728"/>
                <a:gd name="T115" fmla="*/ 2147483647 h 6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8"/>
                <a:gd name="T175" fmla="*/ 0 h 666"/>
                <a:gd name="T176" fmla="*/ 728 w 728"/>
                <a:gd name="T177" fmla="*/ 666 h 6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8" h="666">
                  <a:moveTo>
                    <a:pt x="186" y="192"/>
                  </a:moveTo>
                  <a:lnTo>
                    <a:pt x="176" y="220"/>
                  </a:lnTo>
                  <a:lnTo>
                    <a:pt x="180" y="226"/>
                  </a:lnTo>
                  <a:lnTo>
                    <a:pt x="186" y="230"/>
                  </a:lnTo>
                  <a:lnTo>
                    <a:pt x="190" y="232"/>
                  </a:lnTo>
                  <a:lnTo>
                    <a:pt x="200" y="232"/>
                  </a:lnTo>
                  <a:lnTo>
                    <a:pt x="204" y="232"/>
                  </a:lnTo>
                  <a:lnTo>
                    <a:pt x="216" y="240"/>
                  </a:lnTo>
                  <a:lnTo>
                    <a:pt x="216" y="248"/>
                  </a:lnTo>
                  <a:lnTo>
                    <a:pt x="196" y="254"/>
                  </a:lnTo>
                  <a:lnTo>
                    <a:pt x="184" y="274"/>
                  </a:lnTo>
                  <a:lnTo>
                    <a:pt x="190" y="274"/>
                  </a:lnTo>
                  <a:lnTo>
                    <a:pt x="194" y="274"/>
                  </a:lnTo>
                  <a:lnTo>
                    <a:pt x="198" y="276"/>
                  </a:lnTo>
                  <a:lnTo>
                    <a:pt x="200" y="280"/>
                  </a:lnTo>
                  <a:lnTo>
                    <a:pt x="200" y="292"/>
                  </a:lnTo>
                  <a:lnTo>
                    <a:pt x="182" y="306"/>
                  </a:lnTo>
                  <a:lnTo>
                    <a:pt x="132" y="306"/>
                  </a:lnTo>
                  <a:lnTo>
                    <a:pt x="100" y="320"/>
                  </a:lnTo>
                  <a:lnTo>
                    <a:pt x="66" y="318"/>
                  </a:lnTo>
                  <a:lnTo>
                    <a:pt x="40" y="318"/>
                  </a:lnTo>
                  <a:lnTo>
                    <a:pt x="34" y="320"/>
                  </a:lnTo>
                  <a:lnTo>
                    <a:pt x="30" y="322"/>
                  </a:lnTo>
                  <a:lnTo>
                    <a:pt x="26" y="328"/>
                  </a:lnTo>
                  <a:lnTo>
                    <a:pt x="22" y="334"/>
                  </a:lnTo>
                  <a:lnTo>
                    <a:pt x="18" y="344"/>
                  </a:lnTo>
                  <a:lnTo>
                    <a:pt x="12" y="354"/>
                  </a:lnTo>
                  <a:lnTo>
                    <a:pt x="8" y="358"/>
                  </a:lnTo>
                  <a:lnTo>
                    <a:pt x="0" y="370"/>
                  </a:lnTo>
                  <a:lnTo>
                    <a:pt x="2" y="390"/>
                  </a:lnTo>
                  <a:lnTo>
                    <a:pt x="2" y="408"/>
                  </a:lnTo>
                  <a:lnTo>
                    <a:pt x="16" y="408"/>
                  </a:lnTo>
                  <a:lnTo>
                    <a:pt x="24" y="400"/>
                  </a:lnTo>
                  <a:lnTo>
                    <a:pt x="32" y="396"/>
                  </a:lnTo>
                  <a:lnTo>
                    <a:pt x="44" y="394"/>
                  </a:lnTo>
                  <a:lnTo>
                    <a:pt x="50" y="394"/>
                  </a:lnTo>
                  <a:lnTo>
                    <a:pt x="54" y="396"/>
                  </a:lnTo>
                  <a:lnTo>
                    <a:pt x="60" y="400"/>
                  </a:lnTo>
                  <a:lnTo>
                    <a:pt x="52" y="416"/>
                  </a:lnTo>
                  <a:lnTo>
                    <a:pt x="50" y="432"/>
                  </a:lnTo>
                  <a:lnTo>
                    <a:pt x="64" y="446"/>
                  </a:lnTo>
                  <a:lnTo>
                    <a:pt x="78" y="456"/>
                  </a:lnTo>
                  <a:lnTo>
                    <a:pt x="76" y="462"/>
                  </a:lnTo>
                  <a:lnTo>
                    <a:pt x="74" y="468"/>
                  </a:lnTo>
                  <a:lnTo>
                    <a:pt x="72" y="476"/>
                  </a:lnTo>
                  <a:lnTo>
                    <a:pt x="72" y="486"/>
                  </a:lnTo>
                  <a:lnTo>
                    <a:pt x="72" y="490"/>
                  </a:lnTo>
                  <a:lnTo>
                    <a:pt x="74" y="494"/>
                  </a:lnTo>
                  <a:lnTo>
                    <a:pt x="76" y="496"/>
                  </a:lnTo>
                  <a:lnTo>
                    <a:pt x="78" y="496"/>
                  </a:lnTo>
                  <a:lnTo>
                    <a:pt x="82" y="494"/>
                  </a:lnTo>
                  <a:lnTo>
                    <a:pt x="84" y="494"/>
                  </a:lnTo>
                  <a:lnTo>
                    <a:pt x="76" y="504"/>
                  </a:lnTo>
                  <a:lnTo>
                    <a:pt x="56" y="510"/>
                  </a:lnTo>
                  <a:lnTo>
                    <a:pt x="52" y="496"/>
                  </a:lnTo>
                  <a:lnTo>
                    <a:pt x="36" y="490"/>
                  </a:lnTo>
                  <a:lnTo>
                    <a:pt x="28" y="516"/>
                  </a:lnTo>
                  <a:lnTo>
                    <a:pt x="36" y="530"/>
                  </a:lnTo>
                  <a:lnTo>
                    <a:pt x="42" y="538"/>
                  </a:lnTo>
                  <a:lnTo>
                    <a:pt x="58" y="538"/>
                  </a:lnTo>
                  <a:lnTo>
                    <a:pt x="66" y="530"/>
                  </a:lnTo>
                  <a:lnTo>
                    <a:pt x="88" y="534"/>
                  </a:lnTo>
                  <a:lnTo>
                    <a:pt x="96" y="536"/>
                  </a:lnTo>
                  <a:lnTo>
                    <a:pt x="110" y="552"/>
                  </a:lnTo>
                  <a:lnTo>
                    <a:pt x="108" y="562"/>
                  </a:lnTo>
                  <a:lnTo>
                    <a:pt x="98" y="576"/>
                  </a:lnTo>
                  <a:lnTo>
                    <a:pt x="96" y="580"/>
                  </a:lnTo>
                  <a:lnTo>
                    <a:pt x="98" y="582"/>
                  </a:lnTo>
                  <a:lnTo>
                    <a:pt x="104" y="584"/>
                  </a:lnTo>
                  <a:lnTo>
                    <a:pt x="122" y="588"/>
                  </a:lnTo>
                  <a:lnTo>
                    <a:pt x="126" y="592"/>
                  </a:lnTo>
                  <a:lnTo>
                    <a:pt x="130" y="596"/>
                  </a:lnTo>
                  <a:lnTo>
                    <a:pt x="130" y="604"/>
                  </a:lnTo>
                  <a:lnTo>
                    <a:pt x="132" y="618"/>
                  </a:lnTo>
                  <a:lnTo>
                    <a:pt x="156" y="614"/>
                  </a:lnTo>
                  <a:lnTo>
                    <a:pt x="172" y="628"/>
                  </a:lnTo>
                  <a:lnTo>
                    <a:pt x="166" y="636"/>
                  </a:lnTo>
                  <a:lnTo>
                    <a:pt x="162" y="640"/>
                  </a:lnTo>
                  <a:lnTo>
                    <a:pt x="158" y="642"/>
                  </a:lnTo>
                  <a:lnTo>
                    <a:pt x="148" y="642"/>
                  </a:lnTo>
                  <a:lnTo>
                    <a:pt x="144" y="644"/>
                  </a:lnTo>
                  <a:lnTo>
                    <a:pt x="140" y="646"/>
                  </a:lnTo>
                  <a:lnTo>
                    <a:pt x="138" y="650"/>
                  </a:lnTo>
                  <a:lnTo>
                    <a:pt x="166" y="650"/>
                  </a:lnTo>
                  <a:lnTo>
                    <a:pt x="186" y="650"/>
                  </a:lnTo>
                  <a:lnTo>
                    <a:pt x="202" y="646"/>
                  </a:lnTo>
                  <a:lnTo>
                    <a:pt x="216" y="640"/>
                  </a:lnTo>
                  <a:lnTo>
                    <a:pt x="244" y="636"/>
                  </a:lnTo>
                  <a:lnTo>
                    <a:pt x="252" y="634"/>
                  </a:lnTo>
                  <a:lnTo>
                    <a:pt x="260" y="636"/>
                  </a:lnTo>
                  <a:lnTo>
                    <a:pt x="264" y="638"/>
                  </a:lnTo>
                  <a:lnTo>
                    <a:pt x="266" y="640"/>
                  </a:lnTo>
                  <a:lnTo>
                    <a:pt x="268" y="646"/>
                  </a:lnTo>
                  <a:lnTo>
                    <a:pt x="268" y="652"/>
                  </a:lnTo>
                  <a:lnTo>
                    <a:pt x="268" y="658"/>
                  </a:lnTo>
                  <a:lnTo>
                    <a:pt x="268" y="664"/>
                  </a:lnTo>
                  <a:lnTo>
                    <a:pt x="270" y="666"/>
                  </a:lnTo>
                  <a:lnTo>
                    <a:pt x="274" y="664"/>
                  </a:lnTo>
                  <a:lnTo>
                    <a:pt x="286" y="662"/>
                  </a:lnTo>
                  <a:lnTo>
                    <a:pt x="298" y="656"/>
                  </a:lnTo>
                  <a:lnTo>
                    <a:pt x="308" y="654"/>
                  </a:lnTo>
                  <a:lnTo>
                    <a:pt x="334" y="652"/>
                  </a:lnTo>
                  <a:lnTo>
                    <a:pt x="382" y="644"/>
                  </a:lnTo>
                  <a:lnTo>
                    <a:pt x="394" y="640"/>
                  </a:lnTo>
                  <a:lnTo>
                    <a:pt x="396" y="638"/>
                  </a:lnTo>
                  <a:lnTo>
                    <a:pt x="400" y="634"/>
                  </a:lnTo>
                  <a:lnTo>
                    <a:pt x="400" y="628"/>
                  </a:lnTo>
                  <a:lnTo>
                    <a:pt x="398" y="618"/>
                  </a:lnTo>
                  <a:lnTo>
                    <a:pt x="392" y="598"/>
                  </a:lnTo>
                  <a:lnTo>
                    <a:pt x="390" y="588"/>
                  </a:lnTo>
                  <a:lnTo>
                    <a:pt x="392" y="578"/>
                  </a:lnTo>
                  <a:lnTo>
                    <a:pt x="394" y="574"/>
                  </a:lnTo>
                  <a:lnTo>
                    <a:pt x="398" y="570"/>
                  </a:lnTo>
                  <a:lnTo>
                    <a:pt x="408" y="568"/>
                  </a:lnTo>
                  <a:lnTo>
                    <a:pt x="420" y="568"/>
                  </a:lnTo>
                  <a:lnTo>
                    <a:pt x="436" y="570"/>
                  </a:lnTo>
                  <a:lnTo>
                    <a:pt x="468" y="578"/>
                  </a:lnTo>
                  <a:lnTo>
                    <a:pt x="498" y="588"/>
                  </a:lnTo>
                  <a:lnTo>
                    <a:pt x="520" y="596"/>
                  </a:lnTo>
                  <a:lnTo>
                    <a:pt x="534" y="600"/>
                  </a:lnTo>
                  <a:lnTo>
                    <a:pt x="546" y="606"/>
                  </a:lnTo>
                  <a:lnTo>
                    <a:pt x="562" y="600"/>
                  </a:lnTo>
                  <a:lnTo>
                    <a:pt x="576" y="596"/>
                  </a:lnTo>
                  <a:lnTo>
                    <a:pt x="588" y="594"/>
                  </a:lnTo>
                  <a:lnTo>
                    <a:pt x="600" y="592"/>
                  </a:lnTo>
                  <a:lnTo>
                    <a:pt x="612" y="586"/>
                  </a:lnTo>
                  <a:lnTo>
                    <a:pt x="626" y="578"/>
                  </a:lnTo>
                  <a:lnTo>
                    <a:pt x="668" y="510"/>
                  </a:lnTo>
                  <a:lnTo>
                    <a:pt x="676" y="504"/>
                  </a:lnTo>
                  <a:lnTo>
                    <a:pt x="682" y="500"/>
                  </a:lnTo>
                  <a:lnTo>
                    <a:pt x="690" y="498"/>
                  </a:lnTo>
                  <a:lnTo>
                    <a:pt x="722" y="498"/>
                  </a:lnTo>
                  <a:lnTo>
                    <a:pt x="728" y="498"/>
                  </a:lnTo>
                  <a:lnTo>
                    <a:pt x="728" y="14"/>
                  </a:lnTo>
                  <a:lnTo>
                    <a:pt x="700" y="20"/>
                  </a:lnTo>
                  <a:lnTo>
                    <a:pt x="688" y="20"/>
                  </a:lnTo>
                  <a:lnTo>
                    <a:pt x="686" y="20"/>
                  </a:lnTo>
                  <a:lnTo>
                    <a:pt x="686" y="22"/>
                  </a:lnTo>
                  <a:lnTo>
                    <a:pt x="688" y="26"/>
                  </a:lnTo>
                  <a:lnTo>
                    <a:pt x="688" y="28"/>
                  </a:lnTo>
                  <a:lnTo>
                    <a:pt x="686" y="30"/>
                  </a:lnTo>
                  <a:lnTo>
                    <a:pt x="678" y="32"/>
                  </a:lnTo>
                  <a:lnTo>
                    <a:pt x="668" y="30"/>
                  </a:lnTo>
                  <a:lnTo>
                    <a:pt x="654" y="28"/>
                  </a:lnTo>
                  <a:lnTo>
                    <a:pt x="646" y="14"/>
                  </a:lnTo>
                  <a:lnTo>
                    <a:pt x="638" y="4"/>
                  </a:lnTo>
                  <a:lnTo>
                    <a:pt x="634" y="2"/>
                  </a:lnTo>
                  <a:lnTo>
                    <a:pt x="632" y="0"/>
                  </a:lnTo>
                  <a:lnTo>
                    <a:pt x="626" y="2"/>
                  </a:lnTo>
                  <a:lnTo>
                    <a:pt x="618" y="10"/>
                  </a:lnTo>
                  <a:lnTo>
                    <a:pt x="604" y="24"/>
                  </a:lnTo>
                  <a:lnTo>
                    <a:pt x="600" y="26"/>
                  </a:lnTo>
                  <a:lnTo>
                    <a:pt x="596" y="24"/>
                  </a:lnTo>
                  <a:lnTo>
                    <a:pt x="586" y="18"/>
                  </a:lnTo>
                  <a:lnTo>
                    <a:pt x="574" y="8"/>
                  </a:lnTo>
                  <a:lnTo>
                    <a:pt x="558" y="2"/>
                  </a:lnTo>
                  <a:lnTo>
                    <a:pt x="556" y="6"/>
                  </a:lnTo>
                  <a:lnTo>
                    <a:pt x="548" y="14"/>
                  </a:lnTo>
                  <a:lnTo>
                    <a:pt x="542" y="20"/>
                  </a:lnTo>
                  <a:lnTo>
                    <a:pt x="536" y="24"/>
                  </a:lnTo>
                  <a:lnTo>
                    <a:pt x="526" y="26"/>
                  </a:lnTo>
                  <a:lnTo>
                    <a:pt x="514" y="28"/>
                  </a:lnTo>
                  <a:lnTo>
                    <a:pt x="492" y="28"/>
                  </a:lnTo>
                  <a:lnTo>
                    <a:pt x="470" y="32"/>
                  </a:lnTo>
                  <a:lnTo>
                    <a:pt x="448" y="38"/>
                  </a:lnTo>
                  <a:lnTo>
                    <a:pt x="420" y="48"/>
                  </a:lnTo>
                  <a:lnTo>
                    <a:pt x="404" y="56"/>
                  </a:lnTo>
                  <a:lnTo>
                    <a:pt x="388" y="70"/>
                  </a:lnTo>
                  <a:lnTo>
                    <a:pt x="374" y="84"/>
                  </a:lnTo>
                  <a:lnTo>
                    <a:pt x="362" y="98"/>
                  </a:lnTo>
                  <a:lnTo>
                    <a:pt x="342" y="126"/>
                  </a:lnTo>
                  <a:lnTo>
                    <a:pt x="334" y="140"/>
                  </a:lnTo>
                  <a:lnTo>
                    <a:pt x="332" y="144"/>
                  </a:lnTo>
                  <a:lnTo>
                    <a:pt x="330" y="152"/>
                  </a:lnTo>
                  <a:lnTo>
                    <a:pt x="326" y="160"/>
                  </a:lnTo>
                  <a:lnTo>
                    <a:pt x="318" y="172"/>
                  </a:lnTo>
                  <a:lnTo>
                    <a:pt x="310" y="178"/>
                  </a:lnTo>
                  <a:lnTo>
                    <a:pt x="302" y="182"/>
                  </a:lnTo>
                  <a:lnTo>
                    <a:pt x="292" y="184"/>
                  </a:lnTo>
                  <a:lnTo>
                    <a:pt x="284" y="184"/>
                  </a:lnTo>
                  <a:lnTo>
                    <a:pt x="266" y="182"/>
                  </a:lnTo>
                  <a:lnTo>
                    <a:pt x="260" y="182"/>
                  </a:lnTo>
                  <a:lnTo>
                    <a:pt x="250" y="184"/>
                  </a:lnTo>
                  <a:lnTo>
                    <a:pt x="242" y="188"/>
                  </a:lnTo>
                  <a:lnTo>
                    <a:pt x="232" y="196"/>
                  </a:lnTo>
                  <a:lnTo>
                    <a:pt x="226" y="200"/>
                  </a:lnTo>
                  <a:lnTo>
                    <a:pt x="220" y="202"/>
                  </a:lnTo>
                  <a:lnTo>
                    <a:pt x="204" y="202"/>
                  </a:lnTo>
                  <a:lnTo>
                    <a:pt x="190" y="200"/>
                  </a:lnTo>
                  <a:lnTo>
                    <a:pt x="184" y="198"/>
                  </a:lnTo>
                  <a:lnTo>
                    <a:pt x="186" y="192"/>
                  </a:lnTo>
                  <a:close/>
                </a:path>
              </a:pathLst>
            </a:custGeom>
            <a:solidFill>
              <a:srgbClr val="2C8A2C"/>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nvGrpSpPr>
            <p:cNvPr id="101" name="Turkey">
              <a:extLst>
                <a:ext uri="{FF2B5EF4-FFF2-40B4-BE49-F238E27FC236}">
                  <a16:creationId xmlns:a16="http://schemas.microsoft.com/office/drawing/2014/main" id="{551BFA9C-1BF4-A34C-9E60-83443AC90290}"/>
                </a:ext>
              </a:extLst>
            </p:cNvPr>
            <p:cNvGrpSpPr>
              <a:grpSpLocks/>
            </p:cNvGrpSpPr>
            <p:nvPr/>
          </p:nvGrpSpPr>
          <p:grpSpPr bwMode="auto">
            <a:xfrm>
              <a:off x="4086225" y="3629025"/>
              <a:ext cx="1057275" cy="1028700"/>
              <a:chOff x="4086225" y="3629025"/>
              <a:chExt cx="111" cy="108"/>
            </a:xfrm>
          </p:grpSpPr>
          <p:grpSp>
            <p:nvGrpSpPr>
              <p:cNvPr id="119" name="Turkey">
                <a:extLst>
                  <a:ext uri="{FF2B5EF4-FFF2-40B4-BE49-F238E27FC236}">
                    <a16:creationId xmlns:a16="http://schemas.microsoft.com/office/drawing/2014/main" id="{5922E39B-5CBE-5444-A80D-2994CC5CC428}"/>
                  </a:ext>
                </a:extLst>
              </p:cNvPr>
              <p:cNvGrpSpPr>
                <a:grpSpLocks/>
              </p:cNvGrpSpPr>
              <p:nvPr/>
            </p:nvGrpSpPr>
            <p:grpSpPr bwMode="auto">
              <a:xfrm>
                <a:off x="4086225" y="3629025"/>
                <a:ext cx="111" cy="96"/>
                <a:chOff x="4086225" y="3629025"/>
                <a:chExt cx="111" cy="96"/>
              </a:xfrm>
            </p:grpSpPr>
            <p:sp>
              <p:nvSpPr>
                <p:cNvPr id="121" name="Freeform 120">
                  <a:extLst>
                    <a:ext uri="{FF2B5EF4-FFF2-40B4-BE49-F238E27FC236}">
                      <a16:creationId xmlns:a16="http://schemas.microsoft.com/office/drawing/2014/main" id="{488C7565-FE17-E248-957E-4854F64657F7}"/>
                    </a:ext>
                  </a:extLst>
                </p:cNvPr>
                <p:cNvSpPr>
                  <a:spLocks/>
                </p:cNvSpPr>
                <p:nvPr/>
              </p:nvSpPr>
              <p:spPr bwMode="auto">
                <a:xfrm>
                  <a:off x="4086225" y="3629047"/>
                  <a:ext cx="30" cy="31"/>
                </a:xfrm>
                <a:custGeom>
                  <a:avLst/>
                  <a:gdLst>
                    <a:gd name="T0" fmla="*/ 0 w 208"/>
                    <a:gd name="T1" fmla="*/ 0 h 212"/>
                    <a:gd name="T2" fmla="*/ 0 w 208"/>
                    <a:gd name="T3" fmla="*/ 0 h 212"/>
                    <a:gd name="T4" fmla="*/ 0 w 208"/>
                    <a:gd name="T5" fmla="*/ 0 h 212"/>
                    <a:gd name="T6" fmla="*/ 0 w 208"/>
                    <a:gd name="T7" fmla="*/ 0 h 212"/>
                    <a:gd name="T8" fmla="*/ 0 w 208"/>
                    <a:gd name="T9" fmla="*/ 0 h 212"/>
                    <a:gd name="T10" fmla="*/ 0 w 208"/>
                    <a:gd name="T11" fmla="*/ 0 h 212"/>
                    <a:gd name="T12" fmla="*/ 0 w 208"/>
                    <a:gd name="T13" fmla="*/ 0 h 212"/>
                    <a:gd name="T14" fmla="*/ 0 w 208"/>
                    <a:gd name="T15" fmla="*/ 0 h 212"/>
                    <a:gd name="T16" fmla="*/ 0 w 208"/>
                    <a:gd name="T17" fmla="*/ 0 h 212"/>
                    <a:gd name="T18" fmla="*/ 0 w 208"/>
                    <a:gd name="T19" fmla="*/ 0 h 212"/>
                    <a:gd name="T20" fmla="*/ 0 w 208"/>
                    <a:gd name="T21" fmla="*/ 0 h 212"/>
                    <a:gd name="T22" fmla="*/ 0 w 208"/>
                    <a:gd name="T23" fmla="*/ 0 h 212"/>
                    <a:gd name="T24" fmla="*/ 0 w 208"/>
                    <a:gd name="T25" fmla="*/ 0 h 212"/>
                    <a:gd name="T26" fmla="*/ 0 w 208"/>
                    <a:gd name="T27" fmla="*/ 0 h 212"/>
                    <a:gd name="T28" fmla="*/ 0 w 208"/>
                    <a:gd name="T29" fmla="*/ 0 h 212"/>
                    <a:gd name="T30" fmla="*/ 0 w 208"/>
                    <a:gd name="T31" fmla="*/ 0 h 212"/>
                    <a:gd name="T32" fmla="*/ 0 w 208"/>
                    <a:gd name="T33" fmla="*/ 0 h 212"/>
                    <a:gd name="T34" fmla="*/ 0 w 208"/>
                    <a:gd name="T35" fmla="*/ 0 h 212"/>
                    <a:gd name="T36" fmla="*/ 0 w 208"/>
                    <a:gd name="T37" fmla="*/ 0 h 212"/>
                    <a:gd name="T38" fmla="*/ 0 w 208"/>
                    <a:gd name="T39" fmla="*/ 0 h 212"/>
                    <a:gd name="T40" fmla="*/ 0 w 208"/>
                    <a:gd name="T41" fmla="*/ 0 h 212"/>
                    <a:gd name="T42" fmla="*/ 0 w 208"/>
                    <a:gd name="T43" fmla="*/ 0 h 212"/>
                    <a:gd name="T44" fmla="*/ 0 w 208"/>
                    <a:gd name="T45" fmla="*/ 0 h 212"/>
                    <a:gd name="T46" fmla="*/ 0 w 208"/>
                    <a:gd name="T47" fmla="*/ 0 h 212"/>
                    <a:gd name="T48" fmla="*/ 0 w 208"/>
                    <a:gd name="T49" fmla="*/ 0 h 212"/>
                    <a:gd name="T50" fmla="*/ 0 w 208"/>
                    <a:gd name="T51" fmla="*/ 0 h 212"/>
                    <a:gd name="T52" fmla="*/ 0 w 208"/>
                    <a:gd name="T53" fmla="*/ 0 h 212"/>
                    <a:gd name="T54" fmla="*/ 0 w 208"/>
                    <a:gd name="T55" fmla="*/ 0 h 212"/>
                    <a:gd name="T56" fmla="*/ 0 w 208"/>
                    <a:gd name="T57" fmla="*/ 0 h 212"/>
                    <a:gd name="T58" fmla="*/ 0 w 208"/>
                    <a:gd name="T59" fmla="*/ 0 h 212"/>
                    <a:gd name="T60" fmla="*/ 0 w 208"/>
                    <a:gd name="T61" fmla="*/ 0 h 212"/>
                    <a:gd name="T62" fmla="*/ 0 w 208"/>
                    <a:gd name="T63" fmla="*/ 0 h 212"/>
                    <a:gd name="T64" fmla="*/ 0 w 208"/>
                    <a:gd name="T65" fmla="*/ 0 h 212"/>
                    <a:gd name="T66" fmla="*/ 0 w 208"/>
                    <a:gd name="T67" fmla="*/ 0 h 212"/>
                    <a:gd name="T68" fmla="*/ 0 w 208"/>
                    <a:gd name="T69" fmla="*/ 0 h 212"/>
                    <a:gd name="T70" fmla="*/ 0 w 208"/>
                    <a:gd name="T71" fmla="*/ 0 h 212"/>
                    <a:gd name="T72" fmla="*/ 0 w 208"/>
                    <a:gd name="T73" fmla="*/ 0 h 212"/>
                    <a:gd name="T74" fmla="*/ 0 w 208"/>
                    <a:gd name="T75" fmla="*/ 0 h 212"/>
                    <a:gd name="T76" fmla="*/ 0 w 208"/>
                    <a:gd name="T77" fmla="*/ 0 h 212"/>
                    <a:gd name="T78" fmla="*/ 0 w 208"/>
                    <a:gd name="T79" fmla="*/ 0 h 212"/>
                    <a:gd name="T80" fmla="*/ 0 w 208"/>
                    <a:gd name="T81" fmla="*/ 0 h 212"/>
                    <a:gd name="T82" fmla="*/ 0 w 208"/>
                    <a:gd name="T83" fmla="*/ 0 h 212"/>
                    <a:gd name="T84" fmla="*/ 0 w 208"/>
                    <a:gd name="T85" fmla="*/ 0 h 2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
                    <a:gd name="T130" fmla="*/ 0 h 212"/>
                    <a:gd name="T131" fmla="*/ 208 w 208"/>
                    <a:gd name="T132" fmla="*/ 212 h 2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 h="212">
                      <a:moveTo>
                        <a:pt x="4" y="50"/>
                      </a:moveTo>
                      <a:lnTo>
                        <a:pt x="4" y="50"/>
                      </a:lnTo>
                      <a:lnTo>
                        <a:pt x="0" y="50"/>
                      </a:lnTo>
                      <a:lnTo>
                        <a:pt x="0" y="48"/>
                      </a:lnTo>
                      <a:lnTo>
                        <a:pt x="0" y="42"/>
                      </a:lnTo>
                      <a:lnTo>
                        <a:pt x="6" y="36"/>
                      </a:lnTo>
                      <a:lnTo>
                        <a:pt x="12" y="30"/>
                      </a:lnTo>
                      <a:lnTo>
                        <a:pt x="22" y="24"/>
                      </a:lnTo>
                      <a:lnTo>
                        <a:pt x="28" y="22"/>
                      </a:lnTo>
                      <a:lnTo>
                        <a:pt x="34" y="18"/>
                      </a:lnTo>
                      <a:lnTo>
                        <a:pt x="38" y="18"/>
                      </a:lnTo>
                      <a:lnTo>
                        <a:pt x="40" y="14"/>
                      </a:lnTo>
                      <a:lnTo>
                        <a:pt x="44" y="6"/>
                      </a:lnTo>
                      <a:lnTo>
                        <a:pt x="46" y="4"/>
                      </a:lnTo>
                      <a:lnTo>
                        <a:pt x="52" y="2"/>
                      </a:lnTo>
                      <a:lnTo>
                        <a:pt x="64" y="2"/>
                      </a:lnTo>
                      <a:lnTo>
                        <a:pt x="70" y="4"/>
                      </a:lnTo>
                      <a:lnTo>
                        <a:pt x="76" y="8"/>
                      </a:lnTo>
                      <a:lnTo>
                        <a:pt x="82" y="12"/>
                      </a:lnTo>
                      <a:lnTo>
                        <a:pt x="100" y="6"/>
                      </a:lnTo>
                      <a:lnTo>
                        <a:pt x="116" y="0"/>
                      </a:lnTo>
                      <a:lnTo>
                        <a:pt x="118" y="4"/>
                      </a:lnTo>
                      <a:lnTo>
                        <a:pt x="120" y="20"/>
                      </a:lnTo>
                      <a:lnTo>
                        <a:pt x="122" y="24"/>
                      </a:lnTo>
                      <a:lnTo>
                        <a:pt x="126" y="26"/>
                      </a:lnTo>
                      <a:lnTo>
                        <a:pt x="132" y="30"/>
                      </a:lnTo>
                      <a:lnTo>
                        <a:pt x="146" y="36"/>
                      </a:lnTo>
                      <a:lnTo>
                        <a:pt x="162" y="40"/>
                      </a:lnTo>
                      <a:lnTo>
                        <a:pt x="172" y="46"/>
                      </a:lnTo>
                      <a:lnTo>
                        <a:pt x="182" y="48"/>
                      </a:lnTo>
                      <a:lnTo>
                        <a:pt x="194" y="50"/>
                      </a:lnTo>
                      <a:lnTo>
                        <a:pt x="206" y="50"/>
                      </a:lnTo>
                      <a:lnTo>
                        <a:pt x="208" y="54"/>
                      </a:lnTo>
                      <a:lnTo>
                        <a:pt x="208" y="56"/>
                      </a:lnTo>
                      <a:lnTo>
                        <a:pt x="206" y="58"/>
                      </a:lnTo>
                      <a:lnTo>
                        <a:pt x="206" y="76"/>
                      </a:lnTo>
                      <a:lnTo>
                        <a:pt x="200" y="78"/>
                      </a:lnTo>
                      <a:lnTo>
                        <a:pt x="196" y="78"/>
                      </a:lnTo>
                      <a:lnTo>
                        <a:pt x="188" y="80"/>
                      </a:lnTo>
                      <a:lnTo>
                        <a:pt x="174" y="80"/>
                      </a:lnTo>
                      <a:lnTo>
                        <a:pt x="166" y="82"/>
                      </a:lnTo>
                      <a:lnTo>
                        <a:pt x="154" y="82"/>
                      </a:lnTo>
                      <a:lnTo>
                        <a:pt x="146" y="82"/>
                      </a:lnTo>
                      <a:lnTo>
                        <a:pt x="140" y="86"/>
                      </a:lnTo>
                      <a:lnTo>
                        <a:pt x="138" y="88"/>
                      </a:lnTo>
                      <a:lnTo>
                        <a:pt x="136" y="92"/>
                      </a:lnTo>
                      <a:lnTo>
                        <a:pt x="134" y="96"/>
                      </a:lnTo>
                      <a:lnTo>
                        <a:pt x="130" y="98"/>
                      </a:lnTo>
                      <a:lnTo>
                        <a:pt x="122" y="96"/>
                      </a:lnTo>
                      <a:lnTo>
                        <a:pt x="114" y="98"/>
                      </a:lnTo>
                      <a:lnTo>
                        <a:pt x="110" y="100"/>
                      </a:lnTo>
                      <a:lnTo>
                        <a:pt x="106" y="106"/>
                      </a:lnTo>
                      <a:lnTo>
                        <a:pt x="102" y="112"/>
                      </a:lnTo>
                      <a:lnTo>
                        <a:pt x="98" y="122"/>
                      </a:lnTo>
                      <a:lnTo>
                        <a:pt x="92" y="140"/>
                      </a:lnTo>
                      <a:lnTo>
                        <a:pt x="88" y="146"/>
                      </a:lnTo>
                      <a:lnTo>
                        <a:pt x="82" y="148"/>
                      </a:lnTo>
                      <a:lnTo>
                        <a:pt x="76" y="146"/>
                      </a:lnTo>
                      <a:lnTo>
                        <a:pt x="70" y="150"/>
                      </a:lnTo>
                      <a:lnTo>
                        <a:pt x="64" y="154"/>
                      </a:lnTo>
                      <a:lnTo>
                        <a:pt x="58" y="158"/>
                      </a:lnTo>
                      <a:lnTo>
                        <a:pt x="38" y="194"/>
                      </a:lnTo>
                      <a:lnTo>
                        <a:pt x="32" y="212"/>
                      </a:lnTo>
                      <a:lnTo>
                        <a:pt x="28" y="212"/>
                      </a:lnTo>
                      <a:lnTo>
                        <a:pt x="28" y="192"/>
                      </a:lnTo>
                      <a:lnTo>
                        <a:pt x="22" y="184"/>
                      </a:lnTo>
                      <a:lnTo>
                        <a:pt x="56" y="150"/>
                      </a:lnTo>
                      <a:lnTo>
                        <a:pt x="56" y="146"/>
                      </a:lnTo>
                      <a:lnTo>
                        <a:pt x="54" y="144"/>
                      </a:lnTo>
                      <a:lnTo>
                        <a:pt x="48" y="144"/>
                      </a:lnTo>
                      <a:lnTo>
                        <a:pt x="38" y="150"/>
                      </a:lnTo>
                      <a:lnTo>
                        <a:pt x="22" y="164"/>
                      </a:lnTo>
                      <a:lnTo>
                        <a:pt x="18" y="166"/>
                      </a:lnTo>
                      <a:lnTo>
                        <a:pt x="14" y="162"/>
                      </a:lnTo>
                      <a:lnTo>
                        <a:pt x="2" y="150"/>
                      </a:lnTo>
                      <a:lnTo>
                        <a:pt x="2" y="144"/>
                      </a:lnTo>
                      <a:lnTo>
                        <a:pt x="6" y="146"/>
                      </a:lnTo>
                      <a:lnTo>
                        <a:pt x="8" y="144"/>
                      </a:lnTo>
                      <a:lnTo>
                        <a:pt x="10" y="142"/>
                      </a:lnTo>
                      <a:lnTo>
                        <a:pt x="12" y="138"/>
                      </a:lnTo>
                      <a:lnTo>
                        <a:pt x="14" y="134"/>
                      </a:lnTo>
                      <a:lnTo>
                        <a:pt x="18" y="130"/>
                      </a:lnTo>
                      <a:lnTo>
                        <a:pt x="18" y="124"/>
                      </a:lnTo>
                      <a:lnTo>
                        <a:pt x="14" y="112"/>
                      </a:lnTo>
                      <a:lnTo>
                        <a:pt x="14" y="108"/>
                      </a:lnTo>
                      <a:lnTo>
                        <a:pt x="14" y="104"/>
                      </a:lnTo>
                      <a:lnTo>
                        <a:pt x="16" y="100"/>
                      </a:lnTo>
                      <a:lnTo>
                        <a:pt x="14" y="96"/>
                      </a:lnTo>
                      <a:lnTo>
                        <a:pt x="16" y="94"/>
                      </a:lnTo>
                      <a:lnTo>
                        <a:pt x="18" y="88"/>
                      </a:lnTo>
                      <a:lnTo>
                        <a:pt x="24" y="84"/>
                      </a:lnTo>
                      <a:lnTo>
                        <a:pt x="28" y="84"/>
                      </a:lnTo>
                      <a:lnTo>
                        <a:pt x="30" y="82"/>
                      </a:lnTo>
                      <a:lnTo>
                        <a:pt x="30" y="74"/>
                      </a:lnTo>
                      <a:lnTo>
                        <a:pt x="28" y="62"/>
                      </a:lnTo>
                      <a:lnTo>
                        <a:pt x="26" y="60"/>
                      </a:lnTo>
                      <a:lnTo>
                        <a:pt x="22" y="56"/>
                      </a:lnTo>
                      <a:lnTo>
                        <a:pt x="16" y="54"/>
                      </a:lnTo>
                      <a:lnTo>
                        <a:pt x="4" y="5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22" name="Freeform 121">
                  <a:extLst>
                    <a:ext uri="{FF2B5EF4-FFF2-40B4-BE49-F238E27FC236}">
                      <a16:creationId xmlns:a16="http://schemas.microsoft.com/office/drawing/2014/main" id="{A7B54188-3429-034F-BF42-E36C255998C4}"/>
                    </a:ext>
                  </a:extLst>
                </p:cNvPr>
                <p:cNvSpPr>
                  <a:spLocks/>
                </p:cNvSpPr>
                <p:nvPr/>
              </p:nvSpPr>
              <p:spPr bwMode="auto">
                <a:xfrm>
                  <a:off x="4086230" y="3629025"/>
                  <a:ext cx="106" cy="96"/>
                </a:xfrm>
                <a:custGeom>
                  <a:avLst/>
                  <a:gdLst>
                    <a:gd name="T0" fmla="*/ 0 w 728"/>
                    <a:gd name="T1" fmla="*/ 0 h 666"/>
                    <a:gd name="T2" fmla="*/ 0 w 728"/>
                    <a:gd name="T3" fmla="*/ 0 h 666"/>
                    <a:gd name="T4" fmla="*/ 0 w 728"/>
                    <a:gd name="T5" fmla="*/ 0 h 666"/>
                    <a:gd name="T6" fmla="*/ 0 w 728"/>
                    <a:gd name="T7" fmla="*/ 0 h 666"/>
                    <a:gd name="T8" fmla="*/ 0 w 728"/>
                    <a:gd name="T9" fmla="*/ 0 h 666"/>
                    <a:gd name="T10" fmla="*/ 0 w 728"/>
                    <a:gd name="T11" fmla="*/ 0 h 666"/>
                    <a:gd name="T12" fmla="*/ 0 w 728"/>
                    <a:gd name="T13" fmla="*/ 0 h 666"/>
                    <a:gd name="T14" fmla="*/ 0 w 728"/>
                    <a:gd name="T15" fmla="*/ 0 h 666"/>
                    <a:gd name="T16" fmla="*/ 0 w 728"/>
                    <a:gd name="T17" fmla="*/ 0 h 666"/>
                    <a:gd name="T18" fmla="*/ 0 w 728"/>
                    <a:gd name="T19" fmla="*/ 0 h 666"/>
                    <a:gd name="T20" fmla="*/ 0 w 728"/>
                    <a:gd name="T21" fmla="*/ 0 h 666"/>
                    <a:gd name="T22" fmla="*/ 0 w 728"/>
                    <a:gd name="T23" fmla="*/ 0 h 666"/>
                    <a:gd name="T24" fmla="*/ 0 w 728"/>
                    <a:gd name="T25" fmla="*/ 0 h 666"/>
                    <a:gd name="T26" fmla="*/ 0 w 728"/>
                    <a:gd name="T27" fmla="*/ 0 h 666"/>
                    <a:gd name="T28" fmla="*/ 0 w 728"/>
                    <a:gd name="T29" fmla="*/ 0 h 666"/>
                    <a:gd name="T30" fmla="*/ 0 w 728"/>
                    <a:gd name="T31" fmla="*/ 0 h 666"/>
                    <a:gd name="T32" fmla="*/ 0 w 728"/>
                    <a:gd name="T33" fmla="*/ 0 h 666"/>
                    <a:gd name="T34" fmla="*/ 0 w 728"/>
                    <a:gd name="T35" fmla="*/ 0 h 666"/>
                    <a:gd name="T36" fmla="*/ 0 w 728"/>
                    <a:gd name="T37" fmla="*/ 0 h 666"/>
                    <a:gd name="T38" fmla="*/ 0 w 728"/>
                    <a:gd name="T39" fmla="*/ 0 h 666"/>
                    <a:gd name="T40" fmla="*/ 0 w 728"/>
                    <a:gd name="T41" fmla="*/ 0 h 666"/>
                    <a:gd name="T42" fmla="*/ 0 w 728"/>
                    <a:gd name="T43" fmla="*/ 0 h 666"/>
                    <a:gd name="T44" fmla="*/ 0 w 728"/>
                    <a:gd name="T45" fmla="*/ 0 h 666"/>
                    <a:gd name="T46" fmla="*/ 0 w 728"/>
                    <a:gd name="T47" fmla="*/ 0 h 666"/>
                    <a:gd name="T48" fmla="*/ 0 w 728"/>
                    <a:gd name="T49" fmla="*/ 0 h 666"/>
                    <a:gd name="T50" fmla="*/ 0 w 728"/>
                    <a:gd name="T51" fmla="*/ 0 h 666"/>
                    <a:gd name="T52" fmla="*/ 0 w 728"/>
                    <a:gd name="T53" fmla="*/ 0 h 666"/>
                    <a:gd name="T54" fmla="*/ 0 w 728"/>
                    <a:gd name="T55" fmla="*/ 0 h 666"/>
                    <a:gd name="T56" fmla="*/ 0 w 728"/>
                    <a:gd name="T57" fmla="*/ 0 h 666"/>
                    <a:gd name="T58" fmla="*/ 0 w 728"/>
                    <a:gd name="T59" fmla="*/ 0 h 666"/>
                    <a:gd name="T60" fmla="*/ 0 w 728"/>
                    <a:gd name="T61" fmla="*/ 0 h 666"/>
                    <a:gd name="T62" fmla="*/ 0 w 728"/>
                    <a:gd name="T63" fmla="*/ 0 h 666"/>
                    <a:gd name="T64" fmla="*/ 0 w 728"/>
                    <a:gd name="T65" fmla="*/ 0 h 666"/>
                    <a:gd name="T66" fmla="*/ 0 w 728"/>
                    <a:gd name="T67" fmla="*/ 0 h 666"/>
                    <a:gd name="T68" fmla="*/ 0 w 728"/>
                    <a:gd name="T69" fmla="*/ 0 h 666"/>
                    <a:gd name="T70" fmla="*/ 0 w 728"/>
                    <a:gd name="T71" fmla="*/ 0 h 666"/>
                    <a:gd name="T72" fmla="*/ 0 w 728"/>
                    <a:gd name="T73" fmla="*/ 0 h 666"/>
                    <a:gd name="T74" fmla="*/ 0 w 728"/>
                    <a:gd name="T75" fmla="*/ 0 h 666"/>
                    <a:gd name="T76" fmla="*/ 0 w 728"/>
                    <a:gd name="T77" fmla="*/ 0 h 666"/>
                    <a:gd name="T78" fmla="*/ 0 w 728"/>
                    <a:gd name="T79" fmla="*/ 0 h 666"/>
                    <a:gd name="T80" fmla="*/ 0 w 728"/>
                    <a:gd name="T81" fmla="*/ 0 h 666"/>
                    <a:gd name="T82" fmla="*/ 0 w 728"/>
                    <a:gd name="T83" fmla="*/ 0 h 666"/>
                    <a:gd name="T84" fmla="*/ 0 w 728"/>
                    <a:gd name="T85" fmla="*/ 0 h 666"/>
                    <a:gd name="T86" fmla="*/ 0 w 728"/>
                    <a:gd name="T87" fmla="*/ 0 h 666"/>
                    <a:gd name="T88" fmla="*/ 0 w 728"/>
                    <a:gd name="T89" fmla="*/ 0 h 666"/>
                    <a:gd name="T90" fmla="*/ 0 w 728"/>
                    <a:gd name="T91" fmla="*/ 0 h 666"/>
                    <a:gd name="T92" fmla="*/ 0 w 728"/>
                    <a:gd name="T93" fmla="*/ 0 h 666"/>
                    <a:gd name="T94" fmla="*/ 0 w 728"/>
                    <a:gd name="T95" fmla="*/ 0 h 666"/>
                    <a:gd name="T96" fmla="*/ 0 w 728"/>
                    <a:gd name="T97" fmla="*/ 0 h 666"/>
                    <a:gd name="T98" fmla="*/ 0 w 728"/>
                    <a:gd name="T99" fmla="*/ 0 h 666"/>
                    <a:gd name="T100" fmla="*/ 0 w 728"/>
                    <a:gd name="T101" fmla="*/ 0 h 666"/>
                    <a:gd name="T102" fmla="*/ 0 w 728"/>
                    <a:gd name="T103" fmla="*/ 0 h 666"/>
                    <a:gd name="T104" fmla="*/ 0 w 728"/>
                    <a:gd name="T105" fmla="*/ 0 h 666"/>
                    <a:gd name="T106" fmla="*/ 0 w 728"/>
                    <a:gd name="T107" fmla="*/ 0 h 666"/>
                    <a:gd name="T108" fmla="*/ 0 w 728"/>
                    <a:gd name="T109" fmla="*/ 0 h 666"/>
                    <a:gd name="T110" fmla="*/ 0 w 728"/>
                    <a:gd name="T111" fmla="*/ 0 h 666"/>
                    <a:gd name="T112" fmla="*/ 0 w 728"/>
                    <a:gd name="T113" fmla="*/ 0 h 666"/>
                    <a:gd name="T114" fmla="*/ 0 w 728"/>
                    <a:gd name="T115" fmla="*/ 0 h 6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8"/>
                    <a:gd name="T175" fmla="*/ 0 h 666"/>
                    <a:gd name="T176" fmla="*/ 728 w 728"/>
                    <a:gd name="T177" fmla="*/ 666 h 6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8" h="666">
                      <a:moveTo>
                        <a:pt x="186" y="192"/>
                      </a:moveTo>
                      <a:lnTo>
                        <a:pt x="176" y="220"/>
                      </a:lnTo>
                      <a:lnTo>
                        <a:pt x="180" y="226"/>
                      </a:lnTo>
                      <a:lnTo>
                        <a:pt x="186" y="230"/>
                      </a:lnTo>
                      <a:lnTo>
                        <a:pt x="190" y="232"/>
                      </a:lnTo>
                      <a:lnTo>
                        <a:pt x="200" y="232"/>
                      </a:lnTo>
                      <a:lnTo>
                        <a:pt x="204" y="232"/>
                      </a:lnTo>
                      <a:lnTo>
                        <a:pt x="216" y="240"/>
                      </a:lnTo>
                      <a:lnTo>
                        <a:pt x="216" y="248"/>
                      </a:lnTo>
                      <a:lnTo>
                        <a:pt x="196" y="254"/>
                      </a:lnTo>
                      <a:lnTo>
                        <a:pt x="184" y="274"/>
                      </a:lnTo>
                      <a:lnTo>
                        <a:pt x="190" y="274"/>
                      </a:lnTo>
                      <a:lnTo>
                        <a:pt x="194" y="274"/>
                      </a:lnTo>
                      <a:lnTo>
                        <a:pt x="198" y="276"/>
                      </a:lnTo>
                      <a:lnTo>
                        <a:pt x="200" y="280"/>
                      </a:lnTo>
                      <a:lnTo>
                        <a:pt x="200" y="292"/>
                      </a:lnTo>
                      <a:lnTo>
                        <a:pt x="182" y="306"/>
                      </a:lnTo>
                      <a:lnTo>
                        <a:pt x="132" y="306"/>
                      </a:lnTo>
                      <a:lnTo>
                        <a:pt x="100" y="320"/>
                      </a:lnTo>
                      <a:lnTo>
                        <a:pt x="66" y="318"/>
                      </a:lnTo>
                      <a:lnTo>
                        <a:pt x="40" y="318"/>
                      </a:lnTo>
                      <a:lnTo>
                        <a:pt x="34" y="320"/>
                      </a:lnTo>
                      <a:lnTo>
                        <a:pt x="30" y="322"/>
                      </a:lnTo>
                      <a:lnTo>
                        <a:pt x="26" y="328"/>
                      </a:lnTo>
                      <a:lnTo>
                        <a:pt x="22" y="334"/>
                      </a:lnTo>
                      <a:lnTo>
                        <a:pt x="18" y="344"/>
                      </a:lnTo>
                      <a:lnTo>
                        <a:pt x="12" y="354"/>
                      </a:lnTo>
                      <a:lnTo>
                        <a:pt x="8" y="358"/>
                      </a:lnTo>
                      <a:lnTo>
                        <a:pt x="0" y="370"/>
                      </a:lnTo>
                      <a:lnTo>
                        <a:pt x="2" y="390"/>
                      </a:lnTo>
                      <a:lnTo>
                        <a:pt x="2" y="408"/>
                      </a:lnTo>
                      <a:lnTo>
                        <a:pt x="16" y="408"/>
                      </a:lnTo>
                      <a:lnTo>
                        <a:pt x="24" y="400"/>
                      </a:lnTo>
                      <a:lnTo>
                        <a:pt x="32" y="396"/>
                      </a:lnTo>
                      <a:lnTo>
                        <a:pt x="44" y="394"/>
                      </a:lnTo>
                      <a:lnTo>
                        <a:pt x="50" y="394"/>
                      </a:lnTo>
                      <a:lnTo>
                        <a:pt x="54" y="396"/>
                      </a:lnTo>
                      <a:lnTo>
                        <a:pt x="60" y="400"/>
                      </a:lnTo>
                      <a:lnTo>
                        <a:pt x="52" y="416"/>
                      </a:lnTo>
                      <a:lnTo>
                        <a:pt x="50" y="432"/>
                      </a:lnTo>
                      <a:lnTo>
                        <a:pt x="64" y="446"/>
                      </a:lnTo>
                      <a:lnTo>
                        <a:pt x="78" y="456"/>
                      </a:lnTo>
                      <a:lnTo>
                        <a:pt x="76" y="462"/>
                      </a:lnTo>
                      <a:lnTo>
                        <a:pt x="74" y="468"/>
                      </a:lnTo>
                      <a:lnTo>
                        <a:pt x="72" y="476"/>
                      </a:lnTo>
                      <a:lnTo>
                        <a:pt x="72" y="486"/>
                      </a:lnTo>
                      <a:lnTo>
                        <a:pt x="72" y="490"/>
                      </a:lnTo>
                      <a:lnTo>
                        <a:pt x="74" y="494"/>
                      </a:lnTo>
                      <a:lnTo>
                        <a:pt x="76" y="496"/>
                      </a:lnTo>
                      <a:lnTo>
                        <a:pt x="78" y="496"/>
                      </a:lnTo>
                      <a:lnTo>
                        <a:pt x="82" y="494"/>
                      </a:lnTo>
                      <a:lnTo>
                        <a:pt x="84" y="494"/>
                      </a:lnTo>
                      <a:lnTo>
                        <a:pt x="76" y="504"/>
                      </a:lnTo>
                      <a:lnTo>
                        <a:pt x="56" y="510"/>
                      </a:lnTo>
                      <a:lnTo>
                        <a:pt x="52" y="496"/>
                      </a:lnTo>
                      <a:lnTo>
                        <a:pt x="36" y="490"/>
                      </a:lnTo>
                      <a:lnTo>
                        <a:pt x="28" y="516"/>
                      </a:lnTo>
                      <a:lnTo>
                        <a:pt x="36" y="530"/>
                      </a:lnTo>
                      <a:lnTo>
                        <a:pt x="42" y="538"/>
                      </a:lnTo>
                      <a:lnTo>
                        <a:pt x="58" y="538"/>
                      </a:lnTo>
                      <a:lnTo>
                        <a:pt x="66" y="530"/>
                      </a:lnTo>
                      <a:lnTo>
                        <a:pt x="88" y="534"/>
                      </a:lnTo>
                      <a:lnTo>
                        <a:pt x="96" y="536"/>
                      </a:lnTo>
                      <a:lnTo>
                        <a:pt x="110" y="552"/>
                      </a:lnTo>
                      <a:lnTo>
                        <a:pt x="108" y="562"/>
                      </a:lnTo>
                      <a:lnTo>
                        <a:pt x="98" y="576"/>
                      </a:lnTo>
                      <a:lnTo>
                        <a:pt x="96" y="580"/>
                      </a:lnTo>
                      <a:lnTo>
                        <a:pt x="98" y="582"/>
                      </a:lnTo>
                      <a:lnTo>
                        <a:pt x="104" y="584"/>
                      </a:lnTo>
                      <a:lnTo>
                        <a:pt x="122" y="588"/>
                      </a:lnTo>
                      <a:lnTo>
                        <a:pt x="126" y="592"/>
                      </a:lnTo>
                      <a:lnTo>
                        <a:pt x="130" y="596"/>
                      </a:lnTo>
                      <a:lnTo>
                        <a:pt x="130" y="604"/>
                      </a:lnTo>
                      <a:lnTo>
                        <a:pt x="132" y="618"/>
                      </a:lnTo>
                      <a:lnTo>
                        <a:pt x="156" y="614"/>
                      </a:lnTo>
                      <a:lnTo>
                        <a:pt x="172" y="628"/>
                      </a:lnTo>
                      <a:lnTo>
                        <a:pt x="166" y="636"/>
                      </a:lnTo>
                      <a:lnTo>
                        <a:pt x="162" y="640"/>
                      </a:lnTo>
                      <a:lnTo>
                        <a:pt x="158" y="642"/>
                      </a:lnTo>
                      <a:lnTo>
                        <a:pt x="148" y="642"/>
                      </a:lnTo>
                      <a:lnTo>
                        <a:pt x="144" y="644"/>
                      </a:lnTo>
                      <a:lnTo>
                        <a:pt x="140" y="646"/>
                      </a:lnTo>
                      <a:lnTo>
                        <a:pt x="138" y="650"/>
                      </a:lnTo>
                      <a:lnTo>
                        <a:pt x="166" y="650"/>
                      </a:lnTo>
                      <a:lnTo>
                        <a:pt x="186" y="650"/>
                      </a:lnTo>
                      <a:lnTo>
                        <a:pt x="202" y="646"/>
                      </a:lnTo>
                      <a:lnTo>
                        <a:pt x="216" y="640"/>
                      </a:lnTo>
                      <a:lnTo>
                        <a:pt x="244" y="636"/>
                      </a:lnTo>
                      <a:lnTo>
                        <a:pt x="252" y="634"/>
                      </a:lnTo>
                      <a:lnTo>
                        <a:pt x="260" y="636"/>
                      </a:lnTo>
                      <a:lnTo>
                        <a:pt x="264" y="638"/>
                      </a:lnTo>
                      <a:lnTo>
                        <a:pt x="266" y="640"/>
                      </a:lnTo>
                      <a:lnTo>
                        <a:pt x="268" y="646"/>
                      </a:lnTo>
                      <a:lnTo>
                        <a:pt x="268" y="652"/>
                      </a:lnTo>
                      <a:lnTo>
                        <a:pt x="268" y="658"/>
                      </a:lnTo>
                      <a:lnTo>
                        <a:pt x="268" y="664"/>
                      </a:lnTo>
                      <a:lnTo>
                        <a:pt x="270" y="666"/>
                      </a:lnTo>
                      <a:lnTo>
                        <a:pt x="274" y="664"/>
                      </a:lnTo>
                      <a:lnTo>
                        <a:pt x="286" y="662"/>
                      </a:lnTo>
                      <a:lnTo>
                        <a:pt x="298" y="656"/>
                      </a:lnTo>
                      <a:lnTo>
                        <a:pt x="308" y="654"/>
                      </a:lnTo>
                      <a:lnTo>
                        <a:pt x="334" y="652"/>
                      </a:lnTo>
                      <a:lnTo>
                        <a:pt x="382" y="644"/>
                      </a:lnTo>
                      <a:lnTo>
                        <a:pt x="394" y="640"/>
                      </a:lnTo>
                      <a:lnTo>
                        <a:pt x="396" y="638"/>
                      </a:lnTo>
                      <a:lnTo>
                        <a:pt x="400" y="634"/>
                      </a:lnTo>
                      <a:lnTo>
                        <a:pt x="400" y="628"/>
                      </a:lnTo>
                      <a:lnTo>
                        <a:pt x="398" y="618"/>
                      </a:lnTo>
                      <a:lnTo>
                        <a:pt x="392" y="598"/>
                      </a:lnTo>
                      <a:lnTo>
                        <a:pt x="390" y="588"/>
                      </a:lnTo>
                      <a:lnTo>
                        <a:pt x="392" y="578"/>
                      </a:lnTo>
                      <a:lnTo>
                        <a:pt x="394" y="574"/>
                      </a:lnTo>
                      <a:lnTo>
                        <a:pt x="398" y="570"/>
                      </a:lnTo>
                      <a:lnTo>
                        <a:pt x="408" y="568"/>
                      </a:lnTo>
                      <a:lnTo>
                        <a:pt x="420" y="568"/>
                      </a:lnTo>
                      <a:lnTo>
                        <a:pt x="436" y="570"/>
                      </a:lnTo>
                      <a:lnTo>
                        <a:pt x="468" y="578"/>
                      </a:lnTo>
                      <a:lnTo>
                        <a:pt x="498" y="588"/>
                      </a:lnTo>
                      <a:lnTo>
                        <a:pt x="520" y="596"/>
                      </a:lnTo>
                      <a:lnTo>
                        <a:pt x="534" y="600"/>
                      </a:lnTo>
                      <a:lnTo>
                        <a:pt x="546" y="606"/>
                      </a:lnTo>
                      <a:lnTo>
                        <a:pt x="562" y="600"/>
                      </a:lnTo>
                      <a:lnTo>
                        <a:pt x="576" y="596"/>
                      </a:lnTo>
                      <a:lnTo>
                        <a:pt x="588" y="594"/>
                      </a:lnTo>
                      <a:lnTo>
                        <a:pt x="600" y="592"/>
                      </a:lnTo>
                      <a:lnTo>
                        <a:pt x="612" y="586"/>
                      </a:lnTo>
                      <a:lnTo>
                        <a:pt x="626" y="578"/>
                      </a:lnTo>
                      <a:lnTo>
                        <a:pt x="668" y="510"/>
                      </a:lnTo>
                      <a:lnTo>
                        <a:pt x="676" y="504"/>
                      </a:lnTo>
                      <a:lnTo>
                        <a:pt x="682" y="500"/>
                      </a:lnTo>
                      <a:lnTo>
                        <a:pt x="690" y="498"/>
                      </a:lnTo>
                      <a:lnTo>
                        <a:pt x="722" y="498"/>
                      </a:lnTo>
                      <a:lnTo>
                        <a:pt x="728" y="498"/>
                      </a:lnTo>
                      <a:lnTo>
                        <a:pt x="728" y="14"/>
                      </a:lnTo>
                      <a:lnTo>
                        <a:pt x="700" y="20"/>
                      </a:lnTo>
                      <a:lnTo>
                        <a:pt x="688" y="20"/>
                      </a:lnTo>
                      <a:lnTo>
                        <a:pt x="686" y="20"/>
                      </a:lnTo>
                      <a:lnTo>
                        <a:pt x="686" y="22"/>
                      </a:lnTo>
                      <a:lnTo>
                        <a:pt x="688" y="26"/>
                      </a:lnTo>
                      <a:lnTo>
                        <a:pt x="688" y="28"/>
                      </a:lnTo>
                      <a:lnTo>
                        <a:pt x="686" y="30"/>
                      </a:lnTo>
                      <a:lnTo>
                        <a:pt x="678" y="32"/>
                      </a:lnTo>
                      <a:lnTo>
                        <a:pt x="668" y="30"/>
                      </a:lnTo>
                      <a:lnTo>
                        <a:pt x="654" y="28"/>
                      </a:lnTo>
                      <a:lnTo>
                        <a:pt x="646" y="14"/>
                      </a:lnTo>
                      <a:lnTo>
                        <a:pt x="638" y="4"/>
                      </a:lnTo>
                      <a:lnTo>
                        <a:pt x="634" y="2"/>
                      </a:lnTo>
                      <a:lnTo>
                        <a:pt x="632" y="0"/>
                      </a:lnTo>
                      <a:lnTo>
                        <a:pt x="626" y="2"/>
                      </a:lnTo>
                      <a:lnTo>
                        <a:pt x="618" y="10"/>
                      </a:lnTo>
                      <a:lnTo>
                        <a:pt x="604" y="24"/>
                      </a:lnTo>
                      <a:lnTo>
                        <a:pt x="600" y="26"/>
                      </a:lnTo>
                      <a:lnTo>
                        <a:pt x="596" y="24"/>
                      </a:lnTo>
                      <a:lnTo>
                        <a:pt x="586" y="18"/>
                      </a:lnTo>
                      <a:lnTo>
                        <a:pt x="574" y="8"/>
                      </a:lnTo>
                      <a:lnTo>
                        <a:pt x="558" y="2"/>
                      </a:lnTo>
                      <a:lnTo>
                        <a:pt x="556" y="6"/>
                      </a:lnTo>
                      <a:lnTo>
                        <a:pt x="548" y="14"/>
                      </a:lnTo>
                      <a:lnTo>
                        <a:pt x="542" y="20"/>
                      </a:lnTo>
                      <a:lnTo>
                        <a:pt x="536" y="24"/>
                      </a:lnTo>
                      <a:lnTo>
                        <a:pt x="526" y="26"/>
                      </a:lnTo>
                      <a:lnTo>
                        <a:pt x="514" y="28"/>
                      </a:lnTo>
                      <a:lnTo>
                        <a:pt x="492" y="28"/>
                      </a:lnTo>
                      <a:lnTo>
                        <a:pt x="470" y="32"/>
                      </a:lnTo>
                      <a:lnTo>
                        <a:pt x="448" y="38"/>
                      </a:lnTo>
                      <a:lnTo>
                        <a:pt x="420" y="48"/>
                      </a:lnTo>
                      <a:lnTo>
                        <a:pt x="404" y="56"/>
                      </a:lnTo>
                      <a:lnTo>
                        <a:pt x="388" y="70"/>
                      </a:lnTo>
                      <a:lnTo>
                        <a:pt x="374" y="84"/>
                      </a:lnTo>
                      <a:lnTo>
                        <a:pt x="362" y="98"/>
                      </a:lnTo>
                      <a:lnTo>
                        <a:pt x="342" y="126"/>
                      </a:lnTo>
                      <a:lnTo>
                        <a:pt x="334" y="140"/>
                      </a:lnTo>
                      <a:lnTo>
                        <a:pt x="332" y="144"/>
                      </a:lnTo>
                      <a:lnTo>
                        <a:pt x="330" y="152"/>
                      </a:lnTo>
                      <a:lnTo>
                        <a:pt x="326" y="160"/>
                      </a:lnTo>
                      <a:lnTo>
                        <a:pt x="318" y="172"/>
                      </a:lnTo>
                      <a:lnTo>
                        <a:pt x="310" y="178"/>
                      </a:lnTo>
                      <a:lnTo>
                        <a:pt x="302" y="182"/>
                      </a:lnTo>
                      <a:lnTo>
                        <a:pt x="292" y="184"/>
                      </a:lnTo>
                      <a:lnTo>
                        <a:pt x="284" y="184"/>
                      </a:lnTo>
                      <a:lnTo>
                        <a:pt x="266" y="182"/>
                      </a:lnTo>
                      <a:lnTo>
                        <a:pt x="260" y="182"/>
                      </a:lnTo>
                      <a:lnTo>
                        <a:pt x="250" y="184"/>
                      </a:lnTo>
                      <a:lnTo>
                        <a:pt x="242" y="188"/>
                      </a:lnTo>
                      <a:lnTo>
                        <a:pt x="232" y="196"/>
                      </a:lnTo>
                      <a:lnTo>
                        <a:pt x="226" y="200"/>
                      </a:lnTo>
                      <a:lnTo>
                        <a:pt x="220" y="202"/>
                      </a:lnTo>
                      <a:lnTo>
                        <a:pt x="204" y="202"/>
                      </a:lnTo>
                      <a:lnTo>
                        <a:pt x="190" y="200"/>
                      </a:lnTo>
                      <a:lnTo>
                        <a:pt x="184" y="198"/>
                      </a:lnTo>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sp>
            <p:nvSpPr>
              <p:cNvPr id="120" name="Freeform 119">
                <a:extLst>
                  <a:ext uri="{FF2B5EF4-FFF2-40B4-BE49-F238E27FC236}">
                    <a16:creationId xmlns:a16="http://schemas.microsoft.com/office/drawing/2014/main" id="{F95A73AF-E58E-C94C-9269-9D0D40ACDCB3}"/>
                  </a:ext>
                </a:extLst>
              </p:cNvPr>
              <p:cNvSpPr>
                <a:spLocks/>
              </p:cNvSpPr>
              <p:nvPr/>
            </p:nvSpPr>
            <p:spPr bwMode="auto">
              <a:xfrm>
                <a:off x="4086310" y="3629113"/>
                <a:ext cx="22" cy="20"/>
              </a:xfrm>
              <a:custGeom>
                <a:avLst/>
                <a:gdLst>
                  <a:gd name="T0" fmla="*/ 0 w 150"/>
                  <a:gd name="T1" fmla="*/ 0 h 136"/>
                  <a:gd name="T2" fmla="*/ 0 w 150"/>
                  <a:gd name="T3" fmla="*/ 0 h 136"/>
                  <a:gd name="T4" fmla="*/ 0 w 150"/>
                  <a:gd name="T5" fmla="*/ 0 h 136"/>
                  <a:gd name="T6" fmla="*/ 0 w 150"/>
                  <a:gd name="T7" fmla="*/ 0 h 136"/>
                  <a:gd name="T8" fmla="*/ 0 w 150"/>
                  <a:gd name="T9" fmla="*/ 0 h 136"/>
                  <a:gd name="T10" fmla="*/ 0 w 150"/>
                  <a:gd name="T11" fmla="*/ 0 h 136"/>
                  <a:gd name="T12" fmla="*/ 0 w 150"/>
                  <a:gd name="T13" fmla="*/ 0 h 136"/>
                  <a:gd name="T14" fmla="*/ 0 w 150"/>
                  <a:gd name="T15" fmla="*/ 0 h 136"/>
                  <a:gd name="T16" fmla="*/ 0 w 150"/>
                  <a:gd name="T17" fmla="*/ 0 h 136"/>
                  <a:gd name="T18" fmla="*/ 0 w 150"/>
                  <a:gd name="T19" fmla="*/ 0 h 136"/>
                  <a:gd name="T20" fmla="*/ 0 w 150"/>
                  <a:gd name="T21" fmla="*/ 0 h 136"/>
                  <a:gd name="T22" fmla="*/ 0 w 150"/>
                  <a:gd name="T23" fmla="*/ 0 h 136"/>
                  <a:gd name="T24" fmla="*/ 0 w 150"/>
                  <a:gd name="T25" fmla="*/ 0 h 136"/>
                  <a:gd name="T26" fmla="*/ 0 w 150"/>
                  <a:gd name="T27" fmla="*/ 0 h 136"/>
                  <a:gd name="T28" fmla="*/ 0 w 150"/>
                  <a:gd name="T29" fmla="*/ 0 h 136"/>
                  <a:gd name="T30" fmla="*/ 0 w 150"/>
                  <a:gd name="T31" fmla="*/ 0 h 136"/>
                  <a:gd name="T32" fmla="*/ 0 w 150"/>
                  <a:gd name="T33" fmla="*/ 0 h 136"/>
                  <a:gd name="T34" fmla="*/ 0 w 150"/>
                  <a:gd name="T35" fmla="*/ 0 h 136"/>
                  <a:gd name="T36" fmla="*/ 0 w 150"/>
                  <a:gd name="T37" fmla="*/ 0 h 136"/>
                  <a:gd name="T38" fmla="*/ 0 w 150"/>
                  <a:gd name="T39" fmla="*/ 0 h 136"/>
                  <a:gd name="T40" fmla="*/ 0 w 150"/>
                  <a:gd name="T41" fmla="*/ 0 h 136"/>
                  <a:gd name="T42" fmla="*/ 0 w 150"/>
                  <a:gd name="T43" fmla="*/ 0 h 136"/>
                  <a:gd name="T44" fmla="*/ 0 w 150"/>
                  <a:gd name="T45" fmla="*/ 0 h 136"/>
                  <a:gd name="T46" fmla="*/ 0 w 150"/>
                  <a:gd name="T47" fmla="*/ 0 h 136"/>
                  <a:gd name="T48" fmla="*/ 0 w 150"/>
                  <a:gd name="T49" fmla="*/ 0 h 136"/>
                  <a:gd name="T50" fmla="*/ 0 w 150"/>
                  <a:gd name="T51" fmla="*/ 0 h 136"/>
                  <a:gd name="T52" fmla="*/ 0 w 150"/>
                  <a:gd name="T53" fmla="*/ 0 h 136"/>
                  <a:gd name="T54" fmla="*/ 0 w 150"/>
                  <a:gd name="T55" fmla="*/ 0 h 136"/>
                  <a:gd name="T56" fmla="*/ 0 w 150"/>
                  <a:gd name="T57" fmla="*/ 0 h 136"/>
                  <a:gd name="T58" fmla="*/ 0 w 150"/>
                  <a:gd name="T59" fmla="*/ 0 h 136"/>
                  <a:gd name="T60" fmla="*/ 0 w 150"/>
                  <a:gd name="T61" fmla="*/ 0 h 136"/>
                  <a:gd name="T62" fmla="*/ 0 w 150"/>
                  <a:gd name="T63" fmla="*/ 0 h 136"/>
                  <a:gd name="T64" fmla="*/ 0 w 150"/>
                  <a:gd name="T65" fmla="*/ 0 h 136"/>
                  <a:gd name="T66" fmla="*/ 0 w 150"/>
                  <a:gd name="T67" fmla="*/ 0 h 136"/>
                  <a:gd name="T68" fmla="*/ 0 w 150"/>
                  <a:gd name="T69" fmla="*/ 0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36"/>
                  <a:gd name="T107" fmla="*/ 150 w 150"/>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36">
                    <a:moveTo>
                      <a:pt x="150" y="0"/>
                    </a:moveTo>
                    <a:lnTo>
                      <a:pt x="150" y="0"/>
                    </a:lnTo>
                    <a:lnTo>
                      <a:pt x="144" y="8"/>
                    </a:lnTo>
                    <a:lnTo>
                      <a:pt x="130" y="24"/>
                    </a:lnTo>
                    <a:lnTo>
                      <a:pt x="110" y="44"/>
                    </a:lnTo>
                    <a:lnTo>
                      <a:pt x="98" y="52"/>
                    </a:lnTo>
                    <a:lnTo>
                      <a:pt x="88" y="56"/>
                    </a:lnTo>
                    <a:lnTo>
                      <a:pt x="52" y="64"/>
                    </a:lnTo>
                    <a:lnTo>
                      <a:pt x="38" y="68"/>
                    </a:lnTo>
                    <a:lnTo>
                      <a:pt x="38" y="86"/>
                    </a:lnTo>
                    <a:lnTo>
                      <a:pt x="38" y="88"/>
                    </a:lnTo>
                    <a:lnTo>
                      <a:pt x="38" y="90"/>
                    </a:lnTo>
                    <a:lnTo>
                      <a:pt x="32" y="94"/>
                    </a:lnTo>
                    <a:lnTo>
                      <a:pt x="24" y="98"/>
                    </a:lnTo>
                    <a:lnTo>
                      <a:pt x="14" y="104"/>
                    </a:lnTo>
                    <a:lnTo>
                      <a:pt x="10" y="108"/>
                    </a:lnTo>
                    <a:lnTo>
                      <a:pt x="8" y="112"/>
                    </a:lnTo>
                    <a:lnTo>
                      <a:pt x="8" y="114"/>
                    </a:lnTo>
                    <a:lnTo>
                      <a:pt x="0" y="114"/>
                    </a:lnTo>
                    <a:lnTo>
                      <a:pt x="8" y="124"/>
                    </a:lnTo>
                    <a:lnTo>
                      <a:pt x="16" y="132"/>
                    </a:lnTo>
                    <a:lnTo>
                      <a:pt x="22" y="136"/>
                    </a:lnTo>
                    <a:lnTo>
                      <a:pt x="52" y="132"/>
                    </a:lnTo>
                    <a:lnTo>
                      <a:pt x="64" y="134"/>
                    </a:lnTo>
                    <a:lnTo>
                      <a:pt x="80" y="116"/>
                    </a:lnTo>
                    <a:lnTo>
                      <a:pt x="102" y="106"/>
                    </a:lnTo>
                    <a:lnTo>
                      <a:pt x="114" y="86"/>
                    </a:lnTo>
                    <a:lnTo>
                      <a:pt x="142" y="82"/>
                    </a:lnTo>
                    <a:lnTo>
                      <a:pt x="124" y="56"/>
                    </a:lnTo>
                    <a:lnTo>
                      <a:pt x="150"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sp>
          <p:nvSpPr>
            <p:cNvPr id="102" name="Lithuania">
              <a:extLst>
                <a:ext uri="{FF2B5EF4-FFF2-40B4-BE49-F238E27FC236}">
                  <a16:creationId xmlns:a16="http://schemas.microsoft.com/office/drawing/2014/main" id="{FE4CC70C-E7AD-B349-87AF-A6ECB29A19A0}"/>
                </a:ext>
              </a:extLst>
            </p:cNvPr>
            <p:cNvSpPr>
              <a:spLocks/>
            </p:cNvSpPr>
            <p:nvPr/>
          </p:nvSpPr>
          <p:spPr bwMode="auto">
            <a:xfrm>
              <a:off x="3276600" y="2009775"/>
              <a:ext cx="447675" cy="342900"/>
            </a:xfrm>
            <a:custGeom>
              <a:avLst/>
              <a:gdLst>
                <a:gd name="T0" fmla="*/ 2147483647 w 324"/>
                <a:gd name="T1" fmla="*/ 2147483647 h 248"/>
                <a:gd name="T2" fmla="*/ 2147483647 w 324"/>
                <a:gd name="T3" fmla="*/ 2147483647 h 248"/>
                <a:gd name="T4" fmla="*/ 2147483647 w 324"/>
                <a:gd name="T5" fmla="*/ 2147483647 h 248"/>
                <a:gd name="T6" fmla="*/ 0 w 324"/>
                <a:gd name="T7" fmla="*/ 2147483647 h 248"/>
                <a:gd name="T8" fmla="*/ 2147483647 w 324"/>
                <a:gd name="T9" fmla="*/ 2147483647 h 248"/>
                <a:gd name="T10" fmla="*/ 2147483647 w 324"/>
                <a:gd name="T11" fmla="*/ 2147483647 h 248"/>
                <a:gd name="T12" fmla="*/ 2147483647 w 324"/>
                <a:gd name="T13" fmla="*/ 2147483647 h 248"/>
                <a:gd name="T14" fmla="*/ 2147483647 w 324"/>
                <a:gd name="T15" fmla="*/ 2147483647 h 248"/>
                <a:gd name="T16" fmla="*/ 2147483647 w 324"/>
                <a:gd name="T17" fmla="*/ 2147483647 h 248"/>
                <a:gd name="T18" fmla="*/ 2147483647 w 324"/>
                <a:gd name="T19" fmla="*/ 2147483647 h 248"/>
                <a:gd name="T20" fmla="*/ 2147483647 w 324"/>
                <a:gd name="T21" fmla="*/ 2147483647 h 248"/>
                <a:gd name="T22" fmla="*/ 2147483647 w 324"/>
                <a:gd name="T23" fmla="*/ 2147483647 h 248"/>
                <a:gd name="T24" fmla="*/ 2147483647 w 324"/>
                <a:gd name="T25" fmla="*/ 2147483647 h 248"/>
                <a:gd name="T26" fmla="*/ 2147483647 w 324"/>
                <a:gd name="T27" fmla="*/ 2147483647 h 248"/>
                <a:gd name="T28" fmla="*/ 2147483647 w 324"/>
                <a:gd name="T29" fmla="*/ 2147483647 h 248"/>
                <a:gd name="T30" fmla="*/ 2147483647 w 324"/>
                <a:gd name="T31" fmla="*/ 2147483647 h 248"/>
                <a:gd name="T32" fmla="*/ 2147483647 w 324"/>
                <a:gd name="T33" fmla="*/ 2147483647 h 248"/>
                <a:gd name="T34" fmla="*/ 2147483647 w 324"/>
                <a:gd name="T35" fmla="*/ 2147483647 h 248"/>
                <a:gd name="T36" fmla="*/ 2147483647 w 324"/>
                <a:gd name="T37" fmla="*/ 2147483647 h 248"/>
                <a:gd name="T38" fmla="*/ 2147483647 w 324"/>
                <a:gd name="T39" fmla="*/ 2147483647 h 248"/>
                <a:gd name="T40" fmla="*/ 2147483647 w 324"/>
                <a:gd name="T41" fmla="*/ 2147483647 h 248"/>
                <a:gd name="T42" fmla="*/ 2147483647 w 324"/>
                <a:gd name="T43" fmla="*/ 2147483647 h 248"/>
                <a:gd name="T44" fmla="*/ 2147483647 w 324"/>
                <a:gd name="T45" fmla="*/ 2147483647 h 248"/>
                <a:gd name="T46" fmla="*/ 2147483647 w 324"/>
                <a:gd name="T47" fmla="*/ 2147483647 h 248"/>
                <a:gd name="T48" fmla="*/ 2147483647 w 324"/>
                <a:gd name="T49" fmla="*/ 2147483647 h 248"/>
                <a:gd name="T50" fmla="*/ 2147483647 w 324"/>
                <a:gd name="T51" fmla="*/ 2147483647 h 248"/>
                <a:gd name="T52" fmla="*/ 2147483647 w 324"/>
                <a:gd name="T53" fmla="*/ 2147483647 h 248"/>
                <a:gd name="T54" fmla="*/ 2147483647 w 324"/>
                <a:gd name="T55" fmla="*/ 2147483647 h 248"/>
                <a:gd name="T56" fmla="*/ 2147483647 w 324"/>
                <a:gd name="T57" fmla="*/ 2147483647 h 248"/>
                <a:gd name="T58" fmla="*/ 2147483647 w 324"/>
                <a:gd name="T59" fmla="*/ 2147483647 h 248"/>
                <a:gd name="T60" fmla="*/ 2147483647 w 324"/>
                <a:gd name="T61" fmla="*/ 2147483647 h 248"/>
                <a:gd name="T62" fmla="*/ 2147483647 w 324"/>
                <a:gd name="T63" fmla="*/ 2147483647 h 248"/>
                <a:gd name="T64" fmla="*/ 2147483647 w 324"/>
                <a:gd name="T65" fmla="*/ 2147483647 h 248"/>
                <a:gd name="T66" fmla="*/ 2147483647 w 324"/>
                <a:gd name="T67" fmla="*/ 2147483647 h 248"/>
                <a:gd name="T68" fmla="*/ 2147483647 w 324"/>
                <a:gd name="T69" fmla="*/ 2147483647 h 248"/>
                <a:gd name="T70" fmla="*/ 2147483647 w 324"/>
                <a:gd name="T71" fmla="*/ 2147483647 h 248"/>
                <a:gd name="T72" fmla="*/ 2147483647 w 324"/>
                <a:gd name="T73" fmla="*/ 2147483647 h 248"/>
                <a:gd name="T74" fmla="*/ 2147483647 w 324"/>
                <a:gd name="T75" fmla="*/ 2147483647 h 248"/>
                <a:gd name="T76" fmla="*/ 2147483647 w 324"/>
                <a:gd name="T77" fmla="*/ 2147483647 h 248"/>
                <a:gd name="T78" fmla="*/ 2147483647 w 324"/>
                <a:gd name="T79" fmla="*/ 2147483647 h 248"/>
                <a:gd name="T80" fmla="*/ 2147483647 w 324"/>
                <a:gd name="T81" fmla="*/ 2147483647 h 248"/>
                <a:gd name="T82" fmla="*/ 2147483647 w 324"/>
                <a:gd name="T83" fmla="*/ 2147483647 h 248"/>
                <a:gd name="T84" fmla="*/ 2147483647 w 324"/>
                <a:gd name="T85" fmla="*/ 214748364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4"/>
                <a:gd name="T130" fmla="*/ 0 h 248"/>
                <a:gd name="T131" fmla="*/ 324 w 324"/>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4" h="248">
                  <a:moveTo>
                    <a:pt x="20" y="136"/>
                  </a:moveTo>
                  <a:lnTo>
                    <a:pt x="10" y="132"/>
                  </a:lnTo>
                  <a:lnTo>
                    <a:pt x="12" y="128"/>
                  </a:lnTo>
                  <a:lnTo>
                    <a:pt x="14" y="124"/>
                  </a:lnTo>
                  <a:lnTo>
                    <a:pt x="12" y="120"/>
                  </a:lnTo>
                  <a:lnTo>
                    <a:pt x="2" y="104"/>
                  </a:lnTo>
                  <a:lnTo>
                    <a:pt x="0" y="86"/>
                  </a:lnTo>
                  <a:lnTo>
                    <a:pt x="0" y="68"/>
                  </a:lnTo>
                  <a:lnTo>
                    <a:pt x="14" y="50"/>
                  </a:lnTo>
                  <a:lnTo>
                    <a:pt x="28" y="32"/>
                  </a:lnTo>
                  <a:lnTo>
                    <a:pt x="56" y="22"/>
                  </a:lnTo>
                  <a:lnTo>
                    <a:pt x="88" y="22"/>
                  </a:lnTo>
                  <a:lnTo>
                    <a:pt x="106" y="18"/>
                  </a:lnTo>
                  <a:lnTo>
                    <a:pt x="126" y="12"/>
                  </a:lnTo>
                  <a:lnTo>
                    <a:pt x="150" y="14"/>
                  </a:lnTo>
                  <a:lnTo>
                    <a:pt x="174" y="14"/>
                  </a:lnTo>
                  <a:lnTo>
                    <a:pt x="186" y="4"/>
                  </a:lnTo>
                  <a:lnTo>
                    <a:pt x="192" y="0"/>
                  </a:lnTo>
                  <a:lnTo>
                    <a:pt x="206" y="10"/>
                  </a:lnTo>
                  <a:lnTo>
                    <a:pt x="226" y="10"/>
                  </a:lnTo>
                  <a:lnTo>
                    <a:pt x="234" y="10"/>
                  </a:lnTo>
                  <a:lnTo>
                    <a:pt x="240" y="10"/>
                  </a:lnTo>
                  <a:lnTo>
                    <a:pt x="244" y="12"/>
                  </a:lnTo>
                  <a:lnTo>
                    <a:pt x="246" y="16"/>
                  </a:lnTo>
                  <a:lnTo>
                    <a:pt x="256" y="18"/>
                  </a:lnTo>
                  <a:lnTo>
                    <a:pt x="264" y="22"/>
                  </a:lnTo>
                  <a:lnTo>
                    <a:pt x="268" y="24"/>
                  </a:lnTo>
                  <a:lnTo>
                    <a:pt x="270" y="28"/>
                  </a:lnTo>
                  <a:lnTo>
                    <a:pt x="276" y="34"/>
                  </a:lnTo>
                  <a:lnTo>
                    <a:pt x="284" y="42"/>
                  </a:lnTo>
                  <a:lnTo>
                    <a:pt x="294" y="50"/>
                  </a:lnTo>
                  <a:lnTo>
                    <a:pt x="296" y="48"/>
                  </a:lnTo>
                  <a:lnTo>
                    <a:pt x="298" y="48"/>
                  </a:lnTo>
                  <a:lnTo>
                    <a:pt x="298" y="52"/>
                  </a:lnTo>
                  <a:lnTo>
                    <a:pt x="298" y="60"/>
                  </a:lnTo>
                  <a:lnTo>
                    <a:pt x="298" y="70"/>
                  </a:lnTo>
                  <a:lnTo>
                    <a:pt x="298" y="84"/>
                  </a:lnTo>
                  <a:lnTo>
                    <a:pt x="324" y="90"/>
                  </a:lnTo>
                  <a:lnTo>
                    <a:pt x="322" y="94"/>
                  </a:lnTo>
                  <a:lnTo>
                    <a:pt x="318" y="96"/>
                  </a:lnTo>
                  <a:lnTo>
                    <a:pt x="314" y="98"/>
                  </a:lnTo>
                  <a:lnTo>
                    <a:pt x="306" y="100"/>
                  </a:lnTo>
                  <a:lnTo>
                    <a:pt x="298" y="102"/>
                  </a:lnTo>
                  <a:lnTo>
                    <a:pt x="294" y="104"/>
                  </a:lnTo>
                  <a:lnTo>
                    <a:pt x="290" y="110"/>
                  </a:lnTo>
                  <a:lnTo>
                    <a:pt x="284" y="120"/>
                  </a:lnTo>
                  <a:lnTo>
                    <a:pt x="272" y="138"/>
                  </a:lnTo>
                  <a:lnTo>
                    <a:pt x="274" y="160"/>
                  </a:lnTo>
                  <a:lnTo>
                    <a:pt x="278" y="174"/>
                  </a:lnTo>
                  <a:lnTo>
                    <a:pt x="280" y="178"/>
                  </a:lnTo>
                  <a:lnTo>
                    <a:pt x="280" y="184"/>
                  </a:lnTo>
                  <a:lnTo>
                    <a:pt x="282" y="186"/>
                  </a:lnTo>
                  <a:lnTo>
                    <a:pt x="284" y="192"/>
                  </a:lnTo>
                  <a:lnTo>
                    <a:pt x="290" y="196"/>
                  </a:lnTo>
                  <a:lnTo>
                    <a:pt x="282" y="202"/>
                  </a:lnTo>
                  <a:lnTo>
                    <a:pt x="270" y="196"/>
                  </a:lnTo>
                  <a:lnTo>
                    <a:pt x="268" y="194"/>
                  </a:lnTo>
                  <a:lnTo>
                    <a:pt x="264" y="194"/>
                  </a:lnTo>
                  <a:lnTo>
                    <a:pt x="258" y="198"/>
                  </a:lnTo>
                  <a:lnTo>
                    <a:pt x="246" y="206"/>
                  </a:lnTo>
                  <a:lnTo>
                    <a:pt x="244" y="208"/>
                  </a:lnTo>
                  <a:lnTo>
                    <a:pt x="244" y="214"/>
                  </a:lnTo>
                  <a:lnTo>
                    <a:pt x="240" y="222"/>
                  </a:lnTo>
                  <a:lnTo>
                    <a:pt x="224" y="226"/>
                  </a:lnTo>
                  <a:lnTo>
                    <a:pt x="224" y="230"/>
                  </a:lnTo>
                  <a:lnTo>
                    <a:pt x="220" y="236"/>
                  </a:lnTo>
                  <a:lnTo>
                    <a:pt x="206" y="242"/>
                  </a:lnTo>
                  <a:lnTo>
                    <a:pt x="196" y="248"/>
                  </a:lnTo>
                  <a:lnTo>
                    <a:pt x="184" y="244"/>
                  </a:lnTo>
                  <a:lnTo>
                    <a:pt x="178" y="246"/>
                  </a:lnTo>
                  <a:lnTo>
                    <a:pt x="166" y="238"/>
                  </a:lnTo>
                  <a:lnTo>
                    <a:pt x="164" y="232"/>
                  </a:lnTo>
                  <a:lnTo>
                    <a:pt x="160" y="224"/>
                  </a:lnTo>
                  <a:lnTo>
                    <a:pt x="158" y="222"/>
                  </a:lnTo>
                  <a:lnTo>
                    <a:pt x="154" y="220"/>
                  </a:lnTo>
                  <a:lnTo>
                    <a:pt x="148" y="218"/>
                  </a:lnTo>
                  <a:lnTo>
                    <a:pt x="144" y="218"/>
                  </a:lnTo>
                  <a:lnTo>
                    <a:pt x="138" y="212"/>
                  </a:lnTo>
                  <a:lnTo>
                    <a:pt x="134" y="208"/>
                  </a:lnTo>
                  <a:lnTo>
                    <a:pt x="128" y="210"/>
                  </a:lnTo>
                  <a:lnTo>
                    <a:pt x="118" y="212"/>
                  </a:lnTo>
                  <a:lnTo>
                    <a:pt x="116" y="214"/>
                  </a:lnTo>
                  <a:lnTo>
                    <a:pt x="116" y="208"/>
                  </a:lnTo>
                  <a:lnTo>
                    <a:pt x="114" y="202"/>
                  </a:lnTo>
                  <a:lnTo>
                    <a:pt x="106" y="184"/>
                  </a:lnTo>
                  <a:lnTo>
                    <a:pt x="112" y="174"/>
                  </a:lnTo>
                  <a:lnTo>
                    <a:pt x="110" y="162"/>
                  </a:lnTo>
                  <a:lnTo>
                    <a:pt x="102" y="154"/>
                  </a:lnTo>
                  <a:lnTo>
                    <a:pt x="100" y="150"/>
                  </a:lnTo>
                  <a:lnTo>
                    <a:pt x="100" y="144"/>
                  </a:lnTo>
                  <a:lnTo>
                    <a:pt x="98" y="144"/>
                  </a:lnTo>
                  <a:lnTo>
                    <a:pt x="94" y="146"/>
                  </a:lnTo>
                  <a:lnTo>
                    <a:pt x="84" y="150"/>
                  </a:lnTo>
                  <a:lnTo>
                    <a:pt x="66" y="154"/>
                  </a:lnTo>
                  <a:lnTo>
                    <a:pt x="54" y="154"/>
                  </a:lnTo>
                  <a:lnTo>
                    <a:pt x="30" y="146"/>
                  </a:lnTo>
                  <a:lnTo>
                    <a:pt x="30" y="138"/>
                  </a:lnTo>
                  <a:lnTo>
                    <a:pt x="20" y="136"/>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03" name="Latvia">
              <a:extLst>
                <a:ext uri="{FF2B5EF4-FFF2-40B4-BE49-F238E27FC236}">
                  <a16:creationId xmlns:a16="http://schemas.microsoft.com/office/drawing/2014/main" id="{A13AA3B1-4428-6846-A775-BBBDAC4D7FB1}"/>
                </a:ext>
              </a:extLst>
            </p:cNvPr>
            <p:cNvSpPr>
              <a:spLocks/>
            </p:cNvSpPr>
            <p:nvPr/>
          </p:nvSpPr>
          <p:spPr bwMode="auto">
            <a:xfrm>
              <a:off x="3257550" y="1781175"/>
              <a:ext cx="523875" cy="323850"/>
            </a:xfrm>
            <a:custGeom>
              <a:avLst/>
              <a:gdLst>
                <a:gd name="T0" fmla="*/ 0 w 380"/>
                <a:gd name="T1" fmla="*/ 2147483647 h 232"/>
                <a:gd name="T2" fmla="*/ 2147483647 w 380"/>
                <a:gd name="T3" fmla="*/ 2147483647 h 232"/>
                <a:gd name="T4" fmla="*/ 2147483647 w 380"/>
                <a:gd name="T5" fmla="*/ 2147483647 h 232"/>
                <a:gd name="T6" fmla="*/ 2147483647 w 380"/>
                <a:gd name="T7" fmla="*/ 2147483647 h 232"/>
                <a:gd name="T8" fmla="*/ 2147483647 w 380"/>
                <a:gd name="T9" fmla="*/ 2147483647 h 232"/>
                <a:gd name="T10" fmla="*/ 2147483647 w 380"/>
                <a:gd name="T11" fmla="*/ 2147483647 h 232"/>
                <a:gd name="T12" fmla="*/ 2147483647 w 380"/>
                <a:gd name="T13" fmla="*/ 2147483647 h 232"/>
                <a:gd name="T14" fmla="*/ 2147483647 w 380"/>
                <a:gd name="T15" fmla="*/ 2147483647 h 232"/>
                <a:gd name="T16" fmla="*/ 2147483647 w 380"/>
                <a:gd name="T17" fmla="*/ 2147483647 h 232"/>
                <a:gd name="T18" fmla="*/ 2147483647 w 380"/>
                <a:gd name="T19" fmla="*/ 2147483647 h 232"/>
                <a:gd name="T20" fmla="*/ 2147483647 w 380"/>
                <a:gd name="T21" fmla="*/ 2147483647 h 232"/>
                <a:gd name="T22" fmla="*/ 2147483647 w 380"/>
                <a:gd name="T23" fmla="*/ 2147483647 h 232"/>
                <a:gd name="T24" fmla="*/ 2147483647 w 380"/>
                <a:gd name="T25" fmla="*/ 2147483647 h 232"/>
                <a:gd name="T26" fmla="*/ 2147483647 w 380"/>
                <a:gd name="T27" fmla="*/ 2147483647 h 232"/>
                <a:gd name="T28" fmla="*/ 2147483647 w 380"/>
                <a:gd name="T29" fmla="*/ 0 h 232"/>
                <a:gd name="T30" fmla="*/ 2147483647 w 380"/>
                <a:gd name="T31" fmla="*/ 2147483647 h 232"/>
                <a:gd name="T32" fmla="*/ 2147483647 w 380"/>
                <a:gd name="T33" fmla="*/ 2147483647 h 232"/>
                <a:gd name="T34" fmla="*/ 2147483647 w 380"/>
                <a:gd name="T35" fmla="*/ 2147483647 h 232"/>
                <a:gd name="T36" fmla="*/ 2147483647 w 380"/>
                <a:gd name="T37" fmla="*/ 2147483647 h 232"/>
                <a:gd name="T38" fmla="*/ 2147483647 w 380"/>
                <a:gd name="T39" fmla="*/ 2147483647 h 232"/>
                <a:gd name="T40" fmla="*/ 2147483647 w 380"/>
                <a:gd name="T41" fmla="*/ 2147483647 h 232"/>
                <a:gd name="T42" fmla="*/ 2147483647 w 380"/>
                <a:gd name="T43" fmla="*/ 2147483647 h 232"/>
                <a:gd name="T44" fmla="*/ 2147483647 w 380"/>
                <a:gd name="T45" fmla="*/ 2147483647 h 232"/>
                <a:gd name="T46" fmla="*/ 2147483647 w 380"/>
                <a:gd name="T47" fmla="*/ 2147483647 h 232"/>
                <a:gd name="T48" fmla="*/ 2147483647 w 380"/>
                <a:gd name="T49" fmla="*/ 2147483647 h 232"/>
                <a:gd name="T50" fmla="*/ 2147483647 w 380"/>
                <a:gd name="T51" fmla="*/ 2147483647 h 232"/>
                <a:gd name="T52" fmla="*/ 2147483647 w 380"/>
                <a:gd name="T53" fmla="*/ 2147483647 h 232"/>
                <a:gd name="T54" fmla="*/ 2147483647 w 380"/>
                <a:gd name="T55" fmla="*/ 2147483647 h 232"/>
                <a:gd name="T56" fmla="*/ 2147483647 w 380"/>
                <a:gd name="T57" fmla="*/ 2147483647 h 232"/>
                <a:gd name="T58" fmla="*/ 2147483647 w 380"/>
                <a:gd name="T59" fmla="*/ 2147483647 h 232"/>
                <a:gd name="T60" fmla="*/ 2147483647 w 380"/>
                <a:gd name="T61" fmla="*/ 2147483647 h 232"/>
                <a:gd name="T62" fmla="*/ 2147483647 w 380"/>
                <a:gd name="T63" fmla="*/ 2147483647 h 232"/>
                <a:gd name="T64" fmla="*/ 2147483647 w 380"/>
                <a:gd name="T65" fmla="*/ 2147483647 h 232"/>
                <a:gd name="T66" fmla="*/ 2147483647 w 380"/>
                <a:gd name="T67" fmla="*/ 2147483647 h 232"/>
                <a:gd name="T68" fmla="*/ 2147483647 w 380"/>
                <a:gd name="T69" fmla="*/ 2147483647 h 232"/>
                <a:gd name="T70" fmla="*/ 2147483647 w 380"/>
                <a:gd name="T71" fmla="*/ 2147483647 h 232"/>
                <a:gd name="T72" fmla="*/ 2147483647 w 380"/>
                <a:gd name="T73" fmla="*/ 2147483647 h 232"/>
                <a:gd name="T74" fmla="*/ 2147483647 w 380"/>
                <a:gd name="T75" fmla="*/ 2147483647 h 232"/>
                <a:gd name="T76" fmla="*/ 2147483647 w 380"/>
                <a:gd name="T77" fmla="*/ 2147483647 h 232"/>
                <a:gd name="T78" fmla="*/ 2147483647 w 380"/>
                <a:gd name="T79" fmla="*/ 2147483647 h 232"/>
                <a:gd name="T80" fmla="*/ 2147483647 w 380"/>
                <a:gd name="T81" fmla="*/ 2147483647 h 232"/>
                <a:gd name="T82" fmla="*/ 2147483647 w 380"/>
                <a:gd name="T83" fmla="*/ 2147483647 h 232"/>
                <a:gd name="T84" fmla="*/ 2147483647 w 380"/>
                <a:gd name="T85" fmla="*/ 2147483647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0"/>
                <a:gd name="T130" fmla="*/ 0 h 232"/>
                <a:gd name="T131" fmla="*/ 380 w 380"/>
                <a:gd name="T132" fmla="*/ 232 h 2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0" h="232">
                  <a:moveTo>
                    <a:pt x="10" y="224"/>
                  </a:moveTo>
                  <a:lnTo>
                    <a:pt x="2" y="206"/>
                  </a:lnTo>
                  <a:lnTo>
                    <a:pt x="0" y="188"/>
                  </a:lnTo>
                  <a:lnTo>
                    <a:pt x="6" y="166"/>
                  </a:lnTo>
                  <a:lnTo>
                    <a:pt x="6" y="148"/>
                  </a:lnTo>
                  <a:lnTo>
                    <a:pt x="10" y="144"/>
                  </a:lnTo>
                  <a:lnTo>
                    <a:pt x="12" y="134"/>
                  </a:lnTo>
                  <a:lnTo>
                    <a:pt x="10" y="114"/>
                  </a:lnTo>
                  <a:lnTo>
                    <a:pt x="14" y="102"/>
                  </a:lnTo>
                  <a:lnTo>
                    <a:pt x="20" y="90"/>
                  </a:lnTo>
                  <a:lnTo>
                    <a:pt x="30" y="82"/>
                  </a:lnTo>
                  <a:lnTo>
                    <a:pt x="36" y="78"/>
                  </a:lnTo>
                  <a:lnTo>
                    <a:pt x="40" y="74"/>
                  </a:lnTo>
                  <a:lnTo>
                    <a:pt x="42" y="70"/>
                  </a:lnTo>
                  <a:lnTo>
                    <a:pt x="46" y="64"/>
                  </a:lnTo>
                  <a:lnTo>
                    <a:pt x="52" y="58"/>
                  </a:lnTo>
                  <a:lnTo>
                    <a:pt x="60" y="58"/>
                  </a:lnTo>
                  <a:lnTo>
                    <a:pt x="66" y="60"/>
                  </a:lnTo>
                  <a:lnTo>
                    <a:pt x="68" y="62"/>
                  </a:lnTo>
                  <a:lnTo>
                    <a:pt x="72" y="72"/>
                  </a:lnTo>
                  <a:lnTo>
                    <a:pt x="76" y="80"/>
                  </a:lnTo>
                  <a:lnTo>
                    <a:pt x="92" y="88"/>
                  </a:lnTo>
                  <a:lnTo>
                    <a:pt x="110" y="100"/>
                  </a:lnTo>
                  <a:lnTo>
                    <a:pt x="120" y="118"/>
                  </a:lnTo>
                  <a:lnTo>
                    <a:pt x="148" y="112"/>
                  </a:lnTo>
                  <a:lnTo>
                    <a:pt x="154" y="102"/>
                  </a:lnTo>
                  <a:lnTo>
                    <a:pt x="160" y="94"/>
                  </a:lnTo>
                  <a:lnTo>
                    <a:pt x="162" y="88"/>
                  </a:lnTo>
                  <a:lnTo>
                    <a:pt x="158" y="74"/>
                  </a:lnTo>
                  <a:lnTo>
                    <a:pt x="154" y="62"/>
                  </a:lnTo>
                  <a:lnTo>
                    <a:pt x="152" y="40"/>
                  </a:lnTo>
                  <a:lnTo>
                    <a:pt x="152" y="24"/>
                  </a:lnTo>
                  <a:lnTo>
                    <a:pt x="178" y="4"/>
                  </a:lnTo>
                  <a:lnTo>
                    <a:pt x="200" y="0"/>
                  </a:lnTo>
                  <a:lnTo>
                    <a:pt x="202" y="6"/>
                  </a:lnTo>
                  <a:lnTo>
                    <a:pt x="204" y="10"/>
                  </a:lnTo>
                  <a:lnTo>
                    <a:pt x="206" y="12"/>
                  </a:lnTo>
                  <a:lnTo>
                    <a:pt x="236" y="14"/>
                  </a:lnTo>
                  <a:lnTo>
                    <a:pt x="244" y="14"/>
                  </a:lnTo>
                  <a:lnTo>
                    <a:pt x="248" y="16"/>
                  </a:lnTo>
                  <a:lnTo>
                    <a:pt x="250" y="20"/>
                  </a:lnTo>
                  <a:lnTo>
                    <a:pt x="250" y="22"/>
                  </a:lnTo>
                  <a:lnTo>
                    <a:pt x="254" y="24"/>
                  </a:lnTo>
                  <a:lnTo>
                    <a:pt x="260" y="26"/>
                  </a:lnTo>
                  <a:lnTo>
                    <a:pt x="272" y="28"/>
                  </a:lnTo>
                  <a:lnTo>
                    <a:pt x="292" y="22"/>
                  </a:lnTo>
                  <a:lnTo>
                    <a:pt x="308" y="22"/>
                  </a:lnTo>
                  <a:lnTo>
                    <a:pt x="314" y="28"/>
                  </a:lnTo>
                  <a:lnTo>
                    <a:pt x="326" y="34"/>
                  </a:lnTo>
                  <a:lnTo>
                    <a:pt x="328" y="34"/>
                  </a:lnTo>
                  <a:lnTo>
                    <a:pt x="332" y="34"/>
                  </a:lnTo>
                  <a:lnTo>
                    <a:pt x="336" y="38"/>
                  </a:lnTo>
                  <a:lnTo>
                    <a:pt x="338" y="42"/>
                  </a:lnTo>
                  <a:lnTo>
                    <a:pt x="338" y="46"/>
                  </a:lnTo>
                  <a:lnTo>
                    <a:pt x="340" y="64"/>
                  </a:lnTo>
                  <a:lnTo>
                    <a:pt x="340" y="70"/>
                  </a:lnTo>
                  <a:lnTo>
                    <a:pt x="338" y="74"/>
                  </a:lnTo>
                  <a:lnTo>
                    <a:pt x="338" y="78"/>
                  </a:lnTo>
                  <a:lnTo>
                    <a:pt x="340" y="84"/>
                  </a:lnTo>
                  <a:lnTo>
                    <a:pt x="342" y="94"/>
                  </a:lnTo>
                  <a:lnTo>
                    <a:pt x="354" y="90"/>
                  </a:lnTo>
                  <a:lnTo>
                    <a:pt x="366" y="104"/>
                  </a:lnTo>
                  <a:lnTo>
                    <a:pt x="374" y="124"/>
                  </a:lnTo>
                  <a:lnTo>
                    <a:pt x="378" y="128"/>
                  </a:lnTo>
                  <a:lnTo>
                    <a:pt x="380" y="138"/>
                  </a:lnTo>
                  <a:lnTo>
                    <a:pt x="380" y="146"/>
                  </a:lnTo>
                  <a:lnTo>
                    <a:pt x="380" y="150"/>
                  </a:lnTo>
                  <a:lnTo>
                    <a:pt x="370" y="156"/>
                  </a:lnTo>
                  <a:lnTo>
                    <a:pt x="364" y="164"/>
                  </a:lnTo>
                  <a:lnTo>
                    <a:pt x="362" y="172"/>
                  </a:lnTo>
                  <a:lnTo>
                    <a:pt x="364" y="178"/>
                  </a:lnTo>
                  <a:lnTo>
                    <a:pt x="364" y="184"/>
                  </a:lnTo>
                  <a:lnTo>
                    <a:pt x="364" y="188"/>
                  </a:lnTo>
                  <a:lnTo>
                    <a:pt x="360" y="188"/>
                  </a:lnTo>
                  <a:lnTo>
                    <a:pt x="344" y="186"/>
                  </a:lnTo>
                  <a:lnTo>
                    <a:pt x="334" y="188"/>
                  </a:lnTo>
                  <a:lnTo>
                    <a:pt x="328" y="192"/>
                  </a:lnTo>
                  <a:lnTo>
                    <a:pt x="326" y="200"/>
                  </a:lnTo>
                  <a:lnTo>
                    <a:pt x="318" y="206"/>
                  </a:lnTo>
                  <a:lnTo>
                    <a:pt x="310" y="214"/>
                  </a:lnTo>
                  <a:lnTo>
                    <a:pt x="300" y="206"/>
                  </a:lnTo>
                  <a:lnTo>
                    <a:pt x="292" y="198"/>
                  </a:lnTo>
                  <a:lnTo>
                    <a:pt x="286" y="192"/>
                  </a:lnTo>
                  <a:lnTo>
                    <a:pt x="284" y="188"/>
                  </a:lnTo>
                  <a:lnTo>
                    <a:pt x="280" y="186"/>
                  </a:lnTo>
                  <a:lnTo>
                    <a:pt x="270" y="182"/>
                  </a:lnTo>
                  <a:lnTo>
                    <a:pt x="262" y="180"/>
                  </a:lnTo>
                  <a:lnTo>
                    <a:pt x="258" y="176"/>
                  </a:lnTo>
                  <a:lnTo>
                    <a:pt x="256" y="174"/>
                  </a:lnTo>
                  <a:lnTo>
                    <a:pt x="250" y="174"/>
                  </a:lnTo>
                  <a:lnTo>
                    <a:pt x="242" y="174"/>
                  </a:lnTo>
                  <a:lnTo>
                    <a:pt x="222" y="174"/>
                  </a:lnTo>
                  <a:lnTo>
                    <a:pt x="208" y="164"/>
                  </a:lnTo>
                  <a:lnTo>
                    <a:pt x="202" y="168"/>
                  </a:lnTo>
                  <a:lnTo>
                    <a:pt x="190" y="178"/>
                  </a:lnTo>
                  <a:lnTo>
                    <a:pt x="164" y="178"/>
                  </a:lnTo>
                  <a:lnTo>
                    <a:pt x="142" y="176"/>
                  </a:lnTo>
                  <a:lnTo>
                    <a:pt x="122" y="182"/>
                  </a:lnTo>
                  <a:lnTo>
                    <a:pt x="104" y="186"/>
                  </a:lnTo>
                  <a:lnTo>
                    <a:pt x="72" y="186"/>
                  </a:lnTo>
                  <a:lnTo>
                    <a:pt x="44" y="196"/>
                  </a:lnTo>
                  <a:lnTo>
                    <a:pt x="30" y="214"/>
                  </a:lnTo>
                  <a:lnTo>
                    <a:pt x="16" y="232"/>
                  </a:lnTo>
                  <a:lnTo>
                    <a:pt x="10" y="224"/>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nvGrpSpPr>
            <p:cNvPr id="104" name="Estonia">
              <a:extLst>
                <a:ext uri="{FF2B5EF4-FFF2-40B4-BE49-F238E27FC236}">
                  <a16:creationId xmlns:a16="http://schemas.microsoft.com/office/drawing/2014/main" id="{2C5317BF-37C0-7443-AED3-D713FB0E28EB}"/>
                </a:ext>
              </a:extLst>
            </p:cNvPr>
            <p:cNvGrpSpPr>
              <a:grpSpLocks/>
            </p:cNvGrpSpPr>
            <p:nvPr/>
          </p:nvGrpSpPr>
          <p:grpSpPr bwMode="auto">
            <a:xfrm>
              <a:off x="3267075" y="1562100"/>
              <a:ext cx="428625" cy="276225"/>
              <a:chOff x="3267075" y="1562100"/>
              <a:chExt cx="45" cy="29"/>
            </a:xfrm>
          </p:grpSpPr>
          <p:sp>
            <p:nvSpPr>
              <p:cNvPr id="116" name="Freeform 115">
                <a:extLst>
                  <a:ext uri="{FF2B5EF4-FFF2-40B4-BE49-F238E27FC236}">
                    <a16:creationId xmlns:a16="http://schemas.microsoft.com/office/drawing/2014/main" id="{DFA3B323-CF9E-B542-9DC4-5D329C741DF3}"/>
                  </a:ext>
                </a:extLst>
              </p:cNvPr>
              <p:cNvSpPr>
                <a:spLocks/>
              </p:cNvSpPr>
              <p:nvPr/>
            </p:nvSpPr>
            <p:spPr bwMode="auto">
              <a:xfrm>
                <a:off x="3267084" y="1562100"/>
                <a:ext cx="36" cy="27"/>
              </a:xfrm>
              <a:custGeom>
                <a:avLst/>
                <a:gdLst>
                  <a:gd name="T0" fmla="*/ 0 w 246"/>
                  <a:gd name="T1" fmla="*/ 0 h 188"/>
                  <a:gd name="T2" fmla="*/ 0 w 246"/>
                  <a:gd name="T3" fmla="*/ 0 h 188"/>
                  <a:gd name="T4" fmla="*/ 0 w 246"/>
                  <a:gd name="T5" fmla="*/ 0 h 188"/>
                  <a:gd name="T6" fmla="*/ 0 w 246"/>
                  <a:gd name="T7" fmla="*/ 0 h 188"/>
                  <a:gd name="T8" fmla="*/ 0 w 246"/>
                  <a:gd name="T9" fmla="*/ 0 h 188"/>
                  <a:gd name="T10" fmla="*/ 0 w 246"/>
                  <a:gd name="T11" fmla="*/ 0 h 188"/>
                  <a:gd name="T12" fmla="*/ 0 w 246"/>
                  <a:gd name="T13" fmla="*/ 0 h 188"/>
                  <a:gd name="T14" fmla="*/ 0 w 246"/>
                  <a:gd name="T15" fmla="*/ 0 h 188"/>
                  <a:gd name="T16" fmla="*/ 0 w 246"/>
                  <a:gd name="T17" fmla="*/ 0 h 188"/>
                  <a:gd name="T18" fmla="*/ 0 w 246"/>
                  <a:gd name="T19" fmla="*/ 0 h 188"/>
                  <a:gd name="T20" fmla="*/ 0 w 246"/>
                  <a:gd name="T21" fmla="*/ 0 h 188"/>
                  <a:gd name="T22" fmla="*/ 0 w 246"/>
                  <a:gd name="T23" fmla="*/ 0 h 188"/>
                  <a:gd name="T24" fmla="*/ 0 w 246"/>
                  <a:gd name="T25" fmla="*/ 0 h 188"/>
                  <a:gd name="T26" fmla="*/ 0 w 246"/>
                  <a:gd name="T27" fmla="*/ 0 h 188"/>
                  <a:gd name="T28" fmla="*/ 0 w 246"/>
                  <a:gd name="T29" fmla="*/ 0 h 188"/>
                  <a:gd name="T30" fmla="*/ 0 w 246"/>
                  <a:gd name="T31" fmla="*/ 0 h 188"/>
                  <a:gd name="T32" fmla="*/ 0 w 246"/>
                  <a:gd name="T33" fmla="*/ 0 h 188"/>
                  <a:gd name="T34" fmla="*/ 0 w 246"/>
                  <a:gd name="T35" fmla="*/ 0 h 188"/>
                  <a:gd name="T36" fmla="*/ 0 w 246"/>
                  <a:gd name="T37" fmla="*/ 0 h 188"/>
                  <a:gd name="T38" fmla="*/ 0 w 246"/>
                  <a:gd name="T39" fmla="*/ 0 h 188"/>
                  <a:gd name="T40" fmla="*/ 0 w 246"/>
                  <a:gd name="T41" fmla="*/ 0 h 188"/>
                  <a:gd name="T42" fmla="*/ 0 w 246"/>
                  <a:gd name="T43" fmla="*/ 0 h 188"/>
                  <a:gd name="T44" fmla="*/ 0 w 246"/>
                  <a:gd name="T45" fmla="*/ 0 h 188"/>
                  <a:gd name="T46" fmla="*/ 0 w 246"/>
                  <a:gd name="T47" fmla="*/ 0 h 188"/>
                  <a:gd name="T48" fmla="*/ 0 w 246"/>
                  <a:gd name="T49" fmla="*/ 0 h 188"/>
                  <a:gd name="T50" fmla="*/ 0 w 246"/>
                  <a:gd name="T51" fmla="*/ 0 h 188"/>
                  <a:gd name="T52" fmla="*/ 0 w 246"/>
                  <a:gd name="T53" fmla="*/ 0 h 188"/>
                  <a:gd name="T54" fmla="*/ 0 w 246"/>
                  <a:gd name="T55" fmla="*/ 0 h 188"/>
                  <a:gd name="T56" fmla="*/ 0 w 246"/>
                  <a:gd name="T57" fmla="*/ 0 h 188"/>
                  <a:gd name="T58" fmla="*/ 0 w 246"/>
                  <a:gd name="T59" fmla="*/ 0 h 188"/>
                  <a:gd name="T60" fmla="*/ 0 w 246"/>
                  <a:gd name="T61" fmla="*/ 0 h 188"/>
                  <a:gd name="T62" fmla="*/ 0 w 246"/>
                  <a:gd name="T63" fmla="*/ 0 h 188"/>
                  <a:gd name="T64" fmla="*/ 0 w 246"/>
                  <a:gd name="T65" fmla="*/ 0 h 188"/>
                  <a:gd name="T66" fmla="*/ 0 w 246"/>
                  <a:gd name="T67" fmla="*/ 0 h 188"/>
                  <a:gd name="T68" fmla="*/ 0 w 246"/>
                  <a:gd name="T69" fmla="*/ 0 h 188"/>
                  <a:gd name="T70" fmla="*/ 0 w 246"/>
                  <a:gd name="T71" fmla="*/ 0 h 188"/>
                  <a:gd name="T72" fmla="*/ 0 w 246"/>
                  <a:gd name="T73" fmla="*/ 0 h 188"/>
                  <a:gd name="T74" fmla="*/ 0 w 246"/>
                  <a:gd name="T75" fmla="*/ 0 h 188"/>
                  <a:gd name="T76" fmla="*/ 0 w 246"/>
                  <a:gd name="T77" fmla="*/ 0 h 188"/>
                  <a:gd name="T78" fmla="*/ 0 w 246"/>
                  <a:gd name="T79" fmla="*/ 0 h 188"/>
                  <a:gd name="T80" fmla="*/ 0 w 246"/>
                  <a:gd name="T81" fmla="*/ 0 h 188"/>
                  <a:gd name="T82" fmla="*/ 0 w 246"/>
                  <a:gd name="T83" fmla="*/ 0 h 188"/>
                  <a:gd name="T84" fmla="*/ 0 w 246"/>
                  <a:gd name="T85" fmla="*/ 0 h 188"/>
                  <a:gd name="T86" fmla="*/ 0 w 246"/>
                  <a:gd name="T87" fmla="*/ 0 h 188"/>
                  <a:gd name="T88" fmla="*/ 0 w 246"/>
                  <a:gd name="T89" fmla="*/ 0 h 188"/>
                  <a:gd name="T90" fmla="*/ 0 w 246"/>
                  <a:gd name="T91" fmla="*/ 0 h 188"/>
                  <a:gd name="T92" fmla="*/ 0 w 246"/>
                  <a:gd name="T93" fmla="*/ 0 h 188"/>
                  <a:gd name="T94" fmla="*/ 0 w 246"/>
                  <a:gd name="T95" fmla="*/ 0 h 188"/>
                  <a:gd name="T96" fmla="*/ 0 w 246"/>
                  <a:gd name="T97" fmla="*/ 0 h 188"/>
                  <a:gd name="T98" fmla="*/ 0 w 246"/>
                  <a:gd name="T99" fmla="*/ 0 h 188"/>
                  <a:gd name="T100" fmla="*/ 0 w 246"/>
                  <a:gd name="T101" fmla="*/ 0 h 188"/>
                  <a:gd name="T102" fmla="*/ 0 w 246"/>
                  <a:gd name="T103" fmla="*/ 0 h 188"/>
                  <a:gd name="T104" fmla="*/ 0 w 246"/>
                  <a:gd name="T105" fmla="*/ 0 h 188"/>
                  <a:gd name="T106" fmla="*/ 0 w 246"/>
                  <a:gd name="T107" fmla="*/ 0 h 1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6"/>
                  <a:gd name="T163" fmla="*/ 0 h 188"/>
                  <a:gd name="T164" fmla="*/ 246 w 246"/>
                  <a:gd name="T165" fmla="*/ 188 h 1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6" h="188">
                    <a:moveTo>
                      <a:pt x="236" y="178"/>
                    </a:moveTo>
                    <a:lnTo>
                      <a:pt x="236" y="178"/>
                    </a:lnTo>
                    <a:lnTo>
                      <a:pt x="234" y="166"/>
                    </a:lnTo>
                    <a:lnTo>
                      <a:pt x="234" y="162"/>
                    </a:lnTo>
                    <a:lnTo>
                      <a:pt x="236" y="160"/>
                    </a:lnTo>
                    <a:lnTo>
                      <a:pt x="238" y="160"/>
                    </a:lnTo>
                    <a:lnTo>
                      <a:pt x="246" y="150"/>
                    </a:lnTo>
                    <a:lnTo>
                      <a:pt x="242" y="142"/>
                    </a:lnTo>
                    <a:lnTo>
                      <a:pt x="236" y="124"/>
                    </a:lnTo>
                    <a:lnTo>
                      <a:pt x="228" y="114"/>
                    </a:lnTo>
                    <a:lnTo>
                      <a:pt x="222" y="106"/>
                    </a:lnTo>
                    <a:lnTo>
                      <a:pt x="220" y="100"/>
                    </a:lnTo>
                    <a:lnTo>
                      <a:pt x="216" y="92"/>
                    </a:lnTo>
                    <a:lnTo>
                      <a:pt x="214" y="84"/>
                    </a:lnTo>
                    <a:lnTo>
                      <a:pt x="210" y="76"/>
                    </a:lnTo>
                    <a:lnTo>
                      <a:pt x="208" y="68"/>
                    </a:lnTo>
                    <a:lnTo>
                      <a:pt x="210" y="56"/>
                    </a:lnTo>
                    <a:lnTo>
                      <a:pt x="214" y="46"/>
                    </a:lnTo>
                    <a:lnTo>
                      <a:pt x="214" y="42"/>
                    </a:lnTo>
                    <a:lnTo>
                      <a:pt x="212" y="38"/>
                    </a:lnTo>
                    <a:lnTo>
                      <a:pt x="212" y="32"/>
                    </a:lnTo>
                    <a:lnTo>
                      <a:pt x="214" y="18"/>
                    </a:lnTo>
                    <a:lnTo>
                      <a:pt x="216" y="8"/>
                    </a:lnTo>
                    <a:lnTo>
                      <a:pt x="218" y="6"/>
                    </a:lnTo>
                    <a:lnTo>
                      <a:pt x="220" y="4"/>
                    </a:lnTo>
                    <a:lnTo>
                      <a:pt x="224" y="4"/>
                    </a:lnTo>
                    <a:lnTo>
                      <a:pt x="226" y="6"/>
                    </a:lnTo>
                    <a:lnTo>
                      <a:pt x="218" y="0"/>
                    </a:lnTo>
                    <a:lnTo>
                      <a:pt x="212" y="6"/>
                    </a:lnTo>
                    <a:lnTo>
                      <a:pt x="202" y="6"/>
                    </a:lnTo>
                    <a:lnTo>
                      <a:pt x="184" y="6"/>
                    </a:lnTo>
                    <a:lnTo>
                      <a:pt x="174" y="6"/>
                    </a:lnTo>
                    <a:lnTo>
                      <a:pt x="166" y="8"/>
                    </a:lnTo>
                    <a:lnTo>
                      <a:pt x="146" y="6"/>
                    </a:lnTo>
                    <a:lnTo>
                      <a:pt x="124" y="8"/>
                    </a:lnTo>
                    <a:lnTo>
                      <a:pt x="112" y="12"/>
                    </a:lnTo>
                    <a:lnTo>
                      <a:pt x="88" y="14"/>
                    </a:lnTo>
                    <a:lnTo>
                      <a:pt x="68" y="30"/>
                    </a:lnTo>
                    <a:lnTo>
                      <a:pt x="52" y="34"/>
                    </a:lnTo>
                    <a:lnTo>
                      <a:pt x="42" y="38"/>
                    </a:lnTo>
                    <a:lnTo>
                      <a:pt x="38" y="40"/>
                    </a:lnTo>
                    <a:lnTo>
                      <a:pt x="34" y="50"/>
                    </a:lnTo>
                    <a:lnTo>
                      <a:pt x="32" y="56"/>
                    </a:lnTo>
                    <a:lnTo>
                      <a:pt x="24" y="58"/>
                    </a:lnTo>
                    <a:lnTo>
                      <a:pt x="14" y="66"/>
                    </a:lnTo>
                    <a:lnTo>
                      <a:pt x="6" y="74"/>
                    </a:lnTo>
                    <a:lnTo>
                      <a:pt x="0" y="84"/>
                    </a:lnTo>
                    <a:lnTo>
                      <a:pt x="8" y="90"/>
                    </a:lnTo>
                    <a:lnTo>
                      <a:pt x="20" y="98"/>
                    </a:lnTo>
                    <a:lnTo>
                      <a:pt x="22" y="100"/>
                    </a:lnTo>
                    <a:lnTo>
                      <a:pt x="24" y="104"/>
                    </a:lnTo>
                    <a:lnTo>
                      <a:pt x="26" y="106"/>
                    </a:lnTo>
                    <a:lnTo>
                      <a:pt x="28" y="108"/>
                    </a:lnTo>
                    <a:lnTo>
                      <a:pt x="28" y="112"/>
                    </a:lnTo>
                    <a:lnTo>
                      <a:pt x="24" y="116"/>
                    </a:lnTo>
                    <a:lnTo>
                      <a:pt x="22" y="122"/>
                    </a:lnTo>
                    <a:lnTo>
                      <a:pt x="24" y="124"/>
                    </a:lnTo>
                    <a:lnTo>
                      <a:pt x="26" y="124"/>
                    </a:lnTo>
                    <a:lnTo>
                      <a:pt x="26" y="126"/>
                    </a:lnTo>
                    <a:lnTo>
                      <a:pt x="26" y="132"/>
                    </a:lnTo>
                    <a:lnTo>
                      <a:pt x="24" y="146"/>
                    </a:lnTo>
                    <a:lnTo>
                      <a:pt x="24" y="148"/>
                    </a:lnTo>
                    <a:lnTo>
                      <a:pt x="26" y="148"/>
                    </a:lnTo>
                    <a:lnTo>
                      <a:pt x="34" y="150"/>
                    </a:lnTo>
                    <a:lnTo>
                      <a:pt x="46" y="150"/>
                    </a:lnTo>
                    <a:lnTo>
                      <a:pt x="70" y="142"/>
                    </a:lnTo>
                    <a:lnTo>
                      <a:pt x="74" y="180"/>
                    </a:lnTo>
                    <a:lnTo>
                      <a:pt x="78" y="184"/>
                    </a:lnTo>
                    <a:lnTo>
                      <a:pt x="104" y="164"/>
                    </a:lnTo>
                    <a:lnTo>
                      <a:pt x="126" y="160"/>
                    </a:lnTo>
                    <a:lnTo>
                      <a:pt x="128" y="166"/>
                    </a:lnTo>
                    <a:lnTo>
                      <a:pt x="130" y="170"/>
                    </a:lnTo>
                    <a:lnTo>
                      <a:pt x="132" y="172"/>
                    </a:lnTo>
                    <a:lnTo>
                      <a:pt x="162" y="174"/>
                    </a:lnTo>
                    <a:lnTo>
                      <a:pt x="170" y="174"/>
                    </a:lnTo>
                    <a:lnTo>
                      <a:pt x="174" y="176"/>
                    </a:lnTo>
                    <a:lnTo>
                      <a:pt x="176" y="180"/>
                    </a:lnTo>
                    <a:lnTo>
                      <a:pt x="176" y="182"/>
                    </a:lnTo>
                    <a:lnTo>
                      <a:pt x="180" y="184"/>
                    </a:lnTo>
                    <a:lnTo>
                      <a:pt x="186" y="186"/>
                    </a:lnTo>
                    <a:lnTo>
                      <a:pt x="198" y="188"/>
                    </a:lnTo>
                    <a:lnTo>
                      <a:pt x="218" y="182"/>
                    </a:lnTo>
                    <a:lnTo>
                      <a:pt x="234" y="182"/>
                    </a:lnTo>
                    <a:lnTo>
                      <a:pt x="236" y="178"/>
                    </a:lnTo>
                    <a:close/>
                  </a:path>
                </a:pathLst>
              </a:custGeom>
              <a:solidFill>
                <a:schemeClr val="bg1">
                  <a:lumMod val="75000"/>
                </a:schemeClr>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17" name="Freeform 116">
                <a:extLst>
                  <a:ext uri="{FF2B5EF4-FFF2-40B4-BE49-F238E27FC236}">
                    <a16:creationId xmlns:a16="http://schemas.microsoft.com/office/drawing/2014/main" id="{2543C9E4-8487-F34E-9E12-D6A83130A348}"/>
                  </a:ext>
                </a:extLst>
              </p:cNvPr>
              <p:cNvSpPr>
                <a:spLocks/>
              </p:cNvSpPr>
              <p:nvPr/>
            </p:nvSpPr>
            <p:spPr bwMode="auto">
              <a:xfrm>
                <a:off x="3267075" y="1562119"/>
                <a:ext cx="11" cy="10"/>
              </a:xfrm>
              <a:custGeom>
                <a:avLst/>
                <a:gdLst>
                  <a:gd name="T0" fmla="*/ 0 w 72"/>
                  <a:gd name="T1" fmla="*/ 0 h 68"/>
                  <a:gd name="T2" fmla="*/ 0 w 72"/>
                  <a:gd name="T3" fmla="*/ 0 h 68"/>
                  <a:gd name="T4" fmla="*/ 0 w 72"/>
                  <a:gd name="T5" fmla="*/ 0 h 68"/>
                  <a:gd name="T6" fmla="*/ 0 w 72"/>
                  <a:gd name="T7" fmla="*/ 0 h 68"/>
                  <a:gd name="T8" fmla="*/ 0 w 72"/>
                  <a:gd name="T9" fmla="*/ 0 h 68"/>
                  <a:gd name="T10" fmla="*/ 0 w 72"/>
                  <a:gd name="T11" fmla="*/ 0 h 68"/>
                  <a:gd name="T12" fmla="*/ 0 w 72"/>
                  <a:gd name="T13" fmla="*/ 0 h 68"/>
                  <a:gd name="T14" fmla="*/ 0 w 72"/>
                  <a:gd name="T15" fmla="*/ 0 h 68"/>
                  <a:gd name="T16" fmla="*/ 0 w 72"/>
                  <a:gd name="T17" fmla="*/ 0 h 68"/>
                  <a:gd name="T18" fmla="*/ 0 w 72"/>
                  <a:gd name="T19" fmla="*/ 0 h 68"/>
                  <a:gd name="T20" fmla="*/ 0 w 72"/>
                  <a:gd name="T21" fmla="*/ 0 h 68"/>
                  <a:gd name="T22" fmla="*/ 0 w 72"/>
                  <a:gd name="T23" fmla="*/ 0 h 68"/>
                  <a:gd name="T24" fmla="*/ 0 w 72"/>
                  <a:gd name="T25" fmla="*/ 0 h 68"/>
                  <a:gd name="T26" fmla="*/ 0 w 72"/>
                  <a:gd name="T27" fmla="*/ 0 h 68"/>
                  <a:gd name="T28" fmla="*/ 0 w 72"/>
                  <a:gd name="T29" fmla="*/ 0 h 68"/>
                  <a:gd name="T30" fmla="*/ 0 w 72"/>
                  <a:gd name="T31" fmla="*/ 0 h 68"/>
                  <a:gd name="T32" fmla="*/ 0 w 72"/>
                  <a:gd name="T33" fmla="*/ 0 h 68"/>
                  <a:gd name="T34" fmla="*/ 0 w 72"/>
                  <a:gd name="T35" fmla="*/ 0 h 68"/>
                  <a:gd name="T36" fmla="*/ 0 w 72"/>
                  <a:gd name="T37" fmla="*/ 0 h 68"/>
                  <a:gd name="T38" fmla="*/ 0 w 72"/>
                  <a:gd name="T39" fmla="*/ 0 h 68"/>
                  <a:gd name="T40" fmla="*/ 0 w 72"/>
                  <a:gd name="T41" fmla="*/ 0 h 68"/>
                  <a:gd name="T42" fmla="*/ 0 w 72"/>
                  <a:gd name="T43" fmla="*/ 0 h 68"/>
                  <a:gd name="T44" fmla="*/ 0 w 72"/>
                  <a:gd name="T45" fmla="*/ 0 h 68"/>
                  <a:gd name="T46" fmla="*/ 0 w 72"/>
                  <a:gd name="T47" fmla="*/ 0 h 68"/>
                  <a:gd name="T48" fmla="*/ 0 w 72"/>
                  <a:gd name="T49" fmla="*/ 0 h 68"/>
                  <a:gd name="T50" fmla="*/ 0 w 72"/>
                  <a:gd name="T51" fmla="*/ 0 h 68"/>
                  <a:gd name="T52" fmla="*/ 0 w 72"/>
                  <a:gd name="T53" fmla="*/ 0 h 68"/>
                  <a:gd name="T54" fmla="*/ 0 w 72"/>
                  <a:gd name="T55" fmla="*/ 0 h 68"/>
                  <a:gd name="T56" fmla="*/ 0 w 72"/>
                  <a:gd name="T57" fmla="*/ 0 h 68"/>
                  <a:gd name="T58" fmla="*/ 0 w 72"/>
                  <a:gd name="T59" fmla="*/ 0 h 68"/>
                  <a:gd name="T60" fmla="*/ 0 w 72"/>
                  <a:gd name="T61" fmla="*/ 0 h 68"/>
                  <a:gd name="T62" fmla="*/ 0 w 72"/>
                  <a:gd name="T63" fmla="*/ 0 h 68"/>
                  <a:gd name="T64" fmla="*/ 0 w 72"/>
                  <a:gd name="T65" fmla="*/ 0 h 68"/>
                  <a:gd name="T66" fmla="*/ 0 w 72"/>
                  <a:gd name="T67" fmla="*/ 0 h 68"/>
                  <a:gd name="T68" fmla="*/ 0 w 72"/>
                  <a:gd name="T69" fmla="*/ 0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68"/>
                  <a:gd name="T107" fmla="*/ 72 w 72"/>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68">
                    <a:moveTo>
                      <a:pt x="62" y="0"/>
                    </a:moveTo>
                    <a:lnTo>
                      <a:pt x="38" y="2"/>
                    </a:lnTo>
                    <a:lnTo>
                      <a:pt x="30" y="8"/>
                    </a:lnTo>
                    <a:lnTo>
                      <a:pt x="16" y="14"/>
                    </a:lnTo>
                    <a:lnTo>
                      <a:pt x="10" y="20"/>
                    </a:lnTo>
                    <a:lnTo>
                      <a:pt x="0" y="20"/>
                    </a:lnTo>
                    <a:lnTo>
                      <a:pt x="6" y="36"/>
                    </a:lnTo>
                    <a:lnTo>
                      <a:pt x="8" y="40"/>
                    </a:lnTo>
                    <a:lnTo>
                      <a:pt x="10" y="48"/>
                    </a:lnTo>
                    <a:lnTo>
                      <a:pt x="18" y="54"/>
                    </a:lnTo>
                    <a:lnTo>
                      <a:pt x="16" y="58"/>
                    </a:lnTo>
                    <a:lnTo>
                      <a:pt x="12" y="60"/>
                    </a:lnTo>
                    <a:lnTo>
                      <a:pt x="12" y="62"/>
                    </a:lnTo>
                    <a:lnTo>
                      <a:pt x="14" y="64"/>
                    </a:lnTo>
                    <a:lnTo>
                      <a:pt x="18" y="66"/>
                    </a:lnTo>
                    <a:lnTo>
                      <a:pt x="22" y="68"/>
                    </a:lnTo>
                    <a:lnTo>
                      <a:pt x="28" y="68"/>
                    </a:lnTo>
                    <a:lnTo>
                      <a:pt x="30" y="68"/>
                    </a:lnTo>
                    <a:lnTo>
                      <a:pt x="32" y="66"/>
                    </a:lnTo>
                    <a:lnTo>
                      <a:pt x="34" y="52"/>
                    </a:lnTo>
                    <a:lnTo>
                      <a:pt x="44" y="44"/>
                    </a:lnTo>
                    <a:lnTo>
                      <a:pt x="66" y="36"/>
                    </a:lnTo>
                    <a:lnTo>
                      <a:pt x="68" y="24"/>
                    </a:lnTo>
                    <a:lnTo>
                      <a:pt x="70" y="18"/>
                    </a:lnTo>
                    <a:lnTo>
                      <a:pt x="72" y="14"/>
                    </a:lnTo>
                    <a:lnTo>
                      <a:pt x="66" y="6"/>
                    </a:lnTo>
                    <a:lnTo>
                      <a:pt x="62" y="0"/>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18" name="Freeform 117">
                <a:extLst>
                  <a:ext uri="{FF2B5EF4-FFF2-40B4-BE49-F238E27FC236}">
                    <a16:creationId xmlns:a16="http://schemas.microsoft.com/office/drawing/2014/main" id="{B5FEE1A3-5896-1648-9C0B-2C4110D9CDD1}"/>
                  </a:ext>
                </a:extLst>
              </p:cNvPr>
              <p:cNvSpPr>
                <a:spLocks/>
              </p:cNvSpPr>
              <p:nvPr/>
            </p:nvSpPr>
            <p:spPr bwMode="auto">
              <a:xfrm>
                <a:off x="3267075" y="1562113"/>
                <a:ext cx="7" cy="6"/>
              </a:xfrm>
              <a:custGeom>
                <a:avLst/>
                <a:gdLst>
                  <a:gd name="T0" fmla="*/ 0 w 46"/>
                  <a:gd name="T1" fmla="*/ 0 h 36"/>
                  <a:gd name="T2" fmla="*/ 0 w 46"/>
                  <a:gd name="T3" fmla="*/ 0 h 36"/>
                  <a:gd name="T4" fmla="*/ 0 w 46"/>
                  <a:gd name="T5" fmla="*/ 0 h 36"/>
                  <a:gd name="T6" fmla="*/ 0 w 46"/>
                  <a:gd name="T7" fmla="*/ 0 h 36"/>
                  <a:gd name="T8" fmla="*/ 0 w 46"/>
                  <a:gd name="T9" fmla="*/ 0 h 36"/>
                  <a:gd name="T10" fmla="*/ 0 w 46"/>
                  <a:gd name="T11" fmla="*/ 0 h 36"/>
                  <a:gd name="T12" fmla="*/ 0 w 46"/>
                  <a:gd name="T13" fmla="*/ 0 h 36"/>
                  <a:gd name="T14" fmla="*/ 0 w 46"/>
                  <a:gd name="T15" fmla="*/ 0 h 36"/>
                  <a:gd name="T16" fmla="*/ 0 w 46"/>
                  <a:gd name="T17" fmla="*/ 0 h 36"/>
                  <a:gd name="T18" fmla="*/ 0 w 46"/>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36"/>
                  <a:gd name="T32" fmla="*/ 46 w 46"/>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36">
                    <a:moveTo>
                      <a:pt x="0" y="16"/>
                    </a:moveTo>
                    <a:lnTo>
                      <a:pt x="18" y="24"/>
                    </a:lnTo>
                    <a:lnTo>
                      <a:pt x="24" y="36"/>
                    </a:lnTo>
                    <a:lnTo>
                      <a:pt x="38" y="26"/>
                    </a:lnTo>
                    <a:lnTo>
                      <a:pt x="46" y="16"/>
                    </a:lnTo>
                    <a:lnTo>
                      <a:pt x="46" y="8"/>
                    </a:lnTo>
                    <a:lnTo>
                      <a:pt x="32" y="0"/>
                    </a:lnTo>
                    <a:lnTo>
                      <a:pt x="22" y="4"/>
                    </a:lnTo>
                    <a:lnTo>
                      <a:pt x="16" y="14"/>
                    </a:lnTo>
                    <a:lnTo>
                      <a:pt x="0" y="16"/>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sp>
          <p:nvSpPr>
            <p:cNvPr id="105" name="Freeform 104">
              <a:extLst>
                <a:ext uri="{FF2B5EF4-FFF2-40B4-BE49-F238E27FC236}">
                  <a16:creationId xmlns:a16="http://schemas.microsoft.com/office/drawing/2014/main" id="{5C23231D-B6D4-754A-B1A9-30B909BB4F25}"/>
                </a:ext>
              </a:extLst>
            </p:cNvPr>
            <p:cNvSpPr>
              <a:spLocks/>
            </p:cNvSpPr>
            <p:nvPr/>
          </p:nvSpPr>
          <p:spPr bwMode="auto">
            <a:xfrm>
              <a:off x="2809875" y="2257425"/>
              <a:ext cx="28575" cy="38100"/>
            </a:xfrm>
            <a:custGeom>
              <a:avLst/>
              <a:gdLst>
                <a:gd name="T0" fmla="*/ 2147483647 w 26"/>
                <a:gd name="T1" fmla="*/ 0 h 26"/>
                <a:gd name="T2" fmla="*/ 0 w 26"/>
                <a:gd name="T3" fmla="*/ 2147483647 h 26"/>
                <a:gd name="T4" fmla="*/ 2147483647 w 26"/>
                <a:gd name="T5" fmla="*/ 2147483647 h 26"/>
                <a:gd name="T6" fmla="*/ 2147483647 w 26"/>
                <a:gd name="T7" fmla="*/ 2147483647 h 26"/>
                <a:gd name="T8" fmla="*/ 2147483647 w 26"/>
                <a:gd name="T9" fmla="*/ 0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4" y="0"/>
                  </a:moveTo>
                  <a:lnTo>
                    <a:pt x="0" y="20"/>
                  </a:lnTo>
                  <a:lnTo>
                    <a:pt x="18" y="26"/>
                  </a:lnTo>
                  <a:lnTo>
                    <a:pt x="26" y="16"/>
                  </a:lnTo>
                  <a:lnTo>
                    <a:pt x="4" y="0"/>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06" name="Sweden">
              <a:extLst>
                <a:ext uri="{FF2B5EF4-FFF2-40B4-BE49-F238E27FC236}">
                  <a16:creationId xmlns:a16="http://schemas.microsoft.com/office/drawing/2014/main" id="{58412DA6-F201-FD48-98D5-5C6A88265D5B}"/>
                </a:ext>
              </a:extLst>
            </p:cNvPr>
            <p:cNvSpPr>
              <a:spLocks/>
            </p:cNvSpPr>
            <p:nvPr/>
          </p:nvSpPr>
          <p:spPr bwMode="auto">
            <a:xfrm>
              <a:off x="2514600" y="400050"/>
              <a:ext cx="685800" cy="1857375"/>
            </a:xfrm>
            <a:custGeom>
              <a:avLst/>
              <a:gdLst>
                <a:gd name="T0" fmla="*/ 2147483647 w 494"/>
                <a:gd name="T1" fmla="*/ 2147483647 h 1344"/>
                <a:gd name="T2" fmla="*/ 2147483647 w 494"/>
                <a:gd name="T3" fmla="*/ 2147483647 h 1344"/>
                <a:gd name="T4" fmla="*/ 2147483647 w 494"/>
                <a:gd name="T5" fmla="*/ 2147483647 h 1344"/>
                <a:gd name="T6" fmla="*/ 2147483647 w 494"/>
                <a:gd name="T7" fmla="*/ 2147483647 h 1344"/>
                <a:gd name="T8" fmla="*/ 2147483647 w 494"/>
                <a:gd name="T9" fmla="*/ 2147483647 h 1344"/>
                <a:gd name="T10" fmla="*/ 2147483647 w 494"/>
                <a:gd name="T11" fmla="*/ 2147483647 h 1344"/>
                <a:gd name="T12" fmla="*/ 2147483647 w 494"/>
                <a:gd name="T13" fmla="*/ 2147483647 h 1344"/>
                <a:gd name="T14" fmla="*/ 2147483647 w 494"/>
                <a:gd name="T15" fmla="*/ 2147483647 h 1344"/>
                <a:gd name="T16" fmla="*/ 2147483647 w 494"/>
                <a:gd name="T17" fmla="*/ 2147483647 h 1344"/>
                <a:gd name="T18" fmla="*/ 2147483647 w 494"/>
                <a:gd name="T19" fmla="*/ 2147483647 h 1344"/>
                <a:gd name="T20" fmla="*/ 2147483647 w 494"/>
                <a:gd name="T21" fmla="*/ 2147483647 h 1344"/>
                <a:gd name="T22" fmla="*/ 2147483647 w 494"/>
                <a:gd name="T23" fmla="*/ 2147483647 h 1344"/>
                <a:gd name="T24" fmla="*/ 2147483647 w 494"/>
                <a:gd name="T25" fmla="*/ 2147483647 h 1344"/>
                <a:gd name="T26" fmla="*/ 2147483647 w 494"/>
                <a:gd name="T27" fmla="*/ 2147483647 h 1344"/>
                <a:gd name="T28" fmla="*/ 2147483647 w 494"/>
                <a:gd name="T29" fmla="*/ 2147483647 h 1344"/>
                <a:gd name="T30" fmla="*/ 2147483647 w 494"/>
                <a:gd name="T31" fmla="*/ 2147483647 h 1344"/>
                <a:gd name="T32" fmla="*/ 2147483647 w 494"/>
                <a:gd name="T33" fmla="*/ 2147483647 h 1344"/>
                <a:gd name="T34" fmla="*/ 2147483647 w 494"/>
                <a:gd name="T35" fmla="*/ 2147483647 h 1344"/>
                <a:gd name="T36" fmla="*/ 2147483647 w 494"/>
                <a:gd name="T37" fmla="*/ 2147483647 h 1344"/>
                <a:gd name="T38" fmla="*/ 2147483647 w 494"/>
                <a:gd name="T39" fmla="*/ 2147483647 h 1344"/>
                <a:gd name="T40" fmla="*/ 2147483647 w 494"/>
                <a:gd name="T41" fmla="*/ 2147483647 h 1344"/>
                <a:gd name="T42" fmla="*/ 2147483647 w 494"/>
                <a:gd name="T43" fmla="*/ 2147483647 h 1344"/>
                <a:gd name="T44" fmla="*/ 2147483647 w 494"/>
                <a:gd name="T45" fmla="*/ 2147483647 h 1344"/>
                <a:gd name="T46" fmla="*/ 2147483647 w 494"/>
                <a:gd name="T47" fmla="*/ 2147483647 h 1344"/>
                <a:gd name="T48" fmla="*/ 2147483647 w 494"/>
                <a:gd name="T49" fmla="*/ 2147483647 h 1344"/>
                <a:gd name="T50" fmla="*/ 2147483647 w 494"/>
                <a:gd name="T51" fmla="*/ 2147483647 h 1344"/>
                <a:gd name="T52" fmla="*/ 2147483647 w 494"/>
                <a:gd name="T53" fmla="*/ 2147483647 h 1344"/>
                <a:gd name="T54" fmla="*/ 2147483647 w 494"/>
                <a:gd name="T55" fmla="*/ 2147483647 h 1344"/>
                <a:gd name="T56" fmla="*/ 2147483647 w 494"/>
                <a:gd name="T57" fmla="*/ 2147483647 h 1344"/>
                <a:gd name="T58" fmla="*/ 2147483647 w 494"/>
                <a:gd name="T59" fmla="*/ 2147483647 h 1344"/>
                <a:gd name="T60" fmla="*/ 2147483647 w 494"/>
                <a:gd name="T61" fmla="*/ 2147483647 h 1344"/>
                <a:gd name="T62" fmla="*/ 2147483647 w 494"/>
                <a:gd name="T63" fmla="*/ 2147483647 h 1344"/>
                <a:gd name="T64" fmla="*/ 2147483647 w 494"/>
                <a:gd name="T65" fmla="*/ 2147483647 h 1344"/>
                <a:gd name="T66" fmla="*/ 2147483647 w 494"/>
                <a:gd name="T67" fmla="*/ 2147483647 h 1344"/>
                <a:gd name="T68" fmla="*/ 2147483647 w 494"/>
                <a:gd name="T69" fmla="*/ 2147483647 h 1344"/>
                <a:gd name="T70" fmla="*/ 2147483647 w 494"/>
                <a:gd name="T71" fmla="*/ 2147483647 h 1344"/>
                <a:gd name="T72" fmla="*/ 2147483647 w 494"/>
                <a:gd name="T73" fmla="*/ 2147483647 h 1344"/>
                <a:gd name="T74" fmla="*/ 2147483647 w 494"/>
                <a:gd name="T75" fmla="*/ 2147483647 h 1344"/>
                <a:gd name="T76" fmla="*/ 2147483647 w 494"/>
                <a:gd name="T77" fmla="*/ 2147483647 h 1344"/>
                <a:gd name="T78" fmla="*/ 2147483647 w 494"/>
                <a:gd name="T79" fmla="*/ 2147483647 h 1344"/>
                <a:gd name="T80" fmla="*/ 2147483647 w 494"/>
                <a:gd name="T81" fmla="*/ 2147483647 h 1344"/>
                <a:gd name="T82" fmla="*/ 2147483647 w 494"/>
                <a:gd name="T83" fmla="*/ 2147483647 h 1344"/>
                <a:gd name="T84" fmla="*/ 2147483647 w 494"/>
                <a:gd name="T85" fmla="*/ 2147483647 h 1344"/>
                <a:gd name="T86" fmla="*/ 2147483647 w 494"/>
                <a:gd name="T87" fmla="*/ 2147483647 h 1344"/>
                <a:gd name="T88" fmla="*/ 2147483647 w 494"/>
                <a:gd name="T89" fmla="*/ 2147483647 h 1344"/>
                <a:gd name="T90" fmla="*/ 2147483647 w 494"/>
                <a:gd name="T91" fmla="*/ 2147483647 h 1344"/>
                <a:gd name="T92" fmla="*/ 2147483647 w 494"/>
                <a:gd name="T93" fmla="*/ 2147483647 h 1344"/>
                <a:gd name="T94" fmla="*/ 2147483647 w 494"/>
                <a:gd name="T95" fmla="*/ 2147483647 h 1344"/>
                <a:gd name="T96" fmla="*/ 2147483647 w 494"/>
                <a:gd name="T97" fmla="*/ 2147483647 h 1344"/>
                <a:gd name="T98" fmla="*/ 2147483647 w 494"/>
                <a:gd name="T99" fmla="*/ 2147483647 h 1344"/>
                <a:gd name="T100" fmla="*/ 2147483647 w 494"/>
                <a:gd name="T101" fmla="*/ 2147483647 h 1344"/>
                <a:gd name="T102" fmla="*/ 2147483647 w 494"/>
                <a:gd name="T103" fmla="*/ 2147483647 h 1344"/>
                <a:gd name="T104" fmla="*/ 2147483647 w 494"/>
                <a:gd name="T105" fmla="*/ 2147483647 h 1344"/>
                <a:gd name="T106" fmla="*/ 2147483647 w 494"/>
                <a:gd name="T107" fmla="*/ 2147483647 h 1344"/>
                <a:gd name="T108" fmla="*/ 2147483647 w 494"/>
                <a:gd name="T109" fmla="*/ 2147483647 h 1344"/>
                <a:gd name="T110" fmla="*/ 2147483647 w 494"/>
                <a:gd name="T111" fmla="*/ 2147483647 h 1344"/>
                <a:gd name="T112" fmla="*/ 2147483647 w 494"/>
                <a:gd name="T113" fmla="*/ 2147483647 h 1344"/>
                <a:gd name="T114" fmla="*/ 2147483647 w 494"/>
                <a:gd name="T115" fmla="*/ 2147483647 h 1344"/>
                <a:gd name="T116" fmla="*/ 2147483647 w 494"/>
                <a:gd name="T117" fmla="*/ 2147483647 h 1344"/>
                <a:gd name="T118" fmla="*/ 2147483647 w 494"/>
                <a:gd name="T119" fmla="*/ 2147483647 h 13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4"/>
                <a:gd name="T181" fmla="*/ 0 h 1344"/>
                <a:gd name="T182" fmla="*/ 494 w 494"/>
                <a:gd name="T183" fmla="*/ 1344 h 13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4" h="1344">
                  <a:moveTo>
                    <a:pt x="308" y="0"/>
                  </a:moveTo>
                  <a:lnTo>
                    <a:pt x="308" y="0"/>
                  </a:lnTo>
                  <a:lnTo>
                    <a:pt x="296" y="6"/>
                  </a:lnTo>
                  <a:lnTo>
                    <a:pt x="288" y="8"/>
                  </a:lnTo>
                  <a:lnTo>
                    <a:pt x="284" y="8"/>
                  </a:lnTo>
                  <a:lnTo>
                    <a:pt x="282" y="4"/>
                  </a:lnTo>
                  <a:lnTo>
                    <a:pt x="280" y="4"/>
                  </a:lnTo>
                  <a:lnTo>
                    <a:pt x="280" y="6"/>
                  </a:lnTo>
                  <a:lnTo>
                    <a:pt x="282" y="12"/>
                  </a:lnTo>
                  <a:lnTo>
                    <a:pt x="286" y="20"/>
                  </a:lnTo>
                  <a:lnTo>
                    <a:pt x="290" y="26"/>
                  </a:lnTo>
                  <a:lnTo>
                    <a:pt x="290" y="38"/>
                  </a:lnTo>
                  <a:lnTo>
                    <a:pt x="286" y="52"/>
                  </a:lnTo>
                  <a:lnTo>
                    <a:pt x="290" y="60"/>
                  </a:lnTo>
                  <a:lnTo>
                    <a:pt x="294" y="62"/>
                  </a:lnTo>
                  <a:lnTo>
                    <a:pt x="286" y="70"/>
                  </a:lnTo>
                  <a:lnTo>
                    <a:pt x="262" y="68"/>
                  </a:lnTo>
                  <a:lnTo>
                    <a:pt x="232" y="66"/>
                  </a:lnTo>
                  <a:lnTo>
                    <a:pt x="226" y="64"/>
                  </a:lnTo>
                  <a:lnTo>
                    <a:pt x="224" y="64"/>
                  </a:lnTo>
                  <a:lnTo>
                    <a:pt x="222" y="66"/>
                  </a:lnTo>
                  <a:lnTo>
                    <a:pt x="224" y="104"/>
                  </a:lnTo>
                  <a:lnTo>
                    <a:pt x="222" y="114"/>
                  </a:lnTo>
                  <a:lnTo>
                    <a:pt x="220" y="120"/>
                  </a:lnTo>
                  <a:lnTo>
                    <a:pt x="196" y="110"/>
                  </a:lnTo>
                  <a:lnTo>
                    <a:pt x="176" y="140"/>
                  </a:lnTo>
                  <a:lnTo>
                    <a:pt x="176" y="144"/>
                  </a:lnTo>
                  <a:lnTo>
                    <a:pt x="176" y="150"/>
                  </a:lnTo>
                  <a:lnTo>
                    <a:pt x="170" y="162"/>
                  </a:lnTo>
                  <a:lnTo>
                    <a:pt x="166" y="170"/>
                  </a:lnTo>
                  <a:lnTo>
                    <a:pt x="164" y="172"/>
                  </a:lnTo>
                  <a:lnTo>
                    <a:pt x="162" y="176"/>
                  </a:lnTo>
                  <a:lnTo>
                    <a:pt x="162" y="182"/>
                  </a:lnTo>
                  <a:lnTo>
                    <a:pt x="166" y="190"/>
                  </a:lnTo>
                  <a:lnTo>
                    <a:pt x="172" y="198"/>
                  </a:lnTo>
                  <a:lnTo>
                    <a:pt x="176" y="204"/>
                  </a:lnTo>
                  <a:lnTo>
                    <a:pt x="176" y="206"/>
                  </a:lnTo>
                  <a:lnTo>
                    <a:pt x="174" y="212"/>
                  </a:lnTo>
                  <a:lnTo>
                    <a:pt x="170" y="222"/>
                  </a:lnTo>
                  <a:lnTo>
                    <a:pt x="162" y="234"/>
                  </a:lnTo>
                  <a:lnTo>
                    <a:pt x="158" y="238"/>
                  </a:lnTo>
                  <a:lnTo>
                    <a:pt x="154" y="246"/>
                  </a:lnTo>
                  <a:lnTo>
                    <a:pt x="150" y="258"/>
                  </a:lnTo>
                  <a:lnTo>
                    <a:pt x="148" y="264"/>
                  </a:lnTo>
                  <a:lnTo>
                    <a:pt x="148" y="274"/>
                  </a:lnTo>
                  <a:lnTo>
                    <a:pt x="146" y="280"/>
                  </a:lnTo>
                  <a:lnTo>
                    <a:pt x="148" y="282"/>
                  </a:lnTo>
                  <a:lnTo>
                    <a:pt x="148" y="284"/>
                  </a:lnTo>
                  <a:lnTo>
                    <a:pt x="146" y="288"/>
                  </a:lnTo>
                  <a:lnTo>
                    <a:pt x="138" y="298"/>
                  </a:lnTo>
                  <a:lnTo>
                    <a:pt x="132" y="300"/>
                  </a:lnTo>
                  <a:lnTo>
                    <a:pt x="126" y="304"/>
                  </a:lnTo>
                  <a:lnTo>
                    <a:pt x="120" y="306"/>
                  </a:lnTo>
                  <a:lnTo>
                    <a:pt x="114" y="306"/>
                  </a:lnTo>
                  <a:lnTo>
                    <a:pt x="112" y="308"/>
                  </a:lnTo>
                  <a:lnTo>
                    <a:pt x="110" y="310"/>
                  </a:lnTo>
                  <a:lnTo>
                    <a:pt x="114" y="316"/>
                  </a:lnTo>
                  <a:lnTo>
                    <a:pt x="116" y="320"/>
                  </a:lnTo>
                  <a:lnTo>
                    <a:pt x="116" y="324"/>
                  </a:lnTo>
                  <a:lnTo>
                    <a:pt x="116" y="336"/>
                  </a:lnTo>
                  <a:lnTo>
                    <a:pt x="120" y="360"/>
                  </a:lnTo>
                  <a:lnTo>
                    <a:pt x="124" y="390"/>
                  </a:lnTo>
                  <a:lnTo>
                    <a:pt x="118" y="396"/>
                  </a:lnTo>
                  <a:lnTo>
                    <a:pt x="114" y="400"/>
                  </a:lnTo>
                  <a:lnTo>
                    <a:pt x="112" y="406"/>
                  </a:lnTo>
                  <a:lnTo>
                    <a:pt x="104" y="428"/>
                  </a:lnTo>
                  <a:lnTo>
                    <a:pt x="98" y="450"/>
                  </a:lnTo>
                  <a:lnTo>
                    <a:pt x="98" y="456"/>
                  </a:lnTo>
                  <a:lnTo>
                    <a:pt x="102" y="462"/>
                  </a:lnTo>
                  <a:lnTo>
                    <a:pt x="108" y="464"/>
                  </a:lnTo>
                  <a:lnTo>
                    <a:pt x="110" y="468"/>
                  </a:lnTo>
                  <a:lnTo>
                    <a:pt x="112" y="472"/>
                  </a:lnTo>
                  <a:lnTo>
                    <a:pt x="112" y="476"/>
                  </a:lnTo>
                  <a:lnTo>
                    <a:pt x="112" y="492"/>
                  </a:lnTo>
                  <a:lnTo>
                    <a:pt x="110" y="502"/>
                  </a:lnTo>
                  <a:lnTo>
                    <a:pt x="106" y="504"/>
                  </a:lnTo>
                  <a:lnTo>
                    <a:pt x="98" y="506"/>
                  </a:lnTo>
                  <a:lnTo>
                    <a:pt x="86" y="508"/>
                  </a:lnTo>
                  <a:lnTo>
                    <a:pt x="68" y="510"/>
                  </a:lnTo>
                  <a:lnTo>
                    <a:pt x="64" y="510"/>
                  </a:lnTo>
                  <a:lnTo>
                    <a:pt x="62" y="508"/>
                  </a:lnTo>
                  <a:lnTo>
                    <a:pt x="60" y="508"/>
                  </a:lnTo>
                  <a:lnTo>
                    <a:pt x="58" y="512"/>
                  </a:lnTo>
                  <a:lnTo>
                    <a:pt x="50" y="528"/>
                  </a:lnTo>
                  <a:lnTo>
                    <a:pt x="46" y="536"/>
                  </a:lnTo>
                  <a:lnTo>
                    <a:pt x="42" y="540"/>
                  </a:lnTo>
                  <a:lnTo>
                    <a:pt x="34" y="548"/>
                  </a:lnTo>
                  <a:lnTo>
                    <a:pt x="32" y="552"/>
                  </a:lnTo>
                  <a:lnTo>
                    <a:pt x="30" y="558"/>
                  </a:lnTo>
                  <a:lnTo>
                    <a:pt x="30" y="572"/>
                  </a:lnTo>
                  <a:lnTo>
                    <a:pt x="30" y="580"/>
                  </a:lnTo>
                  <a:lnTo>
                    <a:pt x="28" y="586"/>
                  </a:lnTo>
                  <a:lnTo>
                    <a:pt x="24" y="592"/>
                  </a:lnTo>
                  <a:lnTo>
                    <a:pt x="24" y="596"/>
                  </a:lnTo>
                  <a:lnTo>
                    <a:pt x="26" y="602"/>
                  </a:lnTo>
                  <a:lnTo>
                    <a:pt x="30" y="612"/>
                  </a:lnTo>
                  <a:lnTo>
                    <a:pt x="32" y="636"/>
                  </a:lnTo>
                  <a:lnTo>
                    <a:pt x="34" y="656"/>
                  </a:lnTo>
                  <a:lnTo>
                    <a:pt x="36" y="664"/>
                  </a:lnTo>
                  <a:lnTo>
                    <a:pt x="38" y="668"/>
                  </a:lnTo>
                  <a:lnTo>
                    <a:pt x="40" y="672"/>
                  </a:lnTo>
                  <a:lnTo>
                    <a:pt x="40" y="674"/>
                  </a:lnTo>
                  <a:lnTo>
                    <a:pt x="42" y="678"/>
                  </a:lnTo>
                  <a:lnTo>
                    <a:pt x="38" y="692"/>
                  </a:lnTo>
                  <a:lnTo>
                    <a:pt x="38" y="702"/>
                  </a:lnTo>
                  <a:lnTo>
                    <a:pt x="38" y="714"/>
                  </a:lnTo>
                  <a:lnTo>
                    <a:pt x="38" y="730"/>
                  </a:lnTo>
                  <a:lnTo>
                    <a:pt x="42" y="736"/>
                  </a:lnTo>
                  <a:lnTo>
                    <a:pt x="48" y="744"/>
                  </a:lnTo>
                  <a:lnTo>
                    <a:pt x="56" y="752"/>
                  </a:lnTo>
                  <a:lnTo>
                    <a:pt x="68" y="764"/>
                  </a:lnTo>
                  <a:lnTo>
                    <a:pt x="68" y="786"/>
                  </a:lnTo>
                  <a:lnTo>
                    <a:pt x="62" y="800"/>
                  </a:lnTo>
                  <a:lnTo>
                    <a:pt x="50" y="806"/>
                  </a:lnTo>
                  <a:lnTo>
                    <a:pt x="50" y="816"/>
                  </a:lnTo>
                  <a:lnTo>
                    <a:pt x="54" y="828"/>
                  </a:lnTo>
                  <a:lnTo>
                    <a:pt x="58" y="840"/>
                  </a:lnTo>
                  <a:lnTo>
                    <a:pt x="64" y="852"/>
                  </a:lnTo>
                  <a:lnTo>
                    <a:pt x="66" y="860"/>
                  </a:lnTo>
                  <a:lnTo>
                    <a:pt x="66" y="874"/>
                  </a:lnTo>
                  <a:lnTo>
                    <a:pt x="64" y="890"/>
                  </a:lnTo>
                  <a:lnTo>
                    <a:pt x="62" y="898"/>
                  </a:lnTo>
                  <a:lnTo>
                    <a:pt x="58" y="904"/>
                  </a:lnTo>
                  <a:lnTo>
                    <a:pt x="52" y="910"/>
                  </a:lnTo>
                  <a:lnTo>
                    <a:pt x="50" y="912"/>
                  </a:lnTo>
                  <a:lnTo>
                    <a:pt x="46" y="914"/>
                  </a:lnTo>
                  <a:lnTo>
                    <a:pt x="40" y="914"/>
                  </a:lnTo>
                  <a:lnTo>
                    <a:pt x="38" y="914"/>
                  </a:lnTo>
                  <a:lnTo>
                    <a:pt x="36" y="916"/>
                  </a:lnTo>
                  <a:lnTo>
                    <a:pt x="36" y="920"/>
                  </a:lnTo>
                  <a:lnTo>
                    <a:pt x="38" y="926"/>
                  </a:lnTo>
                  <a:lnTo>
                    <a:pt x="40" y="934"/>
                  </a:lnTo>
                  <a:lnTo>
                    <a:pt x="38" y="938"/>
                  </a:lnTo>
                  <a:lnTo>
                    <a:pt x="34" y="942"/>
                  </a:lnTo>
                  <a:lnTo>
                    <a:pt x="32" y="948"/>
                  </a:lnTo>
                  <a:lnTo>
                    <a:pt x="30" y="956"/>
                  </a:lnTo>
                  <a:lnTo>
                    <a:pt x="32" y="960"/>
                  </a:lnTo>
                  <a:lnTo>
                    <a:pt x="30" y="966"/>
                  </a:lnTo>
                  <a:lnTo>
                    <a:pt x="28" y="978"/>
                  </a:lnTo>
                  <a:lnTo>
                    <a:pt x="28" y="986"/>
                  </a:lnTo>
                  <a:lnTo>
                    <a:pt x="30" y="996"/>
                  </a:lnTo>
                  <a:lnTo>
                    <a:pt x="30" y="1000"/>
                  </a:lnTo>
                  <a:lnTo>
                    <a:pt x="28" y="1002"/>
                  </a:lnTo>
                  <a:lnTo>
                    <a:pt x="22" y="1002"/>
                  </a:lnTo>
                  <a:lnTo>
                    <a:pt x="20" y="1004"/>
                  </a:lnTo>
                  <a:lnTo>
                    <a:pt x="16" y="1006"/>
                  </a:lnTo>
                  <a:lnTo>
                    <a:pt x="16" y="992"/>
                  </a:lnTo>
                  <a:lnTo>
                    <a:pt x="4" y="990"/>
                  </a:lnTo>
                  <a:lnTo>
                    <a:pt x="4" y="992"/>
                  </a:lnTo>
                  <a:lnTo>
                    <a:pt x="0" y="998"/>
                  </a:lnTo>
                  <a:lnTo>
                    <a:pt x="2" y="1008"/>
                  </a:lnTo>
                  <a:lnTo>
                    <a:pt x="8" y="1022"/>
                  </a:lnTo>
                  <a:lnTo>
                    <a:pt x="8" y="1034"/>
                  </a:lnTo>
                  <a:lnTo>
                    <a:pt x="8" y="1044"/>
                  </a:lnTo>
                  <a:lnTo>
                    <a:pt x="8" y="1054"/>
                  </a:lnTo>
                  <a:lnTo>
                    <a:pt x="8" y="1058"/>
                  </a:lnTo>
                  <a:lnTo>
                    <a:pt x="14" y="1058"/>
                  </a:lnTo>
                  <a:lnTo>
                    <a:pt x="18" y="1058"/>
                  </a:lnTo>
                  <a:lnTo>
                    <a:pt x="20" y="1058"/>
                  </a:lnTo>
                  <a:lnTo>
                    <a:pt x="20" y="1056"/>
                  </a:lnTo>
                  <a:lnTo>
                    <a:pt x="22" y="1056"/>
                  </a:lnTo>
                  <a:lnTo>
                    <a:pt x="26" y="1056"/>
                  </a:lnTo>
                  <a:lnTo>
                    <a:pt x="32" y="1056"/>
                  </a:lnTo>
                  <a:lnTo>
                    <a:pt x="38" y="1062"/>
                  </a:lnTo>
                  <a:lnTo>
                    <a:pt x="34" y="1070"/>
                  </a:lnTo>
                  <a:lnTo>
                    <a:pt x="32" y="1068"/>
                  </a:lnTo>
                  <a:lnTo>
                    <a:pt x="30" y="1066"/>
                  </a:lnTo>
                  <a:lnTo>
                    <a:pt x="22" y="1070"/>
                  </a:lnTo>
                  <a:lnTo>
                    <a:pt x="20" y="1076"/>
                  </a:lnTo>
                  <a:lnTo>
                    <a:pt x="18" y="1082"/>
                  </a:lnTo>
                  <a:lnTo>
                    <a:pt x="20" y="1084"/>
                  </a:lnTo>
                  <a:lnTo>
                    <a:pt x="22" y="1084"/>
                  </a:lnTo>
                  <a:lnTo>
                    <a:pt x="24" y="1084"/>
                  </a:lnTo>
                  <a:lnTo>
                    <a:pt x="30" y="1078"/>
                  </a:lnTo>
                  <a:lnTo>
                    <a:pt x="36" y="1080"/>
                  </a:lnTo>
                  <a:lnTo>
                    <a:pt x="40" y="1084"/>
                  </a:lnTo>
                  <a:lnTo>
                    <a:pt x="34" y="1092"/>
                  </a:lnTo>
                  <a:lnTo>
                    <a:pt x="36" y="1096"/>
                  </a:lnTo>
                  <a:lnTo>
                    <a:pt x="36" y="1098"/>
                  </a:lnTo>
                  <a:lnTo>
                    <a:pt x="36" y="1100"/>
                  </a:lnTo>
                  <a:lnTo>
                    <a:pt x="30" y="1104"/>
                  </a:lnTo>
                  <a:lnTo>
                    <a:pt x="26" y="1106"/>
                  </a:lnTo>
                  <a:lnTo>
                    <a:pt x="28" y="1108"/>
                  </a:lnTo>
                  <a:lnTo>
                    <a:pt x="32" y="1116"/>
                  </a:lnTo>
                  <a:lnTo>
                    <a:pt x="40" y="1120"/>
                  </a:lnTo>
                  <a:lnTo>
                    <a:pt x="48" y="1140"/>
                  </a:lnTo>
                  <a:lnTo>
                    <a:pt x="54" y="1148"/>
                  </a:lnTo>
                  <a:lnTo>
                    <a:pt x="54" y="1158"/>
                  </a:lnTo>
                  <a:lnTo>
                    <a:pt x="60" y="1162"/>
                  </a:lnTo>
                  <a:lnTo>
                    <a:pt x="58" y="1166"/>
                  </a:lnTo>
                  <a:lnTo>
                    <a:pt x="58" y="1168"/>
                  </a:lnTo>
                  <a:lnTo>
                    <a:pt x="62" y="1174"/>
                  </a:lnTo>
                  <a:lnTo>
                    <a:pt x="68" y="1180"/>
                  </a:lnTo>
                  <a:lnTo>
                    <a:pt x="70" y="1190"/>
                  </a:lnTo>
                  <a:lnTo>
                    <a:pt x="74" y="1200"/>
                  </a:lnTo>
                  <a:lnTo>
                    <a:pt x="86" y="1208"/>
                  </a:lnTo>
                  <a:lnTo>
                    <a:pt x="88" y="1208"/>
                  </a:lnTo>
                  <a:lnTo>
                    <a:pt x="90" y="1212"/>
                  </a:lnTo>
                  <a:lnTo>
                    <a:pt x="94" y="1222"/>
                  </a:lnTo>
                  <a:lnTo>
                    <a:pt x="102" y="1232"/>
                  </a:lnTo>
                  <a:lnTo>
                    <a:pt x="98" y="1244"/>
                  </a:lnTo>
                  <a:lnTo>
                    <a:pt x="92" y="1242"/>
                  </a:lnTo>
                  <a:lnTo>
                    <a:pt x="96" y="1246"/>
                  </a:lnTo>
                  <a:lnTo>
                    <a:pt x="100" y="1250"/>
                  </a:lnTo>
                  <a:lnTo>
                    <a:pt x="100" y="1254"/>
                  </a:lnTo>
                  <a:lnTo>
                    <a:pt x="96" y="1260"/>
                  </a:lnTo>
                  <a:lnTo>
                    <a:pt x="92" y="1260"/>
                  </a:lnTo>
                  <a:lnTo>
                    <a:pt x="84" y="1260"/>
                  </a:lnTo>
                  <a:lnTo>
                    <a:pt x="80" y="1260"/>
                  </a:lnTo>
                  <a:lnTo>
                    <a:pt x="80" y="1264"/>
                  </a:lnTo>
                  <a:lnTo>
                    <a:pt x="86" y="1270"/>
                  </a:lnTo>
                  <a:lnTo>
                    <a:pt x="94" y="1284"/>
                  </a:lnTo>
                  <a:lnTo>
                    <a:pt x="108" y="1300"/>
                  </a:lnTo>
                  <a:lnTo>
                    <a:pt x="110" y="1306"/>
                  </a:lnTo>
                  <a:lnTo>
                    <a:pt x="114" y="1318"/>
                  </a:lnTo>
                  <a:lnTo>
                    <a:pt x="114" y="1322"/>
                  </a:lnTo>
                  <a:lnTo>
                    <a:pt x="112" y="1326"/>
                  </a:lnTo>
                  <a:lnTo>
                    <a:pt x="110" y="1332"/>
                  </a:lnTo>
                  <a:lnTo>
                    <a:pt x="110" y="1336"/>
                  </a:lnTo>
                  <a:lnTo>
                    <a:pt x="106" y="1340"/>
                  </a:lnTo>
                  <a:lnTo>
                    <a:pt x="108" y="1344"/>
                  </a:lnTo>
                  <a:lnTo>
                    <a:pt x="146" y="1342"/>
                  </a:lnTo>
                  <a:lnTo>
                    <a:pt x="148" y="1340"/>
                  </a:lnTo>
                  <a:lnTo>
                    <a:pt x="150" y="1338"/>
                  </a:lnTo>
                  <a:lnTo>
                    <a:pt x="156" y="1336"/>
                  </a:lnTo>
                  <a:lnTo>
                    <a:pt x="180" y="1338"/>
                  </a:lnTo>
                  <a:lnTo>
                    <a:pt x="188" y="1336"/>
                  </a:lnTo>
                  <a:lnTo>
                    <a:pt x="190" y="1330"/>
                  </a:lnTo>
                  <a:lnTo>
                    <a:pt x="190" y="1328"/>
                  </a:lnTo>
                  <a:lnTo>
                    <a:pt x="188" y="1324"/>
                  </a:lnTo>
                  <a:lnTo>
                    <a:pt x="180" y="1314"/>
                  </a:lnTo>
                  <a:lnTo>
                    <a:pt x="176" y="1310"/>
                  </a:lnTo>
                  <a:lnTo>
                    <a:pt x="176" y="1308"/>
                  </a:lnTo>
                  <a:lnTo>
                    <a:pt x="178" y="1304"/>
                  </a:lnTo>
                  <a:lnTo>
                    <a:pt x="180" y="1300"/>
                  </a:lnTo>
                  <a:lnTo>
                    <a:pt x="186" y="1292"/>
                  </a:lnTo>
                  <a:lnTo>
                    <a:pt x="194" y="1274"/>
                  </a:lnTo>
                  <a:lnTo>
                    <a:pt x="196" y="1272"/>
                  </a:lnTo>
                  <a:lnTo>
                    <a:pt x="198" y="1272"/>
                  </a:lnTo>
                  <a:lnTo>
                    <a:pt x="200" y="1272"/>
                  </a:lnTo>
                  <a:lnTo>
                    <a:pt x="202" y="1268"/>
                  </a:lnTo>
                  <a:lnTo>
                    <a:pt x="206" y="1264"/>
                  </a:lnTo>
                  <a:lnTo>
                    <a:pt x="216" y="1260"/>
                  </a:lnTo>
                  <a:lnTo>
                    <a:pt x="236" y="1256"/>
                  </a:lnTo>
                  <a:lnTo>
                    <a:pt x="244" y="1256"/>
                  </a:lnTo>
                  <a:lnTo>
                    <a:pt x="254" y="1254"/>
                  </a:lnTo>
                  <a:lnTo>
                    <a:pt x="254" y="1256"/>
                  </a:lnTo>
                  <a:lnTo>
                    <a:pt x="258" y="1258"/>
                  </a:lnTo>
                  <a:lnTo>
                    <a:pt x="266" y="1258"/>
                  </a:lnTo>
                  <a:lnTo>
                    <a:pt x="274" y="1234"/>
                  </a:lnTo>
                  <a:lnTo>
                    <a:pt x="276" y="1228"/>
                  </a:lnTo>
                  <a:lnTo>
                    <a:pt x="280" y="1218"/>
                  </a:lnTo>
                  <a:lnTo>
                    <a:pt x="282" y="1214"/>
                  </a:lnTo>
                  <a:lnTo>
                    <a:pt x="286" y="1212"/>
                  </a:lnTo>
                  <a:lnTo>
                    <a:pt x="288" y="1210"/>
                  </a:lnTo>
                  <a:lnTo>
                    <a:pt x="290" y="1206"/>
                  </a:lnTo>
                  <a:lnTo>
                    <a:pt x="288" y="1168"/>
                  </a:lnTo>
                  <a:lnTo>
                    <a:pt x="294" y="1164"/>
                  </a:lnTo>
                  <a:lnTo>
                    <a:pt x="290" y="1160"/>
                  </a:lnTo>
                  <a:lnTo>
                    <a:pt x="288" y="1154"/>
                  </a:lnTo>
                  <a:lnTo>
                    <a:pt x="288" y="1148"/>
                  </a:lnTo>
                  <a:lnTo>
                    <a:pt x="290" y="1142"/>
                  </a:lnTo>
                  <a:lnTo>
                    <a:pt x="294" y="1138"/>
                  </a:lnTo>
                  <a:lnTo>
                    <a:pt x="296" y="1132"/>
                  </a:lnTo>
                  <a:lnTo>
                    <a:pt x="294" y="1128"/>
                  </a:lnTo>
                  <a:lnTo>
                    <a:pt x="284" y="1112"/>
                  </a:lnTo>
                  <a:lnTo>
                    <a:pt x="286" y="1108"/>
                  </a:lnTo>
                  <a:lnTo>
                    <a:pt x="290" y="1102"/>
                  </a:lnTo>
                  <a:lnTo>
                    <a:pt x="290" y="1098"/>
                  </a:lnTo>
                  <a:lnTo>
                    <a:pt x="288" y="1092"/>
                  </a:lnTo>
                  <a:lnTo>
                    <a:pt x="284" y="1086"/>
                  </a:lnTo>
                  <a:lnTo>
                    <a:pt x="284" y="1084"/>
                  </a:lnTo>
                  <a:lnTo>
                    <a:pt x="284" y="1082"/>
                  </a:lnTo>
                  <a:lnTo>
                    <a:pt x="286" y="1076"/>
                  </a:lnTo>
                  <a:lnTo>
                    <a:pt x="288" y="1076"/>
                  </a:lnTo>
                  <a:lnTo>
                    <a:pt x="290" y="1076"/>
                  </a:lnTo>
                  <a:lnTo>
                    <a:pt x="290" y="1080"/>
                  </a:lnTo>
                  <a:lnTo>
                    <a:pt x="292" y="1080"/>
                  </a:lnTo>
                  <a:lnTo>
                    <a:pt x="294" y="1078"/>
                  </a:lnTo>
                  <a:lnTo>
                    <a:pt x="294" y="1074"/>
                  </a:lnTo>
                  <a:lnTo>
                    <a:pt x="294" y="1064"/>
                  </a:lnTo>
                  <a:lnTo>
                    <a:pt x="292" y="1056"/>
                  </a:lnTo>
                  <a:lnTo>
                    <a:pt x="288" y="1044"/>
                  </a:lnTo>
                  <a:lnTo>
                    <a:pt x="284" y="1042"/>
                  </a:lnTo>
                  <a:lnTo>
                    <a:pt x="284" y="1040"/>
                  </a:lnTo>
                  <a:lnTo>
                    <a:pt x="282" y="1038"/>
                  </a:lnTo>
                  <a:lnTo>
                    <a:pt x="284" y="1032"/>
                  </a:lnTo>
                  <a:lnTo>
                    <a:pt x="286" y="1030"/>
                  </a:lnTo>
                  <a:lnTo>
                    <a:pt x="294" y="1028"/>
                  </a:lnTo>
                  <a:lnTo>
                    <a:pt x="296" y="1026"/>
                  </a:lnTo>
                  <a:lnTo>
                    <a:pt x="298" y="1024"/>
                  </a:lnTo>
                  <a:lnTo>
                    <a:pt x="294" y="1020"/>
                  </a:lnTo>
                  <a:lnTo>
                    <a:pt x="258" y="1018"/>
                  </a:lnTo>
                  <a:lnTo>
                    <a:pt x="258" y="1012"/>
                  </a:lnTo>
                  <a:lnTo>
                    <a:pt x="298" y="1012"/>
                  </a:lnTo>
                  <a:lnTo>
                    <a:pt x="300" y="1010"/>
                  </a:lnTo>
                  <a:lnTo>
                    <a:pt x="302" y="1008"/>
                  </a:lnTo>
                  <a:lnTo>
                    <a:pt x="304" y="1006"/>
                  </a:lnTo>
                  <a:lnTo>
                    <a:pt x="308" y="1000"/>
                  </a:lnTo>
                  <a:lnTo>
                    <a:pt x="312" y="998"/>
                  </a:lnTo>
                  <a:lnTo>
                    <a:pt x="320" y="994"/>
                  </a:lnTo>
                  <a:lnTo>
                    <a:pt x="324" y="992"/>
                  </a:lnTo>
                  <a:lnTo>
                    <a:pt x="326" y="990"/>
                  </a:lnTo>
                  <a:lnTo>
                    <a:pt x="324" y="984"/>
                  </a:lnTo>
                  <a:lnTo>
                    <a:pt x="324" y="978"/>
                  </a:lnTo>
                  <a:lnTo>
                    <a:pt x="324" y="966"/>
                  </a:lnTo>
                  <a:lnTo>
                    <a:pt x="324" y="962"/>
                  </a:lnTo>
                  <a:lnTo>
                    <a:pt x="326" y="962"/>
                  </a:lnTo>
                  <a:lnTo>
                    <a:pt x="326" y="964"/>
                  </a:lnTo>
                  <a:lnTo>
                    <a:pt x="328" y="968"/>
                  </a:lnTo>
                  <a:lnTo>
                    <a:pt x="330" y="974"/>
                  </a:lnTo>
                  <a:lnTo>
                    <a:pt x="330" y="980"/>
                  </a:lnTo>
                  <a:lnTo>
                    <a:pt x="336" y="980"/>
                  </a:lnTo>
                  <a:lnTo>
                    <a:pt x="338" y="982"/>
                  </a:lnTo>
                  <a:lnTo>
                    <a:pt x="340" y="984"/>
                  </a:lnTo>
                  <a:lnTo>
                    <a:pt x="342" y="982"/>
                  </a:lnTo>
                  <a:lnTo>
                    <a:pt x="342" y="976"/>
                  </a:lnTo>
                  <a:lnTo>
                    <a:pt x="342" y="970"/>
                  </a:lnTo>
                  <a:lnTo>
                    <a:pt x="346" y="966"/>
                  </a:lnTo>
                  <a:lnTo>
                    <a:pt x="352" y="962"/>
                  </a:lnTo>
                  <a:lnTo>
                    <a:pt x="358" y="956"/>
                  </a:lnTo>
                  <a:lnTo>
                    <a:pt x="360" y="952"/>
                  </a:lnTo>
                  <a:lnTo>
                    <a:pt x="360" y="948"/>
                  </a:lnTo>
                  <a:lnTo>
                    <a:pt x="358" y="944"/>
                  </a:lnTo>
                  <a:lnTo>
                    <a:pt x="356" y="938"/>
                  </a:lnTo>
                  <a:lnTo>
                    <a:pt x="354" y="934"/>
                  </a:lnTo>
                  <a:lnTo>
                    <a:pt x="352" y="932"/>
                  </a:lnTo>
                  <a:lnTo>
                    <a:pt x="346" y="932"/>
                  </a:lnTo>
                  <a:lnTo>
                    <a:pt x="342" y="936"/>
                  </a:lnTo>
                  <a:lnTo>
                    <a:pt x="338" y="942"/>
                  </a:lnTo>
                  <a:lnTo>
                    <a:pt x="336" y="946"/>
                  </a:lnTo>
                  <a:lnTo>
                    <a:pt x="324" y="946"/>
                  </a:lnTo>
                  <a:lnTo>
                    <a:pt x="312" y="944"/>
                  </a:lnTo>
                  <a:lnTo>
                    <a:pt x="310" y="944"/>
                  </a:lnTo>
                  <a:lnTo>
                    <a:pt x="304" y="946"/>
                  </a:lnTo>
                  <a:lnTo>
                    <a:pt x="300" y="944"/>
                  </a:lnTo>
                  <a:lnTo>
                    <a:pt x="290" y="940"/>
                  </a:lnTo>
                  <a:lnTo>
                    <a:pt x="280" y="936"/>
                  </a:lnTo>
                  <a:lnTo>
                    <a:pt x="272" y="934"/>
                  </a:lnTo>
                  <a:lnTo>
                    <a:pt x="266" y="934"/>
                  </a:lnTo>
                  <a:lnTo>
                    <a:pt x="258" y="936"/>
                  </a:lnTo>
                  <a:lnTo>
                    <a:pt x="252" y="938"/>
                  </a:lnTo>
                  <a:lnTo>
                    <a:pt x="248" y="938"/>
                  </a:lnTo>
                  <a:lnTo>
                    <a:pt x="246" y="936"/>
                  </a:lnTo>
                  <a:lnTo>
                    <a:pt x="248" y="934"/>
                  </a:lnTo>
                  <a:lnTo>
                    <a:pt x="258" y="932"/>
                  </a:lnTo>
                  <a:lnTo>
                    <a:pt x="272" y="928"/>
                  </a:lnTo>
                  <a:lnTo>
                    <a:pt x="270" y="926"/>
                  </a:lnTo>
                  <a:lnTo>
                    <a:pt x="270" y="924"/>
                  </a:lnTo>
                  <a:lnTo>
                    <a:pt x="272" y="922"/>
                  </a:lnTo>
                  <a:lnTo>
                    <a:pt x="276" y="922"/>
                  </a:lnTo>
                  <a:lnTo>
                    <a:pt x="280" y="922"/>
                  </a:lnTo>
                  <a:lnTo>
                    <a:pt x="290" y="924"/>
                  </a:lnTo>
                  <a:lnTo>
                    <a:pt x="304" y="924"/>
                  </a:lnTo>
                  <a:lnTo>
                    <a:pt x="310" y="922"/>
                  </a:lnTo>
                  <a:lnTo>
                    <a:pt x="314" y="922"/>
                  </a:lnTo>
                  <a:lnTo>
                    <a:pt x="316" y="924"/>
                  </a:lnTo>
                  <a:lnTo>
                    <a:pt x="318" y="928"/>
                  </a:lnTo>
                  <a:lnTo>
                    <a:pt x="320" y="930"/>
                  </a:lnTo>
                  <a:lnTo>
                    <a:pt x="324" y="922"/>
                  </a:lnTo>
                  <a:lnTo>
                    <a:pt x="314" y="904"/>
                  </a:lnTo>
                  <a:lnTo>
                    <a:pt x="322" y="908"/>
                  </a:lnTo>
                  <a:lnTo>
                    <a:pt x="330" y="918"/>
                  </a:lnTo>
                  <a:lnTo>
                    <a:pt x="328" y="934"/>
                  </a:lnTo>
                  <a:lnTo>
                    <a:pt x="340" y="934"/>
                  </a:lnTo>
                  <a:lnTo>
                    <a:pt x="352" y="924"/>
                  </a:lnTo>
                  <a:lnTo>
                    <a:pt x="356" y="918"/>
                  </a:lnTo>
                  <a:lnTo>
                    <a:pt x="360" y="916"/>
                  </a:lnTo>
                  <a:lnTo>
                    <a:pt x="366" y="914"/>
                  </a:lnTo>
                  <a:lnTo>
                    <a:pt x="368" y="912"/>
                  </a:lnTo>
                  <a:lnTo>
                    <a:pt x="370" y="906"/>
                  </a:lnTo>
                  <a:lnTo>
                    <a:pt x="374" y="900"/>
                  </a:lnTo>
                  <a:lnTo>
                    <a:pt x="376" y="894"/>
                  </a:lnTo>
                  <a:lnTo>
                    <a:pt x="380" y="886"/>
                  </a:lnTo>
                  <a:lnTo>
                    <a:pt x="378" y="882"/>
                  </a:lnTo>
                  <a:lnTo>
                    <a:pt x="374" y="878"/>
                  </a:lnTo>
                  <a:lnTo>
                    <a:pt x="372" y="872"/>
                  </a:lnTo>
                  <a:lnTo>
                    <a:pt x="370" y="868"/>
                  </a:lnTo>
                  <a:lnTo>
                    <a:pt x="370" y="862"/>
                  </a:lnTo>
                  <a:lnTo>
                    <a:pt x="368" y="860"/>
                  </a:lnTo>
                  <a:lnTo>
                    <a:pt x="364" y="858"/>
                  </a:lnTo>
                  <a:lnTo>
                    <a:pt x="358" y="858"/>
                  </a:lnTo>
                  <a:lnTo>
                    <a:pt x="354" y="856"/>
                  </a:lnTo>
                  <a:lnTo>
                    <a:pt x="348" y="850"/>
                  </a:lnTo>
                  <a:lnTo>
                    <a:pt x="336" y="834"/>
                  </a:lnTo>
                  <a:lnTo>
                    <a:pt x="326" y="826"/>
                  </a:lnTo>
                  <a:lnTo>
                    <a:pt x="320" y="822"/>
                  </a:lnTo>
                  <a:lnTo>
                    <a:pt x="314" y="824"/>
                  </a:lnTo>
                  <a:lnTo>
                    <a:pt x="306" y="824"/>
                  </a:lnTo>
                  <a:lnTo>
                    <a:pt x="302" y="822"/>
                  </a:lnTo>
                  <a:lnTo>
                    <a:pt x="294" y="818"/>
                  </a:lnTo>
                  <a:lnTo>
                    <a:pt x="288" y="818"/>
                  </a:lnTo>
                  <a:lnTo>
                    <a:pt x="286" y="814"/>
                  </a:lnTo>
                  <a:lnTo>
                    <a:pt x="284" y="808"/>
                  </a:lnTo>
                  <a:lnTo>
                    <a:pt x="286" y="804"/>
                  </a:lnTo>
                  <a:lnTo>
                    <a:pt x="286" y="800"/>
                  </a:lnTo>
                  <a:lnTo>
                    <a:pt x="284" y="794"/>
                  </a:lnTo>
                  <a:lnTo>
                    <a:pt x="280" y="784"/>
                  </a:lnTo>
                  <a:lnTo>
                    <a:pt x="278" y="770"/>
                  </a:lnTo>
                  <a:lnTo>
                    <a:pt x="278" y="756"/>
                  </a:lnTo>
                  <a:lnTo>
                    <a:pt x="276" y="748"/>
                  </a:lnTo>
                  <a:lnTo>
                    <a:pt x="274" y="734"/>
                  </a:lnTo>
                  <a:lnTo>
                    <a:pt x="272" y="730"/>
                  </a:lnTo>
                  <a:lnTo>
                    <a:pt x="274" y="724"/>
                  </a:lnTo>
                  <a:lnTo>
                    <a:pt x="276" y="722"/>
                  </a:lnTo>
                  <a:lnTo>
                    <a:pt x="278" y="720"/>
                  </a:lnTo>
                  <a:lnTo>
                    <a:pt x="282" y="720"/>
                  </a:lnTo>
                  <a:lnTo>
                    <a:pt x="282" y="718"/>
                  </a:lnTo>
                  <a:lnTo>
                    <a:pt x="280" y="716"/>
                  </a:lnTo>
                  <a:lnTo>
                    <a:pt x="278" y="710"/>
                  </a:lnTo>
                  <a:lnTo>
                    <a:pt x="278" y="698"/>
                  </a:lnTo>
                  <a:lnTo>
                    <a:pt x="280" y="686"/>
                  </a:lnTo>
                  <a:lnTo>
                    <a:pt x="282" y="676"/>
                  </a:lnTo>
                  <a:lnTo>
                    <a:pt x="284" y="666"/>
                  </a:lnTo>
                  <a:lnTo>
                    <a:pt x="282" y="660"/>
                  </a:lnTo>
                  <a:lnTo>
                    <a:pt x="278" y="656"/>
                  </a:lnTo>
                  <a:lnTo>
                    <a:pt x="270" y="650"/>
                  </a:lnTo>
                  <a:lnTo>
                    <a:pt x="266" y="644"/>
                  </a:lnTo>
                  <a:lnTo>
                    <a:pt x="268" y="640"/>
                  </a:lnTo>
                  <a:lnTo>
                    <a:pt x="272" y="638"/>
                  </a:lnTo>
                  <a:lnTo>
                    <a:pt x="274" y="638"/>
                  </a:lnTo>
                  <a:lnTo>
                    <a:pt x="288" y="640"/>
                  </a:lnTo>
                  <a:lnTo>
                    <a:pt x="290" y="638"/>
                  </a:lnTo>
                  <a:lnTo>
                    <a:pt x="292" y="634"/>
                  </a:lnTo>
                  <a:lnTo>
                    <a:pt x="292" y="628"/>
                  </a:lnTo>
                  <a:lnTo>
                    <a:pt x="294" y="624"/>
                  </a:lnTo>
                  <a:lnTo>
                    <a:pt x="294" y="622"/>
                  </a:lnTo>
                  <a:lnTo>
                    <a:pt x="296" y="620"/>
                  </a:lnTo>
                  <a:lnTo>
                    <a:pt x="294" y="616"/>
                  </a:lnTo>
                  <a:lnTo>
                    <a:pt x="288" y="608"/>
                  </a:lnTo>
                  <a:lnTo>
                    <a:pt x="284" y="602"/>
                  </a:lnTo>
                  <a:lnTo>
                    <a:pt x="282" y="594"/>
                  </a:lnTo>
                  <a:lnTo>
                    <a:pt x="288" y="596"/>
                  </a:lnTo>
                  <a:lnTo>
                    <a:pt x="294" y="600"/>
                  </a:lnTo>
                  <a:lnTo>
                    <a:pt x="300" y="606"/>
                  </a:lnTo>
                  <a:lnTo>
                    <a:pt x="304" y="606"/>
                  </a:lnTo>
                  <a:lnTo>
                    <a:pt x="306" y="606"/>
                  </a:lnTo>
                  <a:lnTo>
                    <a:pt x="308" y="604"/>
                  </a:lnTo>
                  <a:lnTo>
                    <a:pt x="310" y="602"/>
                  </a:lnTo>
                  <a:lnTo>
                    <a:pt x="312" y="598"/>
                  </a:lnTo>
                  <a:lnTo>
                    <a:pt x="312" y="594"/>
                  </a:lnTo>
                  <a:lnTo>
                    <a:pt x="310" y="586"/>
                  </a:lnTo>
                  <a:lnTo>
                    <a:pt x="312" y="582"/>
                  </a:lnTo>
                  <a:lnTo>
                    <a:pt x="316" y="574"/>
                  </a:lnTo>
                  <a:lnTo>
                    <a:pt x="320" y="566"/>
                  </a:lnTo>
                  <a:lnTo>
                    <a:pt x="322" y="564"/>
                  </a:lnTo>
                  <a:lnTo>
                    <a:pt x="326" y="562"/>
                  </a:lnTo>
                  <a:lnTo>
                    <a:pt x="328" y="562"/>
                  </a:lnTo>
                  <a:lnTo>
                    <a:pt x="330" y="562"/>
                  </a:lnTo>
                  <a:lnTo>
                    <a:pt x="332" y="564"/>
                  </a:lnTo>
                  <a:lnTo>
                    <a:pt x="338" y="560"/>
                  </a:lnTo>
                  <a:lnTo>
                    <a:pt x="340" y="558"/>
                  </a:lnTo>
                  <a:lnTo>
                    <a:pt x="342" y="554"/>
                  </a:lnTo>
                  <a:lnTo>
                    <a:pt x="344" y="544"/>
                  </a:lnTo>
                  <a:lnTo>
                    <a:pt x="350" y="538"/>
                  </a:lnTo>
                  <a:lnTo>
                    <a:pt x="356" y="532"/>
                  </a:lnTo>
                  <a:lnTo>
                    <a:pt x="360" y="532"/>
                  </a:lnTo>
                  <a:lnTo>
                    <a:pt x="362" y="532"/>
                  </a:lnTo>
                  <a:lnTo>
                    <a:pt x="364" y="530"/>
                  </a:lnTo>
                  <a:lnTo>
                    <a:pt x="364" y="524"/>
                  </a:lnTo>
                  <a:lnTo>
                    <a:pt x="370" y="516"/>
                  </a:lnTo>
                  <a:lnTo>
                    <a:pt x="378" y="508"/>
                  </a:lnTo>
                  <a:lnTo>
                    <a:pt x="382" y="500"/>
                  </a:lnTo>
                  <a:lnTo>
                    <a:pt x="390" y="492"/>
                  </a:lnTo>
                  <a:lnTo>
                    <a:pt x="398" y="484"/>
                  </a:lnTo>
                  <a:lnTo>
                    <a:pt x="402" y="476"/>
                  </a:lnTo>
                  <a:lnTo>
                    <a:pt x="404" y="466"/>
                  </a:lnTo>
                  <a:lnTo>
                    <a:pt x="406" y="458"/>
                  </a:lnTo>
                  <a:lnTo>
                    <a:pt x="410" y="446"/>
                  </a:lnTo>
                  <a:lnTo>
                    <a:pt x="412" y="442"/>
                  </a:lnTo>
                  <a:lnTo>
                    <a:pt x="418" y="436"/>
                  </a:lnTo>
                  <a:lnTo>
                    <a:pt x="422" y="432"/>
                  </a:lnTo>
                  <a:lnTo>
                    <a:pt x="424" y="428"/>
                  </a:lnTo>
                  <a:lnTo>
                    <a:pt x="422" y="426"/>
                  </a:lnTo>
                  <a:lnTo>
                    <a:pt x="420" y="422"/>
                  </a:lnTo>
                  <a:lnTo>
                    <a:pt x="416" y="420"/>
                  </a:lnTo>
                  <a:lnTo>
                    <a:pt x="412" y="416"/>
                  </a:lnTo>
                  <a:lnTo>
                    <a:pt x="406" y="410"/>
                  </a:lnTo>
                  <a:lnTo>
                    <a:pt x="404" y="406"/>
                  </a:lnTo>
                  <a:lnTo>
                    <a:pt x="400" y="406"/>
                  </a:lnTo>
                  <a:lnTo>
                    <a:pt x="398" y="402"/>
                  </a:lnTo>
                  <a:lnTo>
                    <a:pt x="398" y="398"/>
                  </a:lnTo>
                  <a:lnTo>
                    <a:pt x="398" y="394"/>
                  </a:lnTo>
                  <a:lnTo>
                    <a:pt x="402" y="384"/>
                  </a:lnTo>
                  <a:lnTo>
                    <a:pt x="410" y="376"/>
                  </a:lnTo>
                  <a:lnTo>
                    <a:pt x="410" y="374"/>
                  </a:lnTo>
                  <a:lnTo>
                    <a:pt x="410" y="368"/>
                  </a:lnTo>
                  <a:lnTo>
                    <a:pt x="410" y="360"/>
                  </a:lnTo>
                  <a:lnTo>
                    <a:pt x="406" y="354"/>
                  </a:lnTo>
                  <a:lnTo>
                    <a:pt x="400" y="348"/>
                  </a:lnTo>
                  <a:lnTo>
                    <a:pt x="398" y="346"/>
                  </a:lnTo>
                  <a:lnTo>
                    <a:pt x="396" y="344"/>
                  </a:lnTo>
                  <a:lnTo>
                    <a:pt x="398" y="340"/>
                  </a:lnTo>
                  <a:lnTo>
                    <a:pt x="404" y="338"/>
                  </a:lnTo>
                  <a:lnTo>
                    <a:pt x="412" y="338"/>
                  </a:lnTo>
                  <a:lnTo>
                    <a:pt x="414" y="332"/>
                  </a:lnTo>
                  <a:lnTo>
                    <a:pt x="418" y="328"/>
                  </a:lnTo>
                  <a:lnTo>
                    <a:pt x="418" y="324"/>
                  </a:lnTo>
                  <a:lnTo>
                    <a:pt x="416" y="320"/>
                  </a:lnTo>
                  <a:lnTo>
                    <a:pt x="414" y="314"/>
                  </a:lnTo>
                  <a:lnTo>
                    <a:pt x="412" y="308"/>
                  </a:lnTo>
                  <a:lnTo>
                    <a:pt x="416" y="306"/>
                  </a:lnTo>
                  <a:lnTo>
                    <a:pt x="422" y="306"/>
                  </a:lnTo>
                  <a:lnTo>
                    <a:pt x="426" y="306"/>
                  </a:lnTo>
                  <a:lnTo>
                    <a:pt x="430" y="306"/>
                  </a:lnTo>
                  <a:lnTo>
                    <a:pt x="432" y="306"/>
                  </a:lnTo>
                  <a:lnTo>
                    <a:pt x="428" y="294"/>
                  </a:lnTo>
                  <a:lnTo>
                    <a:pt x="444" y="298"/>
                  </a:lnTo>
                  <a:lnTo>
                    <a:pt x="446" y="292"/>
                  </a:lnTo>
                  <a:lnTo>
                    <a:pt x="448" y="292"/>
                  </a:lnTo>
                  <a:lnTo>
                    <a:pt x="450" y="292"/>
                  </a:lnTo>
                  <a:lnTo>
                    <a:pt x="454" y="292"/>
                  </a:lnTo>
                  <a:lnTo>
                    <a:pt x="460" y="292"/>
                  </a:lnTo>
                  <a:lnTo>
                    <a:pt x="464" y="292"/>
                  </a:lnTo>
                  <a:lnTo>
                    <a:pt x="466" y="290"/>
                  </a:lnTo>
                  <a:lnTo>
                    <a:pt x="468" y="286"/>
                  </a:lnTo>
                  <a:lnTo>
                    <a:pt x="470" y="284"/>
                  </a:lnTo>
                  <a:lnTo>
                    <a:pt x="474" y="284"/>
                  </a:lnTo>
                  <a:lnTo>
                    <a:pt x="488" y="282"/>
                  </a:lnTo>
                  <a:lnTo>
                    <a:pt x="494" y="282"/>
                  </a:lnTo>
                  <a:lnTo>
                    <a:pt x="494" y="280"/>
                  </a:lnTo>
                  <a:lnTo>
                    <a:pt x="466" y="232"/>
                  </a:lnTo>
                  <a:lnTo>
                    <a:pt x="464" y="230"/>
                  </a:lnTo>
                  <a:lnTo>
                    <a:pt x="464" y="226"/>
                  </a:lnTo>
                  <a:lnTo>
                    <a:pt x="464" y="220"/>
                  </a:lnTo>
                  <a:lnTo>
                    <a:pt x="468" y="206"/>
                  </a:lnTo>
                  <a:lnTo>
                    <a:pt x="468" y="200"/>
                  </a:lnTo>
                  <a:lnTo>
                    <a:pt x="468" y="194"/>
                  </a:lnTo>
                  <a:lnTo>
                    <a:pt x="464" y="184"/>
                  </a:lnTo>
                  <a:lnTo>
                    <a:pt x="458" y="176"/>
                  </a:lnTo>
                  <a:lnTo>
                    <a:pt x="450" y="168"/>
                  </a:lnTo>
                  <a:lnTo>
                    <a:pt x="446" y="162"/>
                  </a:lnTo>
                  <a:lnTo>
                    <a:pt x="444" y="158"/>
                  </a:lnTo>
                  <a:lnTo>
                    <a:pt x="446" y="154"/>
                  </a:lnTo>
                  <a:lnTo>
                    <a:pt x="450" y="148"/>
                  </a:lnTo>
                  <a:lnTo>
                    <a:pt x="450" y="144"/>
                  </a:lnTo>
                  <a:lnTo>
                    <a:pt x="448" y="142"/>
                  </a:lnTo>
                  <a:lnTo>
                    <a:pt x="444" y="138"/>
                  </a:lnTo>
                  <a:lnTo>
                    <a:pt x="438" y="134"/>
                  </a:lnTo>
                  <a:lnTo>
                    <a:pt x="432" y="130"/>
                  </a:lnTo>
                  <a:lnTo>
                    <a:pt x="430" y="126"/>
                  </a:lnTo>
                  <a:lnTo>
                    <a:pt x="430" y="88"/>
                  </a:lnTo>
                  <a:lnTo>
                    <a:pt x="428" y="84"/>
                  </a:lnTo>
                  <a:lnTo>
                    <a:pt x="420" y="76"/>
                  </a:lnTo>
                  <a:lnTo>
                    <a:pt x="410" y="68"/>
                  </a:lnTo>
                  <a:lnTo>
                    <a:pt x="402" y="62"/>
                  </a:lnTo>
                  <a:lnTo>
                    <a:pt x="402" y="60"/>
                  </a:lnTo>
                  <a:lnTo>
                    <a:pt x="402" y="58"/>
                  </a:lnTo>
                  <a:lnTo>
                    <a:pt x="398" y="56"/>
                  </a:lnTo>
                  <a:lnTo>
                    <a:pt x="390" y="54"/>
                  </a:lnTo>
                  <a:lnTo>
                    <a:pt x="370" y="52"/>
                  </a:lnTo>
                  <a:lnTo>
                    <a:pt x="364" y="50"/>
                  </a:lnTo>
                  <a:lnTo>
                    <a:pt x="358" y="48"/>
                  </a:lnTo>
                  <a:lnTo>
                    <a:pt x="352" y="42"/>
                  </a:lnTo>
                  <a:lnTo>
                    <a:pt x="344" y="36"/>
                  </a:lnTo>
                  <a:lnTo>
                    <a:pt x="340" y="30"/>
                  </a:lnTo>
                  <a:lnTo>
                    <a:pt x="332" y="24"/>
                  </a:lnTo>
                  <a:lnTo>
                    <a:pt x="326" y="22"/>
                  </a:lnTo>
                  <a:lnTo>
                    <a:pt x="320" y="20"/>
                  </a:lnTo>
                  <a:lnTo>
                    <a:pt x="316" y="18"/>
                  </a:lnTo>
                  <a:lnTo>
                    <a:pt x="314" y="16"/>
                  </a:lnTo>
                  <a:lnTo>
                    <a:pt x="310" y="6"/>
                  </a:lnTo>
                  <a:lnTo>
                    <a:pt x="308" y="2"/>
                  </a:lnTo>
                  <a:lnTo>
                    <a:pt x="308" y="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07" name="Moldova">
              <a:extLst>
                <a:ext uri="{FF2B5EF4-FFF2-40B4-BE49-F238E27FC236}">
                  <a16:creationId xmlns:a16="http://schemas.microsoft.com/office/drawing/2014/main" id="{740D5A0D-BD92-D54F-AE22-91C837635CAF}"/>
                </a:ext>
              </a:extLst>
            </p:cNvPr>
            <p:cNvSpPr>
              <a:spLocks/>
            </p:cNvSpPr>
            <p:nvPr/>
          </p:nvSpPr>
          <p:spPr bwMode="auto">
            <a:xfrm>
              <a:off x="3924300" y="3000375"/>
              <a:ext cx="371475" cy="381000"/>
            </a:xfrm>
            <a:custGeom>
              <a:avLst/>
              <a:gdLst>
                <a:gd name="T0" fmla="*/ 0 w 268"/>
                <a:gd name="T1" fmla="*/ 2147483647 h 278"/>
                <a:gd name="T2" fmla="*/ 2147483647 w 268"/>
                <a:gd name="T3" fmla="*/ 2147483647 h 278"/>
                <a:gd name="T4" fmla="*/ 2147483647 w 268"/>
                <a:gd name="T5" fmla="*/ 2147483647 h 278"/>
                <a:gd name="T6" fmla="*/ 2147483647 w 268"/>
                <a:gd name="T7" fmla="*/ 2147483647 h 278"/>
                <a:gd name="T8" fmla="*/ 2147483647 w 268"/>
                <a:gd name="T9" fmla="*/ 2147483647 h 278"/>
                <a:gd name="T10" fmla="*/ 2147483647 w 268"/>
                <a:gd name="T11" fmla="*/ 2147483647 h 278"/>
                <a:gd name="T12" fmla="*/ 2147483647 w 268"/>
                <a:gd name="T13" fmla="*/ 2147483647 h 278"/>
                <a:gd name="T14" fmla="*/ 2147483647 w 268"/>
                <a:gd name="T15" fmla="*/ 2147483647 h 278"/>
                <a:gd name="T16" fmla="*/ 2147483647 w 268"/>
                <a:gd name="T17" fmla="*/ 0 h 278"/>
                <a:gd name="T18" fmla="*/ 2147483647 w 268"/>
                <a:gd name="T19" fmla="*/ 2147483647 h 278"/>
                <a:gd name="T20" fmla="*/ 2147483647 w 268"/>
                <a:gd name="T21" fmla="*/ 2147483647 h 278"/>
                <a:gd name="T22" fmla="*/ 2147483647 w 268"/>
                <a:gd name="T23" fmla="*/ 2147483647 h 278"/>
                <a:gd name="T24" fmla="*/ 2147483647 w 268"/>
                <a:gd name="T25" fmla="*/ 2147483647 h 278"/>
                <a:gd name="T26" fmla="*/ 2147483647 w 268"/>
                <a:gd name="T27" fmla="*/ 2147483647 h 278"/>
                <a:gd name="T28" fmla="*/ 2147483647 w 268"/>
                <a:gd name="T29" fmla="*/ 2147483647 h 278"/>
                <a:gd name="T30" fmla="*/ 2147483647 w 268"/>
                <a:gd name="T31" fmla="*/ 2147483647 h 278"/>
                <a:gd name="T32" fmla="*/ 2147483647 w 268"/>
                <a:gd name="T33" fmla="*/ 2147483647 h 278"/>
                <a:gd name="T34" fmla="*/ 2147483647 w 268"/>
                <a:gd name="T35" fmla="*/ 2147483647 h 278"/>
                <a:gd name="T36" fmla="*/ 2147483647 w 268"/>
                <a:gd name="T37" fmla="*/ 2147483647 h 278"/>
                <a:gd name="T38" fmla="*/ 2147483647 w 268"/>
                <a:gd name="T39" fmla="*/ 2147483647 h 278"/>
                <a:gd name="T40" fmla="*/ 2147483647 w 268"/>
                <a:gd name="T41" fmla="*/ 2147483647 h 278"/>
                <a:gd name="T42" fmla="*/ 2147483647 w 268"/>
                <a:gd name="T43" fmla="*/ 2147483647 h 278"/>
                <a:gd name="T44" fmla="*/ 2147483647 w 268"/>
                <a:gd name="T45" fmla="*/ 2147483647 h 278"/>
                <a:gd name="T46" fmla="*/ 2147483647 w 268"/>
                <a:gd name="T47" fmla="*/ 2147483647 h 278"/>
                <a:gd name="T48" fmla="*/ 2147483647 w 268"/>
                <a:gd name="T49" fmla="*/ 2147483647 h 278"/>
                <a:gd name="T50" fmla="*/ 2147483647 w 268"/>
                <a:gd name="T51" fmla="*/ 2147483647 h 278"/>
                <a:gd name="T52" fmla="*/ 2147483647 w 268"/>
                <a:gd name="T53" fmla="*/ 2147483647 h 278"/>
                <a:gd name="T54" fmla="*/ 2147483647 w 268"/>
                <a:gd name="T55" fmla="*/ 2147483647 h 278"/>
                <a:gd name="T56" fmla="*/ 2147483647 w 268"/>
                <a:gd name="T57" fmla="*/ 2147483647 h 278"/>
                <a:gd name="T58" fmla="*/ 2147483647 w 268"/>
                <a:gd name="T59" fmla="*/ 2147483647 h 278"/>
                <a:gd name="T60" fmla="*/ 2147483647 w 268"/>
                <a:gd name="T61" fmla="*/ 2147483647 h 278"/>
                <a:gd name="T62" fmla="*/ 2147483647 w 268"/>
                <a:gd name="T63" fmla="*/ 2147483647 h 278"/>
                <a:gd name="T64" fmla="*/ 2147483647 w 268"/>
                <a:gd name="T65" fmla="*/ 2147483647 h 278"/>
                <a:gd name="T66" fmla="*/ 2147483647 w 268"/>
                <a:gd name="T67" fmla="*/ 2147483647 h 278"/>
                <a:gd name="T68" fmla="*/ 2147483647 w 268"/>
                <a:gd name="T69" fmla="*/ 2147483647 h 278"/>
                <a:gd name="T70" fmla="*/ 2147483647 w 268"/>
                <a:gd name="T71" fmla="*/ 2147483647 h 278"/>
                <a:gd name="T72" fmla="*/ 2147483647 w 268"/>
                <a:gd name="T73" fmla="*/ 2147483647 h 278"/>
                <a:gd name="T74" fmla="*/ 2147483647 w 268"/>
                <a:gd name="T75" fmla="*/ 2147483647 h 278"/>
                <a:gd name="T76" fmla="*/ 2147483647 w 268"/>
                <a:gd name="T77" fmla="*/ 2147483647 h 278"/>
                <a:gd name="T78" fmla="*/ 2147483647 w 268"/>
                <a:gd name="T79" fmla="*/ 2147483647 h 278"/>
                <a:gd name="T80" fmla="*/ 2147483647 w 268"/>
                <a:gd name="T81" fmla="*/ 2147483647 h 278"/>
                <a:gd name="T82" fmla="*/ 2147483647 w 268"/>
                <a:gd name="T83" fmla="*/ 2147483647 h 278"/>
                <a:gd name="T84" fmla="*/ 2147483647 w 268"/>
                <a:gd name="T85" fmla="*/ 2147483647 h 278"/>
                <a:gd name="T86" fmla="*/ 2147483647 w 268"/>
                <a:gd name="T87" fmla="*/ 2147483647 h 278"/>
                <a:gd name="T88" fmla="*/ 2147483647 w 268"/>
                <a:gd name="T89" fmla="*/ 2147483647 h 278"/>
                <a:gd name="T90" fmla="*/ 2147483647 w 268"/>
                <a:gd name="T91" fmla="*/ 2147483647 h 278"/>
                <a:gd name="T92" fmla="*/ 2147483647 w 268"/>
                <a:gd name="T93" fmla="*/ 2147483647 h 278"/>
                <a:gd name="T94" fmla="*/ 2147483647 w 268"/>
                <a:gd name="T95" fmla="*/ 2147483647 h 278"/>
                <a:gd name="T96" fmla="*/ 2147483647 w 268"/>
                <a:gd name="T97" fmla="*/ 2147483647 h 278"/>
                <a:gd name="T98" fmla="*/ 2147483647 w 268"/>
                <a:gd name="T99" fmla="*/ 2147483647 h 278"/>
                <a:gd name="T100" fmla="*/ 2147483647 w 268"/>
                <a:gd name="T101" fmla="*/ 2147483647 h 278"/>
                <a:gd name="T102" fmla="*/ 2147483647 w 268"/>
                <a:gd name="T103" fmla="*/ 2147483647 h 278"/>
                <a:gd name="T104" fmla="*/ 2147483647 w 268"/>
                <a:gd name="T105" fmla="*/ 2147483647 h 278"/>
                <a:gd name="T106" fmla="*/ 2147483647 w 268"/>
                <a:gd name="T107" fmla="*/ 2147483647 h 278"/>
                <a:gd name="T108" fmla="*/ 2147483647 w 268"/>
                <a:gd name="T109" fmla="*/ 2147483647 h 2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8"/>
                <a:gd name="T166" fmla="*/ 0 h 278"/>
                <a:gd name="T167" fmla="*/ 268 w 268"/>
                <a:gd name="T168" fmla="*/ 278 h 2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8" h="278">
                  <a:moveTo>
                    <a:pt x="0" y="34"/>
                  </a:moveTo>
                  <a:lnTo>
                    <a:pt x="0" y="34"/>
                  </a:lnTo>
                  <a:lnTo>
                    <a:pt x="0" y="28"/>
                  </a:lnTo>
                  <a:lnTo>
                    <a:pt x="0" y="24"/>
                  </a:lnTo>
                  <a:lnTo>
                    <a:pt x="2" y="24"/>
                  </a:lnTo>
                  <a:lnTo>
                    <a:pt x="6" y="24"/>
                  </a:lnTo>
                  <a:lnTo>
                    <a:pt x="8" y="24"/>
                  </a:lnTo>
                  <a:lnTo>
                    <a:pt x="10" y="24"/>
                  </a:lnTo>
                  <a:lnTo>
                    <a:pt x="10" y="18"/>
                  </a:lnTo>
                  <a:lnTo>
                    <a:pt x="14" y="18"/>
                  </a:lnTo>
                  <a:lnTo>
                    <a:pt x="18" y="18"/>
                  </a:lnTo>
                  <a:lnTo>
                    <a:pt x="24" y="16"/>
                  </a:lnTo>
                  <a:lnTo>
                    <a:pt x="26" y="14"/>
                  </a:lnTo>
                  <a:lnTo>
                    <a:pt x="30" y="14"/>
                  </a:lnTo>
                  <a:lnTo>
                    <a:pt x="36" y="14"/>
                  </a:lnTo>
                  <a:lnTo>
                    <a:pt x="40" y="14"/>
                  </a:lnTo>
                  <a:lnTo>
                    <a:pt x="42" y="14"/>
                  </a:lnTo>
                  <a:lnTo>
                    <a:pt x="50" y="6"/>
                  </a:lnTo>
                  <a:lnTo>
                    <a:pt x="56" y="2"/>
                  </a:lnTo>
                  <a:lnTo>
                    <a:pt x="60" y="0"/>
                  </a:lnTo>
                  <a:lnTo>
                    <a:pt x="66" y="0"/>
                  </a:lnTo>
                  <a:lnTo>
                    <a:pt x="72" y="0"/>
                  </a:lnTo>
                  <a:lnTo>
                    <a:pt x="88" y="4"/>
                  </a:lnTo>
                  <a:lnTo>
                    <a:pt x="92" y="6"/>
                  </a:lnTo>
                  <a:lnTo>
                    <a:pt x="94" y="8"/>
                  </a:lnTo>
                  <a:lnTo>
                    <a:pt x="96" y="10"/>
                  </a:lnTo>
                  <a:lnTo>
                    <a:pt x="98" y="10"/>
                  </a:lnTo>
                  <a:lnTo>
                    <a:pt x="106" y="10"/>
                  </a:lnTo>
                  <a:lnTo>
                    <a:pt x="112" y="18"/>
                  </a:lnTo>
                  <a:lnTo>
                    <a:pt x="114" y="14"/>
                  </a:lnTo>
                  <a:lnTo>
                    <a:pt x="116" y="14"/>
                  </a:lnTo>
                  <a:lnTo>
                    <a:pt x="116" y="16"/>
                  </a:lnTo>
                  <a:lnTo>
                    <a:pt x="120" y="18"/>
                  </a:lnTo>
                  <a:lnTo>
                    <a:pt x="124" y="20"/>
                  </a:lnTo>
                  <a:lnTo>
                    <a:pt x="126" y="16"/>
                  </a:lnTo>
                  <a:lnTo>
                    <a:pt x="126" y="12"/>
                  </a:lnTo>
                  <a:lnTo>
                    <a:pt x="142" y="12"/>
                  </a:lnTo>
                  <a:lnTo>
                    <a:pt x="148" y="18"/>
                  </a:lnTo>
                  <a:lnTo>
                    <a:pt x="156" y="24"/>
                  </a:lnTo>
                  <a:lnTo>
                    <a:pt x="160" y="24"/>
                  </a:lnTo>
                  <a:lnTo>
                    <a:pt x="164" y="20"/>
                  </a:lnTo>
                  <a:lnTo>
                    <a:pt x="166" y="20"/>
                  </a:lnTo>
                  <a:lnTo>
                    <a:pt x="172" y="22"/>
                  </a:lnTo>
                  <a:lnTo>
                    <a:pt x="178" y="28"/>
                  </a:lnTo>
                  <a:lnTo>
                    <a:pt x="176" y="62"/>
                  </a:lnTo>
                  <a:lnTo>
                    <a:pt x="184" y="68"/>
                  </a:lnTo>
                  <a:lnTo>
                    <a:pt x="196" y="78"/>
                  </a:lnTo>
                  <a:lnTo>
                    <a:pt x="202" y="76"/>
                  </a:lnTo>
                  <a:lnTo>
                    <a:pt x="206" y="76"/>
                  </a:lnTo>
                  <a:lnTo>
                    <a:pt x="212" y="76"/>
                  </a:lnTo>
                  <a:lnTo>
                    <a:pt x="214" y="76"/>
                  </a:lnTo>
                  <a:lnTo>
                    <a:pt x="216" y="78"/>
                  </a:lnTo>
                  <a:lnTo>
                    <a:pt x="214" y="84"/>
                  </a:lnTo>
                  <a:lnTo>
                    <a:pt x="212" y="90"/>
                  </a:lnTo>
                  <a:lnTo>
                    <a:pt x="218" y="96"/>
                  </a:lnTo>
                  <a:lnTo>
                    <a:pt x="220" y="106"/>
                  </a:lnTo>
                  <a:lnTo>
                    <a:pt x="224" y="110"/>
                  </a:lnTo>
                  <a:lnTo>
                    <a:pt x="228" y="112"/>
                  </a:lnTo>
                  <a:lnTo>
                    <a:pt x="230" y="112"/>
                  </a:lnTo>
                  <a:lnTo>
                    <a:pt x="240" y="116"/>
                  </a:lnTo>
                  <a:lnTo>
                    <a:pt x="246" y="118"/>
                  </a:lnTo>
                  <a:lnTo>
                    <a:pt x="252" y="124"/>
                  </a:lnTo>
                  <a:lnTo>
                    <a:pt x="254" y="130"/>
                  </a:lnTo>
                  <a:lnTo>
                    <a:pt x="254" y="136"/>
                  </a:lnTo>
                  <a:lnTo>
                    <a:pt x="254" y="142"/>
                  </a:lnTo>
                  <a:lnTo>
                    <a:pt x="268" y="150"/>
                  </a:lnTo>
                  <a:lnTo>
                    <a:pt x="252" y="162"/>
                  </a:lnTo>
                  <a:lnTo>
                    <a:pt x="240" y="152"/>
                  </a:lnTo>
                  <a:lnTo>
                    <a:pt x="238" y="162"/>
                  </a:lnTo>
                  <a:lnTo>
                    <a:pt x="228" y="156"/>
                  </a:lnTo>
                  <a:lnTo>
                    <a:pt x="224" y="162"/>
                  </a:lnTo>
                  <a:lnTo>
                    <a:pt x="218" y="160"/>
                  </a:lnTo>
                  <a:lnTo>
                    <a:pt x="214" y="172"/>
                  </a:lnTo>
                  <a:lnTo>
                    <a:pt x="212" y="166"/>
                  </a:lnTo>
                  <a:lnTo>
                    <a:pt x="210" y="160"/>
                  </a:lnTo>
                  <a:lnTo>
                    <a:pt x="206" y="156"/>
                  </a:lnTo>
                  <a:lnTo>
                    <a:pt x="204" y="156"/>
                  </a:lnTo>
                  <a:lnTo>
                    <a:pt x="202" y="156"/>
                  </a:lnTo>
                  <a:lnTo>
                    <a:pt x="200" y="158"/>
                  </a:lnTo>
                  <a:lnTo>
                    <a:pt x="196" y="164"/>
                  </a:lnTo>
                  <a:lnTo>
                    <a:pt x="194" y="182"/>
                  </a:lnTo>
                  <a:lnTo>
                    <a:pt x="206" y="192"/>
                  </a:lnTo>
                  <a:lnTo>
                    <a:pt x="204" y="212"/>
                  </a:lnTo>
                  <a:lnTo>
                    <a:pt x="194" y="220"/>
                  </a:lnTo>
                  <a:lnTo>
                    <a:pt x="194" y="230"/>
                  </a:lnTo>
                  <a:lnTo>
                    <a:pt x="190" y="236"/>
                  </a:lnTo>
                  <a:lnTo>
                    <a:pt x="186" y="240"/>
                  </a:lnTo>
                  <a:lnTo>
                    <a:pt x="184" y="246"/>
                  </a:lnTo>
                  <a:lnTo>
                    <a:pt x="184" y="250"/>
                  </a:lnTo>
                  <a:lnTo>
                    <a:pt x="186" y="254"/>
                  </a:lnTo>
                  <a:lnTo>
                    <a:pt x="190" y="258"/>
                  </a:lnTo>
                  <a:lnTo>
                    <a:pt x="188" y="262"/>
                  </a:lnTo>
                  <a:lnTo>
                    <a:pt x="188" y="264"/>
                  </a:lnTo>
                  <a:lnTo>
                    <a:pt x="184" y="266"/>
                  </a:lnTo>
                  <a:lnTo>
                    <a:pt x="172" y="268"/>
                  </a:lnTo>
                  <a:lnTo>
                    <a:pt x="172" y="276"/>
                  </a:lnTo>
                  <a:lnTo>
                    <a:pt x="170" y="278"/>
                  </a:lnTo>
                  <a:lnTo>
                    <a:pt x="162" y="276"/>
                  </a:lnTo>
                  <a:lnTo>
                    <a:pt x="160" y="272"/>
                  </a:lnTo>
                  <a:lnTo>
                    <a:pt x="162" y="266"/>
                  </a:lnTo>
                  <a:lnTo>
                    <a:pt x="164" y="260"/>
                  </a:lnTo>
                  <a:lnTo>
                    <a:pt x="162" y="254"/>
                  </a:lnTo>
                  <a:lnTo>
                    <a:pt x="158" y="248"/>
                  </a:lnTo>
                  <a:lnTo>
                    <a:pt x="154" y="240"/>
                  </a:lnTo>
                  <a:lnTo>
                    <a:pt x="154" y="236"/>
                  </a:lnTo>
                  <a:lnTo>
                    <a:pt x="152" y="226"/>
                  </a:lnTo>
                  <a:lnTo>
                    <a:pt x="150" y="208"/>
                  </a:lnTo>
                  <a:lnTo>
                    <a:pt x="146" y="180"/>
                  </a:lnTo>
                  <a:lnTo>
                    <a:pt x="136" y="150"/>
                  </a:lnTo>
                  <a:lnTo>
                    <a:pt x="130" y="136"/>
                  </a:lnTo>
                  <a:lnTo>
                    <a:pt x="126" y="130"/>
                  </a:lnTo>
                  <a:lnTo>
                    <a:pt x="124" y="126"/>
                  </a:lnTo>
                  <a:lnTo>
                    <a:pt x="122" y="126"/>
                  </a:lnTo>
                  <a:lnTo>
                    <a:pt x="118" y="130"/>
                  </a:lnTo>
                  <a:lnTo>
                    <a:pt x="116" y="132"/>
                  </a:lnTo>
                  <a:lnTo>
                    <a:pt x="112" y="130"/>
                  </a:lnTo>
                  <a:lnTo>
                    <a:pt x="108" y="122"/>
                  </a:lnTo>
                  <a:lnTo>
                    <a:pt x="104" y="116"/>
                  </a:lnTo>
                  <a:lnTo>
                    <a:pt x="104" y="108"/>
                  </a:lnTo>
                  <a:lnTo>
                    <a:pt x="88" y="98"/>
                  </a:lnTo>
                  <a:lnTo>
                    <a:pt x="68" y="84"/>
                  </a:lnTo>
                  <a:lnTo>
                    <a:pt x="52" y="68"/>
                  </a:lnTo>
                  <a:lnTo>
                    <a:pt x="44" y="56"/>
                  </a:lnTo>
                  <a:lnTo>
                    <a:pt x="38" y="44"/>
                  </a:lnTo>
                  <a:lnTo>
                    <a:pt x="34" y="38"/>
                  </a:lnTo>
                  <a:lnTo>
                    <a:pt x="30" y="36"/>
                  </a:lnTo>
                  <a:lnTo>
                    <a:pt x="20" y="34"/>
                  </a:lnTo>
                  <a:lnTo>
                    <a:pt x="8" y="34"/>
                  </a:lnTo>
                  <a:lnTo>
                    <a:pt x="0" y="36"/>
                  </a:lnTo>
                  <a:lnTo>
                    <a:pt x="0" y="34"/>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08" name="Belarus">
              <a:extLst>
                <a:ext uri="{FF2B5EF4-FFF2-40B4-BE49-F238E27FC236}">
                  <a16:creationId xmlns:a16="http://schemas.microsoft.com/office/drawing/2014/main" id="{CEB8E9F5-CE21-1643-B14A-D22C34BCBCC1}"/>
                </a:ext>
              </a:extLst>
            </p:cNvPr>
            <p:cNvSpPr>
              <a:spLocks/>
            </p:cNvSpPr>
            <p:nvPr/>
          </p:nvSpPr>
          <p:spPr bwMode="auto">
            <a:xfrm>
              <a:off x="3505200" y="1981200"/>
              <a:ext cx="723900" cy="685800"/>
            </a:xfrm>
            <a:custGeom>
              <a:avLst/>
              <a:gdLst>
                <a:gd name="T0" fmla="*/ 2147483647 w 522"/>
                <a:gd name="T1" fmla="*/ 2147483647 h 498"/>
                <a:gd name="T2" fmla="*/ 2147483647 w 522"/>
                <a:gd name="T3" fmla="*/ 2147483647 h 498"/>
                <a:gd name="T4" fmla="*/ 2147483647 w 522"/>
                <a:gd name="T5" fmla="*/ 2147483647 h 498"/>
                <a:gd name="T6" fmla="*/ 2147483647 w 522"/>
                <a:gd name="T7" fmla="*/ 2147483647 h 498"/>
                <a:gd name="T8" fmla="*/ 2147483647 w 522"/>
                <a:gd name="T9" fmla="*/ 2147483647 h 498"/>
                <a:gd name="T10" fmla="*/ 2147483647 w 522"/>
                <a:gd name="T11" fmla="*/ 2147483647 h 498"/>
                <a:gd name="T12" fmla="*/ 2147483647 w 522"/>
                <a:gd name="T13" fmla="*/ 2147483647 h 498"/>
                <a:gd name="T14" fmla="*/ 2147483647 w 522"/>
                <a:gd name="T15" fmla="*/ 2147483647 h 498"/>
                <a:gd name="T16" fmla="*/ 2147483647 w 522"/>
                <a:gd name="T17" fmla="*/ 2147483647 h 498"/>
                <a:gd name="T18" fmla="*/ 2147483647 w 522"/>
                <a:gd name="T19" fmla="*/ 2147483647 h 498"/>
                <a:gd name="T20" fmla="*/ 2147483647 w 522"/>
                <a:gd name="T21" fmla="*/ 2147483647 h 498"/>
                <a:gd name="T22" fmla="*/ 2147483647 w 522"/>
                <a:gd name="T23" fmla="*/ 2147483647 h 498"/>
                <a:gd name="T24" fmla="*/ 2147483647 w 522"/>
                <a:gd name="T25" fmla="*/ 2147483647 h 498"/>
                <a:gd name="T26" fmla="*/ 2147483647 w 522"/>
                <a:gd name="T27" fmla="*/ 2147483647 h 498"/>
                <a:gd name="T28" fmla="*/ 2147483647 w 522"/>
                <a:gd name="T29" fmla="*/ 2147483647 h 498"/>
                <a:gd name="T30" fmla="*/ 2147483647 w 522"/>
                <a:gd name="T31" fmla="*/ 2147483647 h 498"/>
                <a:gd name="T32" fmla="*/ 2147483647 w 522"/>
                <a:gd name="T33" fmla="*/ 2147483647 h 498"/>
                <a:gd name="T34" fmla="*/ 2147483647 w 522"/>
                <a:gd name="T35" fmla="*/ 2147483647 h 498"/>
                <a:gd name="T36" fmla="*/ 2147483647 w 522"/>
                <a:gd name="T37" fmla="*/ 2147483647 h 498"/>
                <a:gd name="T38" fmla="*/ 2147483647 w 522"/>
                <a:gd name="T39" fmla="*/ 2147483647 h 498"/>
                <a:gd name="T40" fmla="*/ 2147483647 w 522"/>
                <a:gd name="T41" fmla="*/ 2147483647 h 498"/>
                <a:gd name="T42" fmla="*/ 2147483647 w 522"/>
                <a:gd name="T43" fmla="*/ 2147483647 h 498"/>
                <a:gd name="T44" fmla="*/ 2147483647 w 522"/>
                <a:gd name="T45" fmla="*/ 2147483647 h 498"/>
                <a:gd name="T46" fmla="*/ 2147483647 w 522"/>
                <a:gd name="T47" fmla="*/ 2147483647 h 498"/>
                <a:gd name="T48" fmla="*/ 2147483647 w 522"/>
                <a:gd name="T49" fmla="*/ 2147483647 h 498"/>
                <a:gd name="T50" fmla="*/ 2147483647 w 522"/>
                <a:gd name="T51" fmla="*/ 2147483647 h 498"/>
                <a:gd name="T52" fmla="*/ 2147483647 w 522"/>
                <a:gd name="T53" fmla="*/ 2147483647 h 498"/>
                <a:gd name="T54" fmla="*/ 2147483647 w 522"/>
                <a:gd name="T55" fmla="*/ 2147483647 h 498"/>
                <a:gd name="T56" fmla="*/ 2147483647 w 522"/>
                <a:gd name="T57" fmla="*/ 2147483647 h 498"/>
                <a:gd name="T58" fmla="*/ 2147483647 w 522"/>
                <a:gd name="T59" fmla="*/ 2147483647 h 498"/>
                <a:gd name="T60" fmla="*/ 2147483647 w 522"/>
                <a:gd name="T61" fmla="*/ 2147483647 h 498"/>
                <a:gd name="T62" fmla="*/ 2147483647 w 522"/>
                <a:gd name="T63" fmla="*/ 2147483647 h 498"/>
                <a:gd name="T64" fmla="*/ 2147483647 w 522"/>
                <a:gd name="T65" fmla="*/ 2147483647 h 498"/>
                <a:gd name="T66" fmla="*/ 2147483647 w 522"/>
                <a:gd name="T67" fmla="*/ 2147483647 h 498"/>
                <a:gd name="T68" fmla="*/ 2147483647 w 522"/>
                <a:gd name="T69" fmla="*/ 2147483647 h 498"/>
                <a:gd name="T70" fmla="*/ 2147483647 w 522"/>
                <a:gd name="T71" fmla="*/ 2147483647 h 498"/>
                <a:gd name="T72" fmla="*/ 2147483647 w 522"/>
                <a:gd name="T73" fmla="*/ 2147483647 h 498"/>
                <a:gd name="T74" fmla="*/ 2147483647 w 522"/>
                <a:gd name="T75" fmla="*/ 2147483647 h 498"/>
                <a:gd name="T76" fmla="*/ 2147483647 w 522"/>
                <a:gd name="T77" fmla="*/ 2147483647 h 498"/>
                <a:gd name="T78" fmla="*/ 2147483647 w 522"/>
                <a:gd name="T79" fmla="*/ 2147483647 h 498"/>
                <a:gd name="T80" fmla="*/ 2147483647 w 522"/>
                <a:gd name="T81" fmla="*/ 2147483647 h 498"/>
                <a:gd name="T82" fmla="*/ 2147483647 w 522"/>
                <a:gd name="T83" fmla="*/ 2147483647 h 498"/>
                <a:gd name="T84" fmla="*/ 2147483647 w 522"/>
                <a:gd name="T85" fmla="*/ 2147483647 h 498"/>
                <a:gd name="T86" fmla="*/ 2147483647 w 522"/>
                <a:gd name="T87" fmla="*/ 2147483647 h 498"/>
                <a:gd name="T88" fmla="*/ 2147483647 w 522"/>
                <a:gd name="T89" fmla="*/ 2147483647 h 498"/>
                <a:gd name="T90" fmla="*/ 2147483647 w 522"/>
                <a:gd name="T91" fmla="*/ 2147483647 h 498"/>
                <a:gd name="T92" fmla="*/ 2147483647 w 522"/>
                <a:gd name="T93" fmla="*/ 2147483647 h 498"/>
                <a:gd name="T94" fmla="*/ 2147483647 w 522"/>
                <a:gd name="T95" fmla="*/ 2147483647 h 498"/>
                <a:gd name="T96" fmla="*/ 2147483647 w 522"/>
                <a:gd name="T97" fmla="*/ 2147483647 h 498"/>
                <a:gd name="T98" fmla="*/ 2147483647 w 522"/>
                <a:gd name="T99" fmla="*/ 2147483647 h 498"/>
                <a:gd name="T100" fmla="*/ 2147483647 w 522"/>
                <a:gd name="T101" fmla="*/ 2147483647 h 498"/>
                <a:gd name="T102" fmla="*/ 2147483647 w 522"/>
                <a:gd name="T103" fmla="*/ 2147483647 h 498"/>
                <a:gd name="T104" fmla="*/ 2147483647 w 522"/>
                <a:gd name="T105" fmla="*/ 2147483647 h 498"/>
                <a:gd name="T106" fmla="*/ 2147483647 w 522"/>
                <a:gd name="T107" fmla="*/ 2147483647 h 498"/>
                <a:gd name="T108" fmla="*/ 2147483647 w 522"/>
                <a:gd name="T109" fmla="*/ 0 h 498"/>
                <a:gd name="T110" fmla="*/ 2147483647 w 522"/>
                <a:gd name="T111" fmla="*/ 2147483647 h 498"/>
                <a:gd name="T112" fmla="*/ 2147483647 w 522"/>
                <a:gd name="T113" fmla="*/ 2147483647 h 498"/>
                <a:gd name="T114" fmla="*/ 2147483647 w 522"/>
                <a:gd name="T115" fmla="*/ 2147483647 h 498"/>
                <a:gd name="T116" fmla="*/ 2147483647 w 522"/>
                <a:gd name="T117" fmla="*/ 2147483647 h 498"/>
                <a:gd name="T118" fmla="*/ 2147483647 w 522"/>
                <a:gd name="T119" fmla="*/ 2147483647 h 4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2"/>
                <a:gd name="T181" fmla="*/ 0 h 498"/>
                <a:gd name="T182" fmla="*/ 522 w 522"/>
                <a:gd name="T183" fmla="*/ 498 h 4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2" h="498">
                  <a:moveTo>
                    <a:pt x="196" y="10"/>
                  </a:moveTo>
                  <a:lnTo>
                    <a:pt x="196" y="10"/>
                  </a:lnTo>
                  <a:lnTo>
                    <a:pt x="188" y="16"/>
                  </a:lnTo>
                  <a:lnTo>
                    <a:pt x="180" y="24"/>
                  </a:lnTo>
                  <a:lnTo>
                    <a:pt x="180" y="30"/>
                  </a:lnTo>
                  <a:lnTo>
                    <a:pt x="180" y="38"/>
                  </a:lnTo>
                  <a:lnTo>
                    <a:pt x="182" y="44"/>
                  </a:lnTo>
                  <a:lnTo>
                    <a:pt x="182" y="48"/>
                  </a:lnTo>
                  <a:lnTo>
                    <a:pt x="178" y="48"/>
                  </a:lnTo>
                  <a:lnTo>
                    <a:pt x="162" y="46"/>
                  </a:lnTo>
                  <a:lnTo>
                    <a:pt x="152" y="48"/>
                  </a:lnTo>
                  <a:lnTo>
                    <a:pt x="146" y="52"/>
                  </a:lnTo>
                  <a:lnTo>
                    <a:pt x="144" y="60"/>
                  </a:lnTo>
                  <a:lnTo>
                    <a:pt x="136" y="66"/>
                  </a:lnTo>
                  <a:lnTo>
                    <a:pt x="128" y="74"/>
                  </a:lnTo>
                  <a:lnTo>
                    <a:pt x="130" y="72"/>
                  </a:lnTo>
                  <a:lnTo>
                    <a:pt x="132" y="76"/>
                  </a:lnTo>
                  <a:lnTo>
                    <a:pt x="132" y="84"/>
                  </a:lnTo>
                  <a:lnTo>
                    <a:pt x="132" y="94"/>
                  </a:lnTo>
                  <a:lnTo>
                    <a:pt x="132" y="108"/>
                  </a:lnTo>
                  <a:lnTo>
                    <a:pt x="158" y="114"/>
                  </a:lnTo>
                  <a:lnTo>
                    <a:pt x="156" y="118"/>
                  </a:lnTo>
                  <a:lnTo>
                    <a:pt x="152" y="120"/>
                  </a:lnTo>
                  <a:lnTo>
                    <a:pt x="148" y="122"/>
                  </a:lnTo>
                  <a:lnTo>
                    <a:pt x="140" y="124"/>
                  </a:lnTo>
                  <a:lnTo>
                    <a:pt x="132" y="126"/>
                  </a:lnTo>
                  <a:lnTo>
                    <a:pt x="128" y="128"/>
                  </a:lnTo>
                  <a:lnTo>
                    <a:pt x="124" y="134"/>
                  </a:lnTo>
                  <a:lnTo>
                    <a:pt x="118" y="144"/>
                  </a:lnTo>
                  <a:lnTo>
                    <a:pt x="106" y="162"/>
                  </a:lnTo>
                  <a:lnTo>
                    <a:pt x="108" y="184"/>
                  </a:lnTo>
                  <a:lnTo>
                    <a:pt x="112" y="196"/>
                  </a:lnTo>
                  <a:lnTo>
                    <a:pt x="114" y="202"/>
                  </a:lnTo>
                  <a:lnTo>
                    <a:pt x="114" y="206"/>
                  </a:lnTo>
                  <a:lnTo>
                    <a:pt x="114" y="210"/>
                  </a:lnTo>
                  <a:lnTo>
                    <a:pt x="118" y="214"/>
                  </a:lnTo>
                  <a:lnTo>
                    <a:pt x="124" y="220"/>
                  </a:lnTo>
                  <a:lnTo>
                    <a:pt x="116" y="226"/>
                  </a:lnTo>
                  <a:lnTo>
                    <a:pt x="104" y="218"/>
                  </a:lnTo>
                  <a:lnTo>
                    <a:pt x="100" y="218"/>
                  </a:lnTo>
                  <a:lnTo>
                    <a:pt x="98" y="218"/>
                  </a:lnTo>
                  <a:lnTo>
                    <a:pt x="90" y="222"/>
                  </a:lnTo>
                  <a:lnTo>
                    <a:pt x="78" y="230"/>
                  </a:lnTo>
                  <a:lnTo>
                    <a:pt x="78" y="232"/>
                  </a:lnTo>
                  <a:lnTo>
                    <a:pt x="76" y="238"/>
                  </a:lnTo>
                  <a:lnTo>
                    <a:pt x="72" y="246"/>
                  </a:lnTo>
                  <a:lnTo>
                    <a:pt x="58" y="250"/>
                  </a:lnTo>
                  <a:lnTo>
                    <a:pt x="58" y="254"/>
                  </a:lnTo>
                  <a:lnTo>
                    <a:pt x="54" y="260"/>
                  </a:lnTo>
                  <a:lnTo>
                    <a:pt x="40" y="266"/>
                  </a:lnTo>
                  <a:lnTo>
                    <a:pt x="30" y="272"/>
                  </a:lnTo>
                  <a:lnTo>
                    <a:pt x="18" y="268"/>
                  </a:lnTo>
                  <a:lnTo>
                    <a:pt x="12" y="270"/>
                  </a:lnTo>
                  <a:lnTo>
                    <a:pt x="0" y="262"/>
                  </a:lnTo>
                  <a:lnTo>
                    <a:pt x="10" y="288"/>
                  </a:lnTo>
                  <a:lnTo>
                    <a:pt x="22" y="312"/>
                  </a:lnTo>
                  <a:lnTo>
                    <a:pt x="32" y="330"/>
                  </a:lnTo>
                  <a:lnTo>
                    <a:pt x="36" y="336"/>
                  </a:lnTo>
                  <a:lnTo>
                    <a:pt x="40" y="338"/>
                  </a:lnTo>
                  <a:lnTo>
                    <a:pt x="42" y="340"/>
                  </a:lnTo>
                  <a:lnTo>
                    <a:pt x="44" y="342"/>
                  </a:lnTo>
                  <a:lnTo>
                    <a:pt x="46" y="350"/>
                  </a:lnTo>
                  <a:lnTo>
                    <a:pt x="46" y="368"/>
                  </a:lnTo>
                  <a:lnTo>
                    <a:pt x="46" y="376"/>
                  </a:lnTo>
                  <a:lnTo>
                    <a:pt x="42" y="380"/>
                  </a:lnTo>
                  <a:lnTo>
                    <a:pt x="40" y="384"/>
                  </a:lnTo>
                  <a:lnTo>
                    <a:pt x="36" y="386"/>
                  </a:lnTo>
                  <a:lnTo>
                    <a:pt x="32" y="392"/>
                  </a:lnTo>
                  <a:lnTo>
                    <a:pt x="28" y="402"/>
                  </a:lnTo>
                  <a:lnTo>
                    <a:pt x="20" y="420"/>
                  </a:lnTo>
                  <a:lnTo>
                    <a:pt x="14" y="428"/>
                  </a:lnTo>
                  <a:lnTo>
                    <a:pt x="14" y="432"/>
                  </a:lnTo>
                  <a:lnTo>
                    <a:pt x="16" y="432"/>
                  </a:lnTo>
                  <a:lnTo>
                    <a:pt x="20" y="432"/>
                  </a:lnTo>
                  <a:lnTo>
                    <a:pt x="24" y="432"/>
                  </a:lnTo>
                  <a:lnTo>
                    <a:pt x="30" y="434"/>
                  </a:lnTo>
                  <a:lnTo>
                    <a:pt x="36" y="438"/>
                  </a:lnTo>
                  <a:lnTo>
                    <a:pt x="46" y="446"/>
                  </a:lnTo>
                  <a:lnTo>
                    <a:pt x="48" y="450"/>
                  </a:lnTo>
                  <a:lnTo>
                    <a:pt x="48" y="452"/>
                  </a:lnTo>
                  <a:lnTo>
                    <a:pt x="48" y="466"/>
                  </a:lnTo>
                  <a:lnTo>
                    <a:pt x="48" y="474"/>
                  </a:lnTo>
                  <a:lnTo>
                    <a:pt x="48" y="480"/>
                  </a:lnTo>
                  <a:lnTo>
                    <a:pt x="50" y="490"/>
                  </a:lnTo>
                  <a:lnTo>
                    <a:pt x="50" y="494"/>
                  </a:lnTo>
                  <a:lnTo>
                    <a:pt x="52" y="498"/>
                  </a:lnTo>
                  <a:lnTo>
                    <a:pt x="54" y="494"/>
                  </a:lnTo>
                  <a:lnTo>
                    <a:pt x="56" y="486"/>
                  </a:lnTo>
                  <a:lnTo>
                    <a:pt x="78" y="486"/>
                  </a:lnTo>
                  <a:lnTo>
                    <a:pt x="86" y="482"/>
                  </a:lnTo>
                  <a:lnTo>
                    <a:pt x="92" y="478"/>
                  </a:lnTo>
                  <a:lnTo>
                    <a:pt x="92" y="474"/>
                  </a:lnTo>
                  <a:lnTo>
                    <a:pt x="92" y="470"/>
                  </a:lnTo>
                  <a:lnTo>
                    <a:pt x="90" y="462"/>
                  </a:lnTo>
                  <a:lnTo>
                    <a:pt x="92" y="458"/>
                  </a:lnTo>
                  <a:lnTo>
                    <a:pt x="94" y="454"/>
                  </a:lnTo>
                  <a:lnTo>
                    <a:pt x="96" y="452"/>
                  </a:lnTo>
                  <a:lnTo>
                    <a:pt x="122" y="446"/>
                  </a:lnTo>
                  <a:lnTo>
                    <a:pt x="142" y="440"/>
                  </a:lnTo>
                  <a:lnTo>
                    <a:pt x="156" y="438"/>
                  </a:lnTo>
                  <a:lnTo>
                    <a:pt x="180" y="434"/>
                  </a:lnTo>
                  <a:lnTo>
                    <a:pt x="194" y="432"/>
                  </a:lnTo>
                  <a:lnTo>
                    <a:pt x="198" y="430"/>
                  </a:lnTo>
                  <a:lnTo>
                    <a:pt x="208" y="430"/>
                  </a:lnTo>
                  <a:lnTo>
                    <a:pt x="226" y="430"/>
                  </a:lnTo>
                  <a:lnTo>
                    <a:pt x="242" y="428"/>
                  </a:lnTo>
                  <a:lnTo>
                    <a:pt x="250" y="430"/>
                  </a:lnTo>
                  <a:lnTo>
                    <a:pt x="252" y="432"/>
                  </a:lnTo>
                  <a:lnTo>
                    <a:pt x="258" y="436"/>
                  </a:lnTo>
                  <a:lnTo>
                    <a:pt x="262" y="440"/>
                  </a:lnTo>
                  <a:lnTo>
                    <a:pt x="268" y="440"/>
                  </a:lnTo>
                  <a:lnTo>
                    <a:pt x="282" y="438"/>
                  </a:lnTo>
                  <a:lnTo>
                    <a:pt x="290" y="436"/>
                  </a:lnTo>
                  <a:lnTo>
                    <a:pt x="292" y="450"/>
                  </a:lnTo>
                  <a:lnTo>
                    <a:pt x="300" y="434"/>
                  </a:lnTo>
                  <a:lnTo>
                    <a:pt x="312" y="434"/>
                  </a:lnTo>
                  <a:lnTo>
                    <a:pt x="316" y="426"/>
                  </a:lnTo>
                  <a:lnTo>
                    <a:pt x="318" y="420"/>
                  </a:lnTo>
                  <a:lnTo>
                    <a:pt x="320" y="422"/>
                  </a:lnTo>
                  <a:lnTo>
                    <a:pt x="324" y="432"/>
                  </a:lnTo>
                  <a:lnTo>
                    <a:pt x="328" y="436"/>
                  </a:lnTo>
                  <a:lnTo>
                    <a:pt x="332" y="436"/>
                  </a:lnTo>
                  <a:lnTo>
                    <a:pt x="336" y="434"/>
                  </a:lnTo>
                  <a:lnTo>
                    <a:pt x="342" y="430"/>
                  </a:lnTo>
                  <a:lnTo>
                    <a:pt x="346" y="428"/>
                  </a:lnTo>
                  <a:lnTo>
                    <a:pt x="348" y="428"/>
                  </a:lnTo>
                  <a:lnTo>
                    <a:pt x="350" y="430"/>
                  </a:lnTo>
                  <a:lnTo>
                    <a:pt x="358" y="440"/>
                  </a:lnTo>
                  <a:lnTo>
                    <a:pt x="360" y="442"/>
                  </a:lnTo>
                  <a:lnTo>
                    <a:pt x="362" y="442"/>
                  </a:lnTo>
                  <a:lnTo>
                    <a:pt x="360" y="428"/>
                  </a:lnTo>
                  <a:lnTo>
                    <a:pt x="362" y="420"/>
                  </a:lnTo>
                  <a:lnTo>
                    <a:pt x="364" y="416"/>
                  </a:lnTo>
                  <a:lnTo>
                    <a:pt x="366" y="416"/>
                  </a:lnTo>
                  <a:lnTo>
                    <a:pt x="374" y="418"/>
                  </a:lnTo>
                  <a:lnTo>
                    <a:pt x="382" y="424"/>
                  </a:lnTo>
                  <a:lnTo>
                    <a:pt x="394" y="432"/>
                  </a:lnTo>
                  <a:lnTo>
                    <a:pt x="394" y="430"/>
                  </a:lnTo>
                  <a:lnTo>
                    <a:pt x="398" y="426"/>
                  </a:lnTo>
                  <a:lnTo>
                    <a:pt x="404" y="420"/>
                  </a:lnTo>
                  <a:lnTo>
                    <a:pt x="408" y="420"/>
                  </a:lnTo>
                  <a:lnTo>
                    <a:pt x="414" y="420"/>
                  </a:lnTo>
                  <a:lnTo>
                    <a:pt x="420" y="422"/>
                  </a:lnTo>
                  <a:lnTo>
                    <a:pt x="424" y="420"/>
                  </a:lnTo>
                  <a:lnTo>
                    <a:pt x="432" y="418"/>
                  </a:lnTo>
                  <a:lnTo>
                    <a:pt x="438" y="412"/>
                  </a:lnTo>
                  <a:lnTo>
                    <a:pt x="440" y="410"/>
                  </a:lnTo>
                  <a:lnTo>
                    <a:pt x="444" y="412"/>
                  </a:lnTo>
                  <a:lnTo>
                    <a:pt x="450" y="418"/>
                  </a:lnTo>
                  <a:lnTo>
                    <a:pt x="456" y="424"/>
                  </a:lnTo>
                  <a:lnTo>
                    <a:pt x="462" y="418"/>
                  </a:lnTo>
                  <a:lnTo>
                    <a:pt x="464" y="412"/>
                  </a:lnTo>
                  <a:lnTo>
                    <a:pt x="462" y="408"/>
                  </a:lnTo>
                  <a:lnTo>
                    <a:pt x="462" y="406"/>
                  </a:lnTo>
                  <a:lnTo>
                    <a:pt x="458" y="402"/>
                  </a:lnTo>
                  <a:lnTo>
                    <a:pt x="456" y="396"/>
                  </a:lnTo>
                  <a:lnTo>
                    <a:pt x="454" y="390"/>
                  </a:lnTo>
                  <a:lnTo>
                    <a:pt x="454" y="386"/>
                  </a:lnTo>
                  <a:lnTo>
                    <a:pt x="460" y="370"/>
                  </a:lnTo>
                  <a:lnTo>
                    <a:pt x="462" y="360"/>
                  </a:lnTo>
                  <a:lnTo>
                    <a:pt x="462" y="354"/>
                  </a:lnTo>
                  <a:lnTo>
                    <a:pt x="462" y="350"/>
                  </a:lnTo>
                  <a:lnTo>
                    <a:pt x="466" y="346"/>
                  </a:lnTo>
                  <a:lnTo>
                    <a:pt x="470" y="344"/>
                  </a:lnTo>
                  <a:lnTo>
                    <a:pt x="474" y="342"/>
                  </a:lnTo>
                  <a:lnTo>
                    <a:pt x="478" y="340"/>
                  </a:lnTo>
                  <a:lnTo>
                    <a:pt x="484" y="334"/>
                  </a:lnTo>
                  <a:lnTo>
                    <a:pt x="488" y="328"/>
                  </a:lnTo>
                  <a:lnTo>
                    <a:pt x="504" y="326"/>
                  </a:lnTo>
                  <a:lnTo>
                    <a:pt x="500" y="318"/>
                  </a:lnTo>
                  <a:lnTo>
                    <a:pt x="498" y="310"/>
                  </a:lnTo>
                  <a:lnTo>
                    <a:pt x="494" y="306"/>
                  </a:lnTo>
                  <a:lnTo>
                    <a:pt x="480" y="292"/>
                  </a:lnTo>
                  <a:lnTo>
                    <a:pt x="480" y="278"/>
                  </a:lnTo>
                  <a:lnTo>
                    <a:pt x="480" y="274"/>
                  </a:lnTo>
                  <a:lnTo>
                    <a:pt x="476" y="266"/>
                  </a:lnTo>
                  <a:lnTo>
                    <a:pt x="468" y="258"/>
                  </a:lnTo>
                  <a:lnTo>
                    <a:pt x="458" y="248"/>
                  </a:lnTo>
                  <a:lnTo>
                    <a:pt x="452" y="240"/>
                  </a:lnTo>
                  <a:lnTo>
                    <a:pt x="452" y="234"/>
                  </a:lnTo>
                  <a:lnTo>
                    <a:pt x="454" y="230"/>
                  </a:lnTo>
                  <a:lnTo>
                    <a:pt x="458" y="226"/>
                  </a:lnTo>
                  <a:lnTo>
                    <a:pt x="464" y="228"/>
                  </a:lnTo>
                  <a:lnTo>
                    <a:pt x="472" y="230"/>
                  </a:lnTo>
                  <a:lnTo>
                    <a:pt x="482" y="232"/>
                  </a:lnTo>
                  <a:lnTo>
                    <a:pt x="486" y="232"/>
                  </a:lnTo>
                  <a:lnTo>
                    <a:pt x="492" y="230"/>
                  </a:lnTo>
                  <a:lnTo>
                    <a:pt x="500" y="224"/>
                  </a:lnTo>
                  <a:lnTo>
                    <a:pt x="506" y="220"/>
                  </a:lnTo>
                  <a:lnTo>
                    <a:pt x="508" y="214"/>
                  </a:lnTo>
                  <a:lnTo>
                    <a:pt x="508" y="210"/>
                  </a:lnTo>
                  <a:lnTo>
                    <a:pt x="510" y="206"/>
                  </a:lnTo>
                  <a:lnTo>
                    <a:pt x="514" y="204"/>
                  </a:lnTo>
                  <a:lnTo>
                    <a:pt x="518" y="200"/>
                  </a:lnTo>
                  <a:lnTo>
                    <a:pt x="520" y="196"/>
                  </a:lnTo>
                  <a:lnTo>
                    <a:pt x="522" y="190"/>
                  </a:lnTo>
                  <a:lnTo>
                    <a:pt x="520" y="184"/>
                  </a:lnTo>
                  <a:lnTo>
                    <a:pt x="518" y="180"/>
                  </a:lnTo>
                  <a:lnTo>
                    <a:pt x="514" y="178"/>
                  </a:lnTo>
                  <a:lnTo>
                    <a:pt x="510" y="178"/>
                  </a:lnTo>
                  <a:lnTo>
                    <a:pt x="506" y="178"/>
                  </a:lnTo>
                  <a:lnTo>
                    <a:pt x="504" y="176"/>
                  </a:lnTo>
                  <a:lnTo>
                    <a:pt x="500" y="170"/>
                  </a:lnTo>
                  <a:lnTo>
                    <a:pt x="496" y="162"/>
                  </a:lnTo>
                  <a:lnTo>
                    <a:pt x="488" y="160"/>
                  </a:lnTo>
                  <a:lnTo>
                    <a:pt x="478" y="160"/>
                  </a:lnTo>
                  <a:lnTo>
                    <a:pt x="468" y="162"/>
                  </a:lnTo>
                  <a:lnTo>
                    <a:pt x="460" y="164"/>
                  </a:lnTo>
                  <a:lnTo>
                    <a:pt x="456" y="162"/>
                  </a:lnTo>
                  <a:lnTo>
                    <a:pt x="454" y="158"/>
                  </a:lnTo>
                  <a:lnTo>
                    <a:pt x="452" y="158"/>
                  </a:lnTo>
                  <a:lnTo>
                    <a:pt x="454" y="154"/>
                  </a:lnTo>
                  <a:lnTo>
                    <a:pt x="454" y="148"/>
                  </a:lnTo>
                  <a:lnTo>
                    <a:pt x="452" y="142"/>
                  </a:lnTo>
                  <a:lnTo>
                    <a:pt x="448" y="140"/>
                  </a:lnTo>
                  <a:lnTo>
                    <a:pt x="444" y="138"/>
                  </a:lnTo>
                  <a:lnTo>
                    <a:pt x="430" y="138"/>
                  </a:lnTo>
                  <a:lnTo>
                    <a:pt x="426" y="136"/>
                  </a:lnTo>
                  <a:lnTo>
                    <a:pt x="420" y="132"/>
                  </a:lnTo>
                  <a:lnTo>
                    <a:pt x="410" y="120"/>
                  </a:lnTo>
                  <a:lnTo>
                    <a:pt x="406" y="116"/>
                  </a:lnTo>
                  <a:lnTo>
                    <a:pt x="398" y="114"/>
                  </a:lnTo>
                  <a:lnTo>
                    <a:pt x="400" y="100"/>
                  </a:lnTo>
                  <a:lnTo>
                    <a:pt x="394" y="100"/>
                  </a:lnTo>
                  <a:lnTo>
                    <a:pt x="390" y="100"/>
                  </a:lnTo>
                  <a:lnTo>
                    <a:pt x="386" y="100"/>
                  </a:lnTo>
                  <a:lnTo>
                    <a:pt x="382" y="98"/>
                  </a:lnTo>
                  <a:lnTo>
                    <a:pt x="376" y="96"/>
                  </a:lnTo>
                  <a:lnTo>
                    <a:pt x="372" y="94"/>
                  </a:lnTo>
                  <a:lnTo>
                    <a:pt x="370" y="92"/>
                  </a:lnTo>
                  <a:lnTo>
                    <a:pt x="370" y="88"/>
                  </a:lnTo>
                  <a:lnTo>
                    <a:pt x="372" y="82"/>
                  </a:lnTo>
                  <a:lnTo>
                    <a:pt x="378" y="64"/>
                  </a:lnTo>
                  <a:lnTo>
                    <a:pt x="380" y="56"/>
                  </a:lnTo>
                  <a:lnTo>
                    <a:pt x="372" y="48"/>
                  </a:lnTo>
                  <a:lnTo>
                    <a:pt x="366" y="42"/>
                  </a:lnTo>
                  <a:lnTo>
                    <a:pt x="368" y="36"/>
                  </a:lnTo>
                  <a:lnTo>
                    <a:pt x="368" y="30"/>
                  </a:lnTo>
                  <a:lnTo>
                    <a:pt x="366" y="22"/>
                  </a:lnTo>
                  <a:lnTo>
                    <a:pt x="362" y="18"/>
                  </a:lnTo>
                  <a:lnTo>
                    <a:pt x="358" y="18"/>
                  </a:lnTo>
                  <a:lnTo>
                    <a:pt x="354" y="16"/>
                  </a:lnTo>
                  <a:lnTo>
                    <a:pt x="350" y="14"/>
                  </a:lnTo>
                  <a:lnTo>
                    <a:pt x="346" y="10"/>
                  </a:lnTo>
                  <a:lnTo>
                    <a:pt x="344" y="6"/>
                  </a:lnTo>
                  <a:lnTo>
                    <a:pt x="340" y="2"/>
                  </a:lnTo>
                  <a:lnTo>
                    <a:pt x="330" y="2"/>
                  </a:lnTo>
                  <a:lnTo>
                    <a:pt x="320" y="2"/>
                  </a:lnTo>
                  <a:lnTo>
                    <a:pt x="310" y="0"/>
                  </a:lnTo>
                  <a:lnTo>
                    <a:pt x="304" y="0"/>
                  </a:lnTo>
                  <a:lnTo>
                    <a:pt x="300" y="2"/>
                  </a:lnTo>
                  <a:lnTo>
                    <a:pt x="298" y="6"/>
                  </a:lnTo>
                  <a:lnTo>
                    <a:pt x="294" y="14"/>
                  </a:lnTo>
                  <a:lnTo>
                    <a:pt x="292" y="24"/>
                  </a:lnTo>
                  <a:lnTo>
                    <a:pt x="290" y="28"/>
                  </a:lnTo>
                  <a:lnTo>
                    <a:pt x="288" y="30"/>
                  </a:lnTo>
                  <a:lnTo>
                    <a:pt x="284" y="28"/>
                  </a:lnTo>
                  <a:lnTo>
                    <a:pt x="282" y="26"/>
                  </a:lnTo>
                  <a:lnTo>
                    <a:pt x="280" y="22"/>
                  </a:lnTo>
                  <a:lnTo>
                    <a:pt x="278" y="14"/>
                  </a:lnTo>
                  <a:lnTo>
                    <a:pt x="276" y="6"/>
                  </a:lnTo>
                  <a:lnTo>
                    <a:pt x="274" y="4"/>
                  </a:lnTo>
                  <a:lnTo>
                    <a:pt x="270" y="2"/>
                  </a:lnTo>
                  <a:lnTo>
                    <a:pt x="252" y="2"/>
                  </a:lnTo>
                  <a:lnTo>
                    <a:pt x="244" y="4"/>
                  </a:lnTo>
                  <a:lnTo>
                    <a:pt x="242" y="4"/>
                  </a:lnTo>
                  <a:lnTo>
                    <a:pt x="240" y="6"/>
                  </a:lnTo>
                  <a:lnTo>
                    <a:pt x="240" y="8"/>
                  </a:lnTo>
                  <a:lnTo>
                    <a:pt x="240" y="10"/>
                  </a:lnTo>
                  <a:lnTo>
                    <a:pt x="236" y="8"/>
                  </a:lnTo>
                  <a:lnTo>
                    <a:pt x="230" y="4"/>
                  </a:lnTo>
                  <a:lnTo>
                    <a:pt x="224" y="4"/>
                  </a:lnTo>
                  <a:lnTo>
                    <a:pt x="218" y="6"/>
                  </a:lnTo>
                  <a:lnTo>
                    <a:pt x="214" y="10"/>
                  </a:lnTo>
                  <a:lnTo>
                    <a:pt x="214" y="14"/>
                  </a:lnTo>
                  <a:lnTo>
                    <a:pt x="202" y="8"/>
                  </a:lnTo>
                  <a:lnTo>
                    <a:pt x="196" y="10"/>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09" name="Freeform 108">
              <a:extLst>
                <a:ext uri="{FF2B5EF4-FFF2-40B4-BE49-F238E27FC236}">
                  <a16:creationId xmlns:a16="http://schemas.microsoft.com/office/drawing/2014/main" id="{BD10E28C-28F3-1243-9999-90073163D7C7}"/>
                </a:ext>
              </a:extLst>
            </p:cNvPr>
            <p:cNvSpPr>
              <a:spLocks/>
            </p:cNvSpPr>
            <p:nvPr/>
          </p:nvSpPr>
          <p:spPr bwMode="auto">
            <a:xfrm>
              <a:off x="3524250" y="2333625"/>
              <a:ext cx="1524000" cy="1066800"/>
            </a:xfrm>
            <a:custGeom>
              <a:avLst/>
              <a:gdLst>
                <a:gd name="T0" fmla="*/ 2147483647 w 1098"/>
                <a:gd name="T1" fmla="*/ 2147483647 h 766"/>
                <a:gd name="T2" fmla="*/ 2147483647 w 1098"/>
                <a:gd name="T3" fmla="*/ 2147483647 h 766"/>
                <a:gd name="T4" fmla="*/ 2147483647 w 1098"/>
                <a:gd name="T5" fmla="*/ 2147483647 h 766"/>
                <a:gd name="T6" fmla="*/ 2147483647 w 1098"/>
                <a:gd name="T7" fmla="*/ 2147483647 h 766"/>
                <a:gd name="T8" fmla="*/ 2147483647 w 1098"/>
                <a:gd name="T9" fmla="*/ 2147483647 h 766"/>
                <a:gd name="T10" fmla="*/ 2147483647 w 1098"/>
                <a:gd name="T11" fmla="*/ 2147483647 h 766"/>
                <a:gd name="T12" fmla="*/ 2147483647 w 1098"/>
                <a:gd name="T13" fmla="*/ 2147483647 h 766"/>
                <a:gd name="T14" fmla="*/ 2147483647 w 1098"/>
                <a:gd name="T15" fmla="*/ 2147483647 h 766"/>
                <a:gd name="T16" fmla="*/ 2147483647 w 1098"/>
                <a:gd name="T17" fmla="*/ 2147483647 h 766"/>
                <a:gd name="T18" fmla="*/ 0 w 1098"/>
                <a:gd name="T19" fmla="*/ 2147483647 h 766"/>
                <a:gd name="T20" fmla="*/ 2147483647 w 1098"/>
                <a:gd name="T21" fmla="*/ 2147483647 h 766"/>
                <a:gd name="T22" fmla="*/ 2147483647 w 1098"/>
                <a:gd name="T23" fmla="*/ 2147483647 h 766"/>
                <a:gd name="T24" fmla="*/ 2147483647 w 1098"/>
                <a:gd name="T25" fmla="*/ 2147483647 h 766"/>
                <a:gd name="T26" fmla="*/ 2147483647 w 1098"/>
                <a:gd name="T27" fmla="*/ 2147483647 h 766"/>
                <a:gd name="T28" fmla="*/ 2147483647 w 1098"/>
                <a:gd name="T29" fmla="*/ 2147483647 h 766"/>
                <a:gd name="T30" fmla="*/ 2147483647 w 1098"/>
                <a:gd name="T31" fmla="*/ 2147483647 h 766"/>
                <a:gd name="T32" fmla="*/ 2147483647 w 1098"/>
                <a:gd name="T33" fmla="*/ 2147483647 h 766"/>
                <a:gd name="T34" fmla="*/ 2147483647 w 1098"/>
                <a:gd name="T35" fmla="*/ 2147483647 h 766"/>
                <a:gd name="T36" fmla="*/ 2147483647 w 1098"/>
                <a:gd name="T37" fmla="*/ 2147483647 h 766"/>
                <a:gd name="T38" fmla="*/ 2147483647 w 1098"/>
                <a:gd name="T39" fmla="*/ 2147483647 h 766"/>
                <a:gd name="T40" fmla="*/ 2147483647 w 1098"/>
                <a:gd name="T41" fmla="*/ 2147483647 h 766"/>
                <a:gd name="T42" fmla="*/ 2147483647 w 1098"/>
                <a:gd name="T43" fmla="*/ 0 h 766"/>
                <a:gd name="T44" fmla="*/ 2147483647 w 1098"/>
                <a:gd name="T45" fmla="*/ 2147483647 h 766"/>
                <a:gd name="T46" fmla="*/ 2147483647 w 1098"/>
                <a:gd name="T47" fmla="*/ 2147483647 h 766"/>
                <a:gd name="T48" fmla="*/ 2147483647 w 1098"/>
                <a:gd name="T49" fmla="*/ 2147483647 h 766"/>
                <a:gd name="T50" fmla="*/ 2147483647 w 1098"/>
                <a:gd name="T51" fmla="*/ 2147483647 h 766"/>
                <a:gd name="T52" fmla="*/ 2147483647 w 1098"/>
                <a:gd name="T53" fmla="*/ 2147483647 h 766"/>
                <a:gd name="T54" fmla="*/ 2147483647 w 1098"/>
                <a:gd name="T55" fmla="*/ 2147483647 h 766"/>
                <a:gd name="T56" fmla="*/ 2147483647 w 1098"/>
                <a:gd name="T57" fmla="*/ 2147483647 h 766"/>
                <a:gd name="T58" fmla="*/ 2147483647 w 1098"/>
                <a:gd name="T59" fmla="*/ 2147483647 h 766"/>
                <a:gd name="T60" fmla="*/ 2147483647 w 1098"/>
                <a:gd name="T61" fmla="*/ 2147483647 h 766"/>
                <a:gd name="T62" fmla="*/ 2147483647 w 1098"/>
                <a:gd name="T63" fmla="*/ 2147483647 h 766"/>
                <a:gd name="T64" fmla="*/ 2147483647 w 1098"/>
                <a:gd name="T65" fmla="*/ 2147483647 h 766"/>
                <a:gd name="T66" fmla="*/ 2147483647 w 1098"/>
                <a:gd name="T67" fmla="*/ 2147483647 h 766"/>
                <a:gd name="T68" fmla="*/ 2147483647 w 1098"/>
                <a:gd name="T69" fmla="*/ 2147483647 h 766"/>
                <a:gd name="T70" fmla="*/ 2147483647 w 1098"/>
                <a:gd name="T71" fmla="*/ 2147483647 h 766"/>
                <a:gd name="T72" fmla="*/ 2147483647 w 1098"/>
                <a:gd name="T73" fmla="*/ 2147483647 h 766"/>
                <a:gd name="T74" fmla="*/ 2147483647 w 1098"/>
                <a:gd name="T75" fmla="*/ 2147483647 h 766"/>
                <a:gd name="T76" fmla="*/ 2147483647 w 1098"/>
                <a:gd name="T77" fmla="*/ 2147483647 h 766"/>
                <a:gd name="T78" fmla="*/ 2147483647 w 1098"/>
                <a:gd name="T79" fmla="*/ 2147483647 h 766"/>
                <a:gd name="T80" fmla="*/ 2147483647 w 1098"/>
                <a:gd name="T81" fmla="*/ 2147483647 h 766"/>
                <a:gd name="T82" fmla="*/ 2147483647 w 1098"/>
                <a:gd name="T83" fmla="*/ 2147483647 h 766"/>
                <a:gd name="T84" fmla="*/ 2147483647 w 1098"/>
                <a:gd name="T85" fmla="*/ 2147483647 h 766"/>
                <a:gd name="T86" fmla="*/ 2147483647 w 1098"/>
                <a:gd name="T87" fmla="*/ 2147483647 h 766"/>
                <a:gd name="T88" fmla="*/ 2147483647 w 1098"/>
                <a:gd name="T89" fmla="*/ 2147483647 h 766"/>
                <a:gd name="T90" fmla="*/ 2147483647 w 1098"/>
                <a:gd name="T91" fmla="*/ 2147483647 h 766"/>
                <a:gd name="T92" fmla="*/ 2147483647 w 1098"/>
                <a:gd name="T93" fmla="*/ 2147483647 h 766"/>
                <a:gd name="T94" fmla="*/ 2147483647 w 1098"/>
                <a:gd name="T95" fmla="*/ 2147483647 h 766"/>
                <a:gd name="T96" fmla="*/ 2147483647 w 1098"/>
                <a:gd name="T97" fmla="*/ 2147483647 h 766"/>
                <a:gd name="T98" fmla="*/ 2147483647 w 1098"/>
                <a:gd name="T99" fmla="*/ 2147483647 h 766"/>
                <a:gd name="T100" fmla="*/ 2147483647 w 1098"/>
                <a:gd name="T101" fmla="*/ 2147483647 h 766"/>
                <a:gd name="T102" fmla="*/ 2147483647 w 1098"/>
                <a:gd name="T103" fmla="*/ 2147483647 h 766"/>
                <a:gd name="T104" fmla="*/ 2147483647 w 1098"/>
                <a:gd name="T105" fmla="*/ 2147483647 h 766"/>
                <a:gd name="T106" fmla="*/ 2147483647 w 1098"/>
                <a:gd name="T107" fmla="*/ 2147483647 h 766"/>
                <a:gd name="T108" fmla="*/ 2147483647 w 1098"/>
                <a:gd name="T109" fmla="*/ 2147483647 h 766"/>
                <a:gd name="T110" fmla="*/ 2147483647 w 1098"/>
                <a:gd name="T111" fmla="*/ 2147483647 h 766"/>
                <a:gd name="T112" fmla="*/ 2147483647 w 1098"/>
                <a:gd name="T113" fmla="*/ 2147483647 h 766"/>
                <a:gd name="T114" fmla="*/ 2147483647 w 1098"/>
                <a:gd name="T115" fmla="*/ 2147483647 h 766"/>
                <a:gd name="T116" fmla="*/ 2147483647 w 1098"/>
                <a:gd name="T117" fmla="*/ 2147483647 h 766"/>
                <a:gd name="T118" fmla="*/ 2147483647 w 1098"/>
                <a:gd name="T119" fmla="*/ 2147483647 h 766"/>
                <a:gd name="T120" fmla="*/ 2147483647 w 1098"/>
                <a:gd name="T121" fmla="*/ 2147483647 h 766"/>
                <a:gd name="T122" fmla="*/ 2147483647 w 1098"/>
                <a:gd name="T123" fmla="*/ 2147483647 h 7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98"/>
                <a:gd name="T187" fmla="*/ 0 h 766"/>
                <a:gd name="T188" fmla="*/ 1098 w 1098"/>
                <a:gd name="T189" fmla="*/ 766 h 7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98" h="766">
                  <a:moveTo>
                    <a:pt x="452" y="756"/>
                  </a:moveTo>
                  <a:lnTo>
                    <a:pt x="456" y="754"/>
                  </a:lnTo>
                  <a:lnTo>
                    <a:pt x="456" y="746"/>
                  </a:lnTo>
                  <a:lnTo>
                    <a:pt x="468" y="744"/>
                  </a:lnTo>
                  <a:lnTo>
                    <a:pt x="470" y="742"/>
                  </a:lnTo>
                  <a:lnTo>
                    <a:pt x="472" y="738"/>
                  </a:lnTo>
                  <a:lnTo>
                    <a:pt x="474" y="736"/>
                  </a:lnTo>
                  <a:lnTo>
                    <a:pt x="470" y="732"/>
                  </a:lnTo>
                  <a:lnTo>
                    <a:pt x="468" y="728"/>
                  </a:lnTo>
                  <a:lnTo>
                    <a:pt x="468" y="724"/>
                  </a:lnTo>
                  <a:lnTo>
                    <a:pt x="470" y="718"/>
                  </a:lnTo>
                  <a:lnTo>
                    <a:pt x="474" y="712"/>
                  </a:lnTo>
                  <a:lnTo>
                    <a:pt x="476" y="708"/>
                  </a:lnTo>
                  <a:lnTo>
                    <a:pt x="476" y="696"/>
                  </a:lnTo>
                  <a:lnTo>
                    <a:pt x="488" y="690"/>
                  </a:lnTo>
                  <a:lnTo>
                    <a:pt x="490" y="670"/>
                  </a:lnTo>
                  <a:lnTo>
                    <a:pt x="478" y="658"/>
                  </a:lnTo>
                  <a:lnTo>
                    <a:pt x="478" y="642"/>
                  </a:lnTo>
                  <a:lnTo>
                    <a:pt x="482" y="636"/>
                  </a:lnTo>
                  <a:lnTo>
                    <a:pt x="486" y="634"/>
                  </a:lnTo>
                  <a:lnTo>
                    <a:pt x="488" y="634"/>
                  </a:lnTo>
                  <a:lnTo>
                    <a:pt x="490" y="634"/>
                  </a:lnTo>
                  <a:lnTo>
                    <a:pt x="494" y="638"/>
                  </a:lnTo>
                  <a:lnTo>
                    <a:pt x="496" y="642"/>
                  </a:lnTo>
                  <a:lnTo>
                    <a:pt x="498" y="648"/>
                  </a:lnTo>
                  <a:lnTo>
                    <a:pt x="502" y="638"/>
                  </a:lnTo>
                  <a:lnTo>
                    <a:pt x="506" y="638"/>
                  </a:lnTo>
                  <a:lnTo>
                    <a:pt x="512" y="634"/>
                  </a:lnTo>
                  <a:lnTo>
                    <a:pt x="520" y="640"/>
                  </a:lnTo>
                  <a:lnTo>
                    <a:pt x="524" y="630"/>
                  </a:lnTo>
                  <a:lnTo>
                    <a:pt x="536" y="638"/>
                  </a:lnTo>
                  <a:lnTo>
                    <a:pt x="552" y="628"/>
                  </a:lnTo>
                  <a:lnTo>
                    <a:pt x="536" y="620"/>
                  </a:lnTo>
                  <a:lnTo>
                    <a:pt x="538" y="614"/>
                  </a:lnTo>
                  <a:lnTo>
                    <a:pt x="538" y="608"/>
                  </a:lnTo>
                  <a:lnTo>
                    <a:pt x="536" y="602"/>
                  </a:lnTo>
                  <a:lnTo>
                    <a:pt x="530" y="596"/>
                  </a:lnTo>
                  <a:lnTo>
                    <a:pt x="524" y="592"/>
                  </a:lnTo>
                  <a:lnTo>
                    <a:pt x="514" y="590"/>
                  </a:lnTo>
                  <a:lnTo>
                    <a:pt x="510" y="590"/>
                  </a:lnTo>
                  <a:lnTo>
                    <a:pt x="506" y="588"/>
                  </a:lnTo>
                  <a:lnTo>
                    <a:pt x="502" y="584"/>
                  </a:lnTo>
                  <a:lnTo>
                    <a:pt x="502" y="574"/>
                  </a:lnTo>
                  <a:lnTo>
                    <a:pt x="494" y="568"/>
                  </a:lnTo>
                  <a:lnTo>
                    <a:pt x="498" y="560"/>
                  </a:lnTo>
                  <a:lnTo>
                    <a:pt x="500" y="556"/>
                  </a:lnTo>
                  <a:lnTo>
                    <a:pt x="498" y="554"/>
                  </a:lnTo>
                  <a:lnTo>
                    <a:pt x="496" y="552"/>
                  </a:lnTo>
                  <a:lnTo>
                    <a:pt x="490" y="554"/>
                  </a:lnTo>
                  <a:lnTo>
                    <a:pt x="486" y="554"/>
                  </a:lnTo>
                  <a:lnTo>
                    <a:pt x="480" y="556"/>
                  </a:lnTo>
                  <a:lnTo>
                    <a:pt x="468" y="546"/>
                  </a:lnTo>
                  <a:lnTo>
                    <a:pt x="458" y="540"/>
                  </a:lnTo>
                  <a:lnTo>
                    <a:pt x="460" y="504"/>
                  </a:lnTo>
                  <a:lnTo>
                    <a:pt x="454" y="500"/>
                  </a:lnTo>
                  <a:lnTo>
                    <a:pt x="450" y="498"/>
                  </a:lnTo>
                  <a:lnTo>
                    <a:pt x="446" y="498"/>
                  </a:lnTo>
                  <a:lnTo>
                    <a:pt x="442" y="502"/>
                  </a:lnTo>
                  <a:lnTo>
                    <a:pt x="440" y="502"/>
                  </a:lnTo>
                  <a:lnTo>
                    <a:pt x="432" y="496"/>
                  </a:lnTo>
                  <a:lnTo>
                    <a:pt x="426" y="490"/>
                  </a:lnTo>
                  <a:lnTo>
                    <a:pt x="410" y="490"/>
                  </a:lnTo>
                  <a:lnTo>
                    <a:pt x="410" y="494"/>
                  </a:lnTo>
                  <a:lnTo>
                    <a:pt x="408" y="498"/>
                  </a:lnTo>
                  <a:lnTo>
                    <a:pt x="402" y="496"/>
                  </a:lnTo>
                  <a:lnTo>
                    <a:pt x="400" y="494"/>
                  </a:lnTo>
                  <a:lnTo>
                    <a:pt x="400" y="492"/>
                  </a:lnTo>
                  <a:lnTo>
                    <a:pt x="398" y="492"/>
                  </a:lnTo>
                  <a:lnTo>
                    <a:pt x="396" y="496"/>
                  </a:lnTo>
                  <a:lnTo>
                    <a:pt x="390" y="488"/>
                  </a:lnTo>
                  <a:lnTo>
                    <a:pt x="382" y="488"/>
                  </a:lnTo>
                  <a:lnTo>
                    <a:pt x="380" y="488"/>
                  </a:lnTo>
                  <a:lnTo>
                    <a:pt x="378" y="486"/>
                  </a:lnTo>
                  <a:lnTo>
                    <a:pt x="376" y="484"/>
                  </a:lnTo>
                  <a:lnTo>
                    <a:pt x="370" y="482"/>
                  </a:lnTo>
                  <a:lnTo>
                    <a:pt x="356" y="478"/>
                  </a:lnTo>
                  <a:lnTo>
                    <a:pt x="350" y="476"/>
                  </a:lnTo>
                  <a:lnTo>
                    <a:pt x="344" y="478"/>
                  </a:lnTo>
                  <a:lnTo>
                    <a:pt x="338" y="480"/>
                  </a:lnTo>
                  <a:lnTo>
                    <a:pt x="334" y="484"/>
                  </a:lnTo>
                  <a:lnTo>
                    <a:pt x="326" y="492"/>
                  </a:lnTo>
                  <a:lnTo>
                    <a:pt x="322" y="492"/>
                  </a:lnTo>
                  <a:lnTo>
                    <a:pt x="320" y="492"/>
                  </a:lnTo>
                  <a:lnTo>
                    <a:pt x="314" y="492"/>
                  </a:lnTo>
                  <a:lnTo>
                    <a:pt x="310" y="492"/>
                  </a:lnTo>
                  <a:lnTo>
                    <a:pt x="308" y="494"/>
                  </a:lnTo>
                  <a:lnTo>
                    <a:pt x="302" y="494"/>
                  </a:lnTo>
                  <a:lnTo>
                    <a:pt x="296" y="496"/>
                  </a:lnTo>
                  <a:lnTo>
                    <a:pt x="294" y="496"/>
                  </a:lnTo>
                  <a:lnTo>
                    <a:pt x="292" y="500"/>
                  </a:lnTo>
                  <a:lnTo>
                    <a:pt x="292" y="502"/>
                  </a:lnTo>
                  <a:lnTo>
                    <a:pt x="290" y="502"/>
                  </a:lnTo>
                  <a:lnTo>
                    <a:pt x="284" y="502"/>
                  </a:lnTo>
                  <a:lnTo>
                    <a:pt x="282" y="504"/>
                  </a:lnTo>
                  <a:lnTo>
                    <a:pt x="282" y="512"/>
                  </a:lnTo>
                  <a:lnTo>
                    <a:pt x="284" y="512"/>
                  </a:lnTo>
                  <a:lnTo>
                    <a:pt x="278" y="514"/>
                  </a:lnTo>
                  <a:lnTo>
                    <a:pt x="274" y="516"/>
                  </a:lnTo>
                  <a:lnTo>
                    <a:pt x="270" y="522"/>
                  </a:lnTo>
                  <a:lnTo>
                    <a:pt x="268" y="534"/>
                  </a:lnTo>
                  <a:lnTo>
                    <a:pt x="266" y="538"/>
                  </a:lnTo>
                  <a:lnTo>
                    <a:pt x="264" y="542"/>
                  </a:lnTo>
                  <a:lnTo>
                    <a:pt x="258" y="548"/>
                  </a:lnTo>
                  <a:lnTo>
                    <a:pt x="254" y="552"/>
                  </a:lnTo>
                  <a:lnTo>
                    <a:pt x="230" y="558"/>
                  </a:lnTo>
                  <a:lnTo>
                    <a:pt x="216" y="566"/>
                  </a:lnTo>
                  <a:lnTo>
                    <a:pt x="212" y="570"/>
                  </a:lnTo>
                  <a:lnTo>
                    <a:pt x="208" y="576"/>
                  </a:lnTo>
                  <a:lnTo>
                    <a:pt x="206" y="580"/>
                  </a:lnTo>
                  <a:lnTo>
                    <a:pt x="204" y="584"/>
                  </a:lnTo>
                  <a:lnTo>
                    <a:pt x="196" y="586"/>
                  </a:lnTo>
                  <a:lnTo>
                    <a:pt x="188" y="586"/>
                  </a:lnTo>
                  <a:lnTo>
                    <a:pt x="186" y="584"/>
                  </a:lnTo>
                  <a:lnTo>
                    <a:pt x="152" y="572"/>
                  </a:lnTo>
                  <a:lnTo>
                    <a:pt x="96" y="580"/>
                  </a:lnTo>
                  <a:lnTo>
                    <a:pt x="78" y="572"/>
                  </a:lnTo>
                  <a:lnTo>
                    <a:pt x="78" y="576"/>
                  </a:lnTo>
                  <a:lnTo>
                    <a:pt x="64" y="582"/>
                  </a:lnTo>
                  <a:lnTo>
                    <a:pt x="58" y="582"/>
                  </a:lnTo>
                  <a:lnTo>
                    <a:pt x="56" y="580"/>
                  </a:lnTo>
                  <a:lnTo>
                    <a:pt x="52" y="582"/>
                  </a:lnTo>
                  <a:lnTo>
                    <a:pt x="48" y="584"/>
                  </a:lnTo>
                  <a:lnTo>
                    <a:pt x="42" y="584"/>
                  </a:lnTo>
                  <a:lnTo>
                    <a:pt x="38" y="580"/>
                  </a:lnTo>
                  <a:lnTo>
                    <a:pt x="30" y="568"/>
                  </a:lnTo>
                  <a:lnTo>
                    <a:pt x="26" y="564"/>
                  </a:lnTo>
                  <a:lnTo>
                    <a:pt x="22" y="566"/>
                  </a:lnTo>
                  <a:lnTo>
                    <a:pt x="18" y="566"/>
                  </a:lnTo>
                  <a:lnTo>
                    <a:pt x="16" y="564"/>
                  </a:lnTo>
                  <a:lnTo>
                    <a:pt x="2" y="556"/>
                  </a:lnTo>
                  <a:lnTo>
                    <a:pt x="0" y="556"/>
                  </a:lnTo>
                  <a:lnTo>
                    <a:pt x="2" y="548"/>
                  </a:lnTo>
                  <a:lnTo>
                    <a:pt x="4" y="536"/>
                  </a:lnTo>
                  <a:lnTo>
                    <a:pt x="6" y="532"/>
                  </a:lnTo>
                  <a:lnTo>
                    <a:pt x="10" y="528"/>
                  </a:lnTo>
                  <a:lnTo>
                    <a:pt x="12" y="528"/>
                  </a:lnTo>
                  <a:lnTo>
                    <a:pt x="12" y="524"/>
                  </a:lnTo>
                  <a:lnTo>
                    <a:pt x="12" y="520"/>
                  </a:lnTo>
                  <a:lnTo>
                    <a:pt x="12" y="502"/>
                  </a:lnTo>
                  <a:lnTo>
                    <a:pt x="20" y="490"/>
                  </a:lnTo>
                  <a:lnTo>
                    <a:pt x="30" y="490"/>
                  </a:lnTo>
                  <a:lnTo>
                    <a:pt x="36" y="488"/>
                  </a:lnTo>
                  <a:lnTo>
                    <a:pt x="38" y="486"/>
                  </a:lnTo>
                  <a:lnTo>
                    <a:pt x="40" y="484"/>
                  </a:lnTo>
                  <a:lnTo>
                    <a:pt x="38" y="482"/>
                  </a:lnTo>
                  <a:lnTo>
                    <a:pt x="36" y="480"/>
                  </a:lnTo>
                  <a:lnTo>
                    <a:pt x="32" y="478"/>
                  </a:lnTo>
                  <a:lnTo>
                    <a:pt x="28" y="472"/>
                  </a:lnTo>
                  <a:lnTo>
                    <a:pt x="24" y="462"/>
                  </a:lnTo>
                  <a:lnTo>
                    <a:pt x="20" y="442"/>
                  </a:lnTo>
                  <a:lnTo>
                    <a:pt x="34" y="408"/>
                  </a:lnTo>
                  <a:lnTo>
                    <a:pt x="50" y="364"/>
                  </a:lnTo>
                  <a:lnTo>
                    <a:pt x="54" y="356"/>
                  </a:lnTo>
                  <a:lnTo>
                    <a:pt x="58" y="352"/>
                  </a:lnTo>
                  <a:lnTo>
                    <a:pt x="62" y="350"/>
                  </a:lnTo>
                  <a:lnTo>
                    <a:pt x="66" y="346"/>
                  </a:lnTo>
                  <a:lnTo>
                    <a:pt x="70" y="340"/>
                  </a:lnTo>
                  <a:lnTo>
                    <a:pt x="74" y="340"/>
                  </a:lnTo>
                  <a:lnTo>
                    <a:pt x="78" y="340"/>
                  </a:lnTo>
                  <a:lnTo>
                    <a:pt x="84" y="338"/>
                  </a:lnTo>
                  <a:lnTo>
                    <a:pt x="86" y="336"/>
                  </a:lnTo>
                  <a:lnTo>
                    <a:pt x="86" y="334"/>
                  </a:lnTo>
                  <a:lnTo>
                    <a:pt x="84" y="330"/>
                  </a:lnTo>
                  <a:lnTo>
                    <a:pt x="82" y="324"/>
                  </a:lnTo>
                  <a:lnTo>
                    <a:pt x="80" y="320"/>
                  </a:lnTo>
                  <a:lnTo>
                    <a:pt x="78" y="314"/>
                  </a:lnTo>
                  <a:lnTo>
                    <a:pt x="76" y="310"/>
                  </a:lnTo>
                  <a:lnTo>
                    <a:pt x="74" y="306"/>
                  </a:lnTo>
                  <a:lnTo>
                    <a:pt x="76" y="302"/>
                  </a:lnTo>
                  <a:lnTo>
                    <a:pt x="80" y="298"/>
                  </a:lnTo>
                  <a:lnTo>
                    <a:pt x="78" y="296"/>
                  </a:lnTo>
                  <a:lnTo>
                    <a:pt x="74" y="292"/>
                  </a:lnTo>
                  <a:lnTo>
                    <a:pt x="70" y="288"/>
                  </a:lnTo>
                  <a:lnTo>
                    <a:pt x="70" y="284"/>
                  </a:lnTo>
                  <a:lnTo>
                    <a:pt x="66" y="280"/>
                  </a:lnTo>
                  <a:lnTo>
                    <a:pt x="64" y="278"/>
                  </a:lnTo>
                  <a:lnTo>
                    <a:pt x="62" y="274"/>
                  </a:lnTo>
                  <a:lnTo>
                    <a:pt x="60" y="272"/>
                  </a:lnTo>
                  <a:lnTo>
                    <a:pt x="56" y="268"/>
                  </a:lnTo>
                  <a:lnTo>
                    <a:pt x="52" y="264"/>
                  </a:lnTo>
                  <a:lnTo>
                    <a:pt x="50" y="260"/>
                  </a:lnTo>
                  <a:lnTo>
                    <a:pt x="48" y="254"/>
                  </a:lnTo>
                  <a:lnTo>
                    <a:pt x="44" y="250"/>
                  </a:lnTo>
                  <a:lnTo>
                    <a:pt x="36" y="240"/>
                  </a:lnTo>
                  <a:lnTo>
                    <a:pt x="38" y="236"/>
                  </a:lnTo>
                  <a:lnTo>
                    <a:pt x="40" y="228"/>
                  </a:lnTo>
                  <a:lnTo>
                    <a:pt x="62" y="228"/>
                  </a:lnTo>
                  <a:lnTo>
                    <a:pt x="70" y="224"/>
                  </a:lnTo>
                  <a:lnTo>
                    <a:pt x="76" y="220"/>
                  </a:lnTo>
                  <a:lnTo>
                    <a:pt x="76" y="216"/>
                  </a:lnTo>
                  <a:lnTo>
                    <a:pt x="76" y="212"/>
                  </a:lnTo>
                  <a:lnTo>
                    <a:pt x="74" y="204"/>
                  </a:lnTo>
                  <a:lnTo>
                    <a:pt x="76" y="200"/>
                  </a:lnTo>
                  <a:lnTo>
                    <a:pt x="78" y="196"/>
                  </a:lnTo>
                  <a:lnTo>
                    <a:pt x="80" y="194"/>
                  </a:lnTo>
                  <a:lnTo>
                    <a:pt x="106" y="188"/>
                  </a:lnTo>
                  <a:lnTo>
                    <a:pt x="126" y="182"/>
                  </a:lnTo>
                  <a:lnTo>
                    <a:pt x="140" y="180"/>
                  </a:lnTo>
                  <a:lnTo>
                    <a:pt x="164" y="176"/>
                  </a:lnTo>
                  <a:lnTo>
                    <a:pt x="178" y="174"/>
                  </a:lnTo>
                  <a:lnTo>
                    <a:pt x="182" y="172"/>
                  </a:lnTo>
                  <a:lnTo>
                    <a:pt x="192" y="172"/>
                  </a:lnTo>
                  <a:lnTo>
                    <a:pt x="210" y="172"/>
                  </a:lnTo>
                  <a:lnTo>
                    <a:pt x="226" y="170"/>
                  </a:lnTo>
                  <a:lnTo>
                    <a:pt x="234" y="172"/>
                  </a:lnTo>
                  <a:lnTo>
                    <a:pt x="236" y="174"/>
                  </a:lnTo>
                  <a:lnTo>
                    <a:pt x="242" y="178"/>
                  </a:lnTo>
                  <a:lnTo>
                    <a:pt x="246" y="182"/>
                  </a:lnTo>
                  <a:lnTo>
                    <a:pt x="252" y="182"/>
                  </a:lnTo>
                  <a:lnTo>
                    <a:pt x="266" y="180"/>
                  </a:lnTo>
                  <a:lnTo>
                    <a:pt x="274" y="178"/>
                  </a:lnTo>
                  <a:lnTo>
                    <a:pt x="276" y="192"/>
                  </a:lnTo>
                  <a:lnTo>
                    <a:pt x="284" y="176"/>
                  </a:lnTo>
                  <a:lnTo>
                    <a:pt x="296" y="176"/>
                  </a:lnTo>
                  <a:lnTo>
                    <a:pt x="298" y="168"/>
                  </a:lnTo>
                  <a:lnTo>
                    <a:pt x="302" y="162"/>
                  </a:lnTo>
                  <a:lnTo>
                    <a:pt x="304" y="164"/>
                  </a:lnTo>
                  <a:lnTo>
                    <a:pt x="308" y="174"/>
                  </a:lnTo>
                  <a:lnTo>
                    <a:pt x="312" y="178"/>
                  </a:lnTo>
                  <a:lnTo>
                    <a:pt x="316" y="178"/>
                  </a:lnTo>
                  <a:lnTo>
                    <a:pt x="320" y="176"/>
                  </a:lnTo>
                  <a:lnTo>
                    <a:pt x="324" y="172"/>
                  </a:lnTo>
                  <a:lnTo>
                    <a:pt x="330" y="170"/>
                  </a:lnTo>
                  <a:lnTo>
                    <a:pt x="332" y="170"/>
                  </a:lnTo>
                  <a:lnTo>
                    <a:pt x="334" y="172"/>
                  </a:lnTo>
                  <a:lnTo>
                    <a:pt x="342" y="182"/>
                  </a:lnTo>
                  <a:lnTo>
                    <a:pt x="344" y="184"/>
                  </a:lnTo>
                  <a:lnTo>
                    <a:pt x="346" y="184"/>
                  </a:lnTo>
                  <a:lnTo>
                    <a:pt x="344" y="170"/>
                  </a:lnTo>
                  <a:lnTo>
                    <a:pt x="346" y="162"/>
                  </a:lnTo>
                  <a:lnTo>
                    <a:pt x="348" y="158"/>
                  </a:lnTo>
                  <a:lnTo>
                    <a:pt x="350" y="158"/>
                  </a:lnTo>
                  <a:lnTo>
                    <a:pt x="358" y="160"/>
                  </a:lnTo>
                  <a:lnTo>
                    <a:pt x="366" y="166"/>
                  </a:lnTo>
                  <a:lnTo>
                    <a:pt x="378" y="174"/>
                  </a:lnTo>
                  <a:lnTo>
                    <a:pt x="378" y="172"/>
                  </a:lnTo>
                  <a:lnTo>
                    <a:pt x="382" y="168"/>
                  </a:lnTo>
                  <a:lnTo>
                    <a:pt x="388" y="162"/>
                  </a:lnTo>
                  <a:lnTo>
                    <a:pt x="392" y="162"/>
                  </a:lnTo>
                  <a:lnTo>
                    <a:pt x="398" y="162"/>
                  </a:lnTo>
                  <a:lnTo>
                    <a:pt x="404" y="164"/>
                  </a:lnTo>
                  <a:lnTo>
                    <a:pt x="408" y="162"/>
                  </a:lnTo>
                  <a:lnTo>
                    <a:pt x="416" y="160"/>
                  </a:lnTo>
                  <a:lnTo>
                    <a:pt x="420" y="154"/>
                  </a:lnTo>
                  <a:lnTo>
                    <a:pt x="424" y="152"/>
                  </a:lnTo>
                  <a:lnTo>
                    <a:pt x="428" y="154"/>
                  </a:lnTo>
                  <a:lnTo>
                    <a:pt x="434" y="160"/>
                  </a:lnTo>
                  <a:lnTo>
                    <a:pt x="440" y="166"/>
                  </a:lnTo>
                  <a:lnTo>
                    <a:pt x="444" y="160"/>
                  </a:lnTo>
                  <a:lnTo>
                    <a:pt x="446" y="154"/>
                  </a:lnTo>
                  <a:lnTo>
                    <a:pt x="446" y="150"/>
                  </a:lnTo>
                  <a:lnTo>
                    <a:pt x="446" y="148"/>
                  </a:lnTo>
                  <a:lnTo>
                    <a:pt x="442" y="144"/>
                  </a:lnTo>
                  <a:lnTo>
                    <a:pt x="440" y="138"/>
                  </a:lnTo>
                  <a:lnTo>
                    <a:pt x="438" y="132"/>
                  </a:lnTo>
                  <a:lnTo>
                    <a:pt x="438" y="128"/>
                  </a:lnTo>
                  <a:lnTo>
                    <a:pt x="444" y="112"/>
                  </a:lnTo>
                  <a:lnTo>
                    <a:pt x="446" y="102"/>
                  </a:lnTo>
                  <a:lnTo>
                    <a:pt x="446" y="96"/>
                  </a:lnTo>
                  <a:lnTo>
                    <a:pt x="446" y="92"/>
                  </a:lnTo>
                  <a:lnTo>
                    <a:pt x="450" y="88"/>
                  </a:lnTo>
                  <a:lnTo>
                    <a:pt x="454" y="86"/>
                  </a:lnTo>
                  <a:lnTo>
                    <a:pt x="458" y="84"/>
                  </a:lnTo>
                  <a:lnTo>
                    <a:pt x="462" y="82"/>
                  </a:lnTo>
                  <a:lnTo>
                    <a:pt x="468" y="76"/>
                  </a:lnTo>
                  <a:lnTo>
                    <a:pt x="472" y="70"/>
                  </a:lnTo>
                  <a:lnTo>
                    <a:pt x="488" y="68"/>
                  </a:lnTo>
                  <a:lnTo>
                    <a:pt x="496" y="72"/>
                  </a:lnTo>
                  <a:lnTo>
                    <a:pt x="504" y="74"/>
                  </a:lnTo>
                  <a:lnTo>
                    <a:pt x="506" y="72"/>
                  </a:lnTo>
                  <a:lnTo>
                    <a:pt x="510" y="70"/>
                  </a:lnTo>
                  <a:lnTo>
                    <a:pt x="518" y="60"/>
                  </a:lnTo>
                  <a:lnTo>
                    <a:pt x="520" y="52"/>
                  </a:lnTo>
                  <a:lnTo>
                    <a:pt x="520" y="36"/>
                  </a:lnTo>
                  <a:lnTo>
                    <a:pt x="550" y="36"/>
                  </a:lnTo>
                  <a:lnTo>
                    <a:pt x="554" y="26"/>
                  </a:lnTo>
                  <a:lnTo>
                    <a:pt x="560" y="20"/>
                  </a:lnTo>
                  <a:lnTo>
                    <a:pt x="564" y="18"/>
                  </a:lnTo>
                  <a:lnTo>
                    <a:pt x="570" y="16"/>
                  </a:lnTo>
                  <a:lnTo>
                    <a:pt x="584" y="16"/>
                  </a:lnTo>
                  <a:lnTo>
                    <a:pt x="588" y="14"/>
                  </a:lnTo>
                  <a:lnTo>
                    <a:pt x="590" y="12"/>
                  </a:lnTo>
                  <a:lnTo>
                    <a:pt x="592" y="6"/>
                  </a:lnTo>
                  <a:lnTo>
                    <a:pt x="596" y="2"/>
                  </a:lnTo>
                  <a:lnTo>
                    <a:pt x="600" y="0"/>
                  </a:lnTo>
                  <a:lnTo>
                    <a:pt x="602" y="0"/>
                  </a:lnTo>
                  <a:lnTo>
                    <a:pt x="604" y="2"/>
                  </a:lnTo>
                  <a:lnTo>
                    <a:pt x="618" y="22"/>
                  </a:lnTo>
                  <a:lnTo>
                    <a:pt x="626" y="32"/>
                  </a:lnTo>
                  <a:lnTo>
                    <a:pt x="630" y="36"/>
                  </a:lnTo>
                  <a:lnTo>
                    <a:pt x="646" y="38"/>
                  </a:lnTo>
                  <a:lnTo>
                    <a:pt x="654" y="42"/>
                  </a:lnTo>
                  <a:lnTo>
                    <a:pt x="654" y="44"/>
                  </a:lnTo>
                  <a:lnTo>
                    <a:pt x="652" y="46"/>
                  </a:lnTo>
                  <a:lnTo>
                    <a:pt x="644" y="52"/>
                  </a:lnTo>
                  <a:lnTo>
                    <a:pt x="640" y="58"/>
                  </a:lnTo>
                  <a:lnTo>
                    <a:pt x="638" y="66"/>
                  </a:lnTo>
                  <a:lnTo>
                    <a:pt x="644" y="68"/>
                  </a:lnTo>
                  <a:lnTo>
                    <a:pt x="648" y="70"/>
                  </a:lnTo>
                  <a:lnTo>
                    <a:pt x="650" y="74"/>
                  </a:lnTo>
                  <a:lnTo>
                    <a:pt x="654" y="82"/>
                  </a:lnTo>
                  <a:lnTo>
                    <a:pt x="658" y="86"/>
                  </a:lnTo>
                  <a:lnTo>
                    <a:pt x="660" y="88"/>
                  </a:lnTo>
                  <a:lnTo>
                    <a:pt x="662" y="88"/>
                  </a:lnTo>
                  <a:lnTo>
                    <a:pt x="662" y="92"/>
                  </a:lnTo>
                  <a:lnTo>
                    <a:pt x="662" y="94"/>
                  </a:lnTo>
                  <a:lnTo>
                    <a:pt x="666" y="96"/>
                  </a:lnTo>
                  <a:lnTo>
                    <a:pt x="680" y="96"/>
                  </a:lnTo>
                  <a:lnTo>
                    <a:pt x="694" y="92"/>
                  </a:lnTo>
                  <a:lnTo>
                    <a:pt x="702" y="90"/>
                  </a:lnTo>
                  <a:lnTo>
                    <a:pt x="706" y="90"/>
                  </a:lnTo>
                  <a:lnTo>
                    <a:pt x="710" y="90"/>
                  </a:lnTo>
                  <a:lnTo>
                    <a:pt x="714" y="92"/>
                  </a:lnTo>
                  <a:lnTo>
                    <a:pt x="728" y="100"/>
                  </a:lnTo>
                  <a:lnTo>
                    <a:pt x="728" y="98"/>
                  </a:lnTo>
                  <a:lnTo>
                    <a:pt x="730" y="98"/>
                  </a:lnTo>
                  <a:lnTo>
                    <a:pt x="734" y="100"/>
                  </a:lnTo>
                  <a:lnTo>
                    <a:pt x="738" y="108"/>
                  </a:lnTo>
                  <a:lnTo>
                    <a:pt x="746" y="124"/>
                  </a:lnTo>
                  <a:lnTo>
                    <a:pt x="748" y="132"/>
                  </a:lnTo>
                  <a:lnTo>
                    <a:pt x="750" y="142"/>
                  </a:lnTo>
                  <a:lnTo>
                    <a:pt x="754" y="148"/>
                  </a:lnTo>
                  <a:lnTo>
                    <a:pt x="758" y="150"/>
                  </a:lnTo>
                  <a:lnTo>
                    <a:pt x="764" y="148"/>
                  </a:lnTo>
                  <a:lnTo>
                    <a:pt x="770" y="146"/>
                  </a:lnTo>
                  <a:lnTo>
                    <a:pt x="780" y="140"/>
                  </a:lnTo>
                  <a:lnTo>
                    <a:pt x="792" y="138"/>
                  </a:lnTo>
                  <a:lnTo>
                    <a:pt x="800" y="136"/>
                  </a:lnTo>
                  <a:lnTo>
                    <a:pt x="802" y="140"/>
                  </a:lnTo>
                  <a:lnTo>
                    <a:pt x="806" y="142"/>
                  </a:lnTo>
                  <a:lnTo>
                    <a:pt x="820" y="142"/>
                  </a:lnTo>
                  <a:lnTo>
                    <a:pt x="830" y="140"/>
                  </a:lnTo>
                  <a:lnTo>
                    <a:pt x="838" y="136"/>
                  </a:lnTo>
                  <a:lnTo>
                    <a:pt x="842" y="132"/>
                  </a:lnTo>
                  <a:lnTo>
                    <a:pt x="844" y="128"/>
                  </a:lnTo>
                  <a:lnTo>
                    <a:pt x="848" y="120"/>
                  </a:lnTo>
                  <a:lnTo>
                    <a:pt x="854" y="114"/>
                  </a:lnTo>
                  <a:lnTo>
                    <a:pt x="860" y="110"/>
                  </a:lnTo>
                  <a:lnTo>
                    <a:pt x="864" y="110"/>
                  </a:lnTo>
                  <a:lnTo>
                    <a:pt x="870" y="112"/>
                  </a:lnTo>
                  <a:lnTo>
                    <a:pt x="878" y="118"/>
                  </a:lnTo>
                  <a:lnTo>
                    <a:pt x="886" y="124"/>
                  </a:lnTo>
                  <a:lnTo>
                    <a:pt x="892" y="130"/>
                  </a:lnTo>
                  <a:lnTo>
                    <a:pt x="896" y="134"/>
                  </a:lnTo>
                  <a:lnTo>
                    <a:pt x="900" y="136"/>
                  </a:lnTo>
                  <a:lnTo>
                    <a:pt x="912" y="136"/>
                  </a:lnTo>
                  <a:lnTo>
                    <a:pt x="918" y="136"/>
                  </a:lnTo>
                  <a:lnTo>
                    <a:pt x="922" y="132"/>
                  </a:lnTo>
                  <a:lnTo>
                    <a:pt x="926" y="128"/>
                  </a:lnTo>
                  <a:lnTo>
                    <a:pt x="926" y="124"/>
                  </a:lnTo>
                  <a:lnTo>
                    <a:pt x="928" y="122"/>
                  </a:lnTo>
                  <a:lnTo>
                    <a:pt x="936" y="122"/>
                  </a:lnTo>
                  <a:lnTo>
                    <a:pt x="950" y="122"/>
                  </a:lnTo>
                  <a:lnTo>
                    <a:pt x="956" y="122"/>
                  </a:lnTo>
                  <a:lnTo>
                    <a:pt x="964" y="120"/>
                  </a:lnTo>
                  <a:lnTo>
                    <a:pt x="974" y="122"/>
                  </a:lnTo>
                  <a:lnTo>
                    <a:pt x="984" y="122"/>
                  </a:lnTo>
                  <a:lnTo>
                    <a:pt x="988" y="120"/>
                  </a:lnTo>
                  <a:lnTo>
                    <a:pt x="992" y="118"/>
                  </a:lnTo>
                  <a:lnTo>
                    <a:pt x="996" y="118"/>
                  </a:lnTo>
                  <a:lnTo>
                    <a:pt x="1000" y="120"/>
                  </a:lnTo>
                  <a:lnTo>
                    <a:pt x="1006" y="122"/>
                  </a:lnTo>
                  <a:lnTo>
                    <a:pt x="1012" y="126"/>
                  </a:lnTo>
                  <a:lnTo>
                    <a:pt x="1016" y="126"/>
                  </a:lnTo>
                  <a:lnTo>
                    <a:pt x="1022" y="122"/>
                  </a:lnTo>
                  <a:lnTo>
                    <a:pt x="1026" y="120"/>
                  </a:lnTo>
                  <a:lnTo>
                    <a:pt x="1032" y="116"/>
                  </a:lnTo>
                  <a:lnTo>
                    <a:pt x="1040" y="112"/>
                  </a:lnTo>
                  <a:lnTo>
                    <a:pt x="1044" y="112"/>
                  </a:lnTo>
                  <a:lnTo>
                    <a:pt x="1046" y="114"/>
                  </a:lnTo>
                  <a:lnTo>
                    <a:pt x="1050" y="120"/>
                  </a:lnTo>
                  <a:lnTo>
                    <a:pt x="1050" y="126"/>
                  </a:lnTo>
                  <a:lnTo>
                    <a:pt x="1050" y="130"/>
                  </a:lnTo>
                  <a:lnTo>
                    <a:pt x="1052" y="136"/>
                  </a:lnTo>
                  <a:lnTo>
                    <a:pt x="1064" y="152"/>
                  </a:lnTo>
                  <a:lnTo>
                    <a:pt x="1068" y="160"/>
                  </a:lnTo>
                  <a:lnTo>
                    <a:pt x="1068" y="164"/>
                  </a:lnTo>
                  <a:lnTo>
                    <a:pt x="1066" y="166"/>
                  </a:lnTo>
                  <a:lnTo>
                    <a:pt x="1050" y="176"/>
                  </a:lnTo>
                  <a:lnTo>
                    <a:pt x="1044" y="180"/>
                  </a:lnTo>
                  <a:lnTo>
                    <a:pt x="1044" y="182"/>
                  </a:lnTo>
                  <a:lnTo>
                    <a:pt x="1046" y="184"/>
                  </a:lnTo>
                  <a:lnTo>
                    <a:pt x="1052" y="188"/>
                  </a:lnTo>
                  <a:lnTo>
                    <a:pt x="1060" y="190"/>
                  </a:lnTo>
                  <a:lnTo>
                    <a:pt x="1066" y="190"/>
                  </a:lnTo>
                  <a:lnTo>
                    <a:pt x="1068" y="190"/>
                  </a:lnTo>
                  <a:lnTo>
                    <a:pt x="1068" y="188"/>
                  </a:lnTo>
                  <a:lnTo>
                    <a:pt x="1068" y="186"/>
                  </a:lnTo>
                  <a:lnTo>
                    <a:pt x="1070" y="184"/>
                  </a:lnTo>
                  <a:lnTo>
                    <a:pt x="1076" y="180"/>
                  </a:lnTo>
                  <a:lnTo>
                    <a:pt x="1078" y="180"/>
                  </a:lnTo>
                  <a:lnTo>
                    <a:pt x="1080" y="182"/>
                  </a:lnTo>
                  <a:lnTo>
                    <a:pt x="1078" y="186"/>
                  </a:lnTo>
                  <a:lnTo>
                    <a:pt x="1074" y="192"/>
                  </a:lnTo>
                  <a:lnTo>
                    <a:pt x="1070" y="196"/>
                  </a:lnTo>
                  <a:lnTo>
                    <a:pt x="1064" y="198"/>
                  </a:lnTo>
                  <a:lnTo>
                    <a:pt x="1060" y="220"/>
                  </a:lnTo>
                  <a:lnTo>
                    <a:pt x="1066" y="218"/>
                  </a:lnTo>
                  <a:lnTo>
                    <a:pt x="1070" y="218"/>
                  </a:lnTo>
                  <a:lnTo>
                    <a:pt x="1074" y="220"/>
                  </a:lnTo>
                  <a:lnTo>
                    <a:pt x="1088" y="236"/>
                  </a:lnTo>
                  <a:lnTo>
                    <a:pt x="1094" y="240"/>
                  </a:lnTo>
                  <a:lnTo>
                    <a:pt x="1098" y="242"/>
                  </a:lnTo>
                  <a:lnTo>
                    <a:pt x="1098" y="246"/>
                  </a:lnTo>
                  <a:lnTo>
                    <a:pt x="1094" y="258"/>
                  </a:lnTo>
                  <a:lnTo>
                    <a:pt x="1090" y="266"/>
                  </a:lnTo>
                  <a:lnTo>
                    <a:pt x="1090" y="270"/>
                  </a:lnTo>
                  <a:lnTo>
                    <a:pt x="1092" y="272"/>
                  </a:lnTo>
                  <a:lnTo>
                    <a:pt x="1098" y="286"/>
                  </a:lnTo>
                  <a:lnTo>
                    <a:pt x="1096" y="288"/>
                  </a:lnTo>
                  <a:lnTo>
                    <a:pt x="1080" y="292"/>
                  </a:lnTo>
                  <a:lnTo>
                    <a:pt x="1074" y="294"/>
                  </a:lnTo>
                  <a:lnTo>
                    <a:pt x="1062" y="300"/>
                  </a:lnTo>
                  <a:lnTo>
                    <a:pt x="1052" y="304"/>
                  </a:lnTo>
                  <a:lnTo>
                    <a:pt x="1044" y="308"/>
                  </a:lnTo>
                  <a:lnTo>
                    <a:pt x="1044" y="312"/>
                  </a:lnTo>
                  <a:lnTo>
                    <a:pt x="1044" y="322"/>
                  </a:lnTo>
                  <a:lnTo>
                    <a:pt x="1042" y="330"/>
                  </a:lnTo>
                  <a:lnTo>
                    <a:pt x="1032" y="338"/>
                  </a:lnTo>
                  <a:lnTo>
                    <a:pt x="1024" y="348"/>
                  </a:lnTo>
                  <a:lnTo>
                    <a:pt x="1022" y="352"/>
                  </a:lnTo>
                  <a:lnTo>
                    <a:pt x="1022" y="356"/>
                  </a:lnTo>
                  <a:lnTo>
                    <a:pt x="1024" y="366"/>
                  </a:lnTo>
                  <a:lnTo>
                    <a:pt x="1028" y="372"/>
                  </a:lnTo>
                  <a:lnTo>
                    <a:pt x="1032" y="374"/>
                  </a:lnTo>
                  <a:lnTo>
                    <a:pt x="1030" y="396"/>
                  </a:lnTo>
                  <a:lnTo>
                    <a:pt x="1030" y="398"/>
                  </a:lnTo>
                  <a:lnTo>
                    <a:pt x="1028" y="400"/>
                  </a:lnTo>
                  <a:lnTo>
                    <a:pt x="1022" y="400"/>
                  </a:lnTo>
                  <a:lnTo>
                    <a:pt x="1002" y="400"/>
                  </a:lnTo>
                  <a:lnTo>
                    <a:pt x="998" y="404"/>
                  </a:lnTo>
                  <a:lnTo>
                    <a:pt x="996" y="406"/>
                  </a:lnTo>
                  <a:lnTo>
                    <a:pt x="994" y="416"/>
                  </a:lnTo>
                  <a:lnTo>
                    <a:pt x="988" y="434"/>
                  </a:lnTo>
                  <a:lnTo>
                    <a:pt x="982" y="434"/>
                  </a:lnTo>
                  <a:lnTo>
                    <a:pt x="978" y="436"/>
                  </a:lnTo>
                  <a:lnTo>
                    <a:pt x="974" y="438"/>
                  </a:lnTo>
                  <a:lnTo>
                    <a:pt x="968" y="446"/>
                  </a:lnTo>
                  <a:lnTo>
                    <a:pt x="962" y="454"/>
                  </a:lnTo>
                  <a:lnTo>
                    <a:pt x="960" y="464"/>
                  </a:lnTo>
                  <a:lnTo>
                    <a:pt x="958" y="462"/>
                  </a:lnTo>
                  <a:lnTo>
                    <a:pt x="954" y="462"/>
                  </a:lnTo>
                  <a:lnTo>
                    <a:pt x="948" y="464"/>
                  </a:lnTo>
                  <a:lnTo>
                    <a:pt x="938" y="470"/>
                  </a:lnTo>
                  <a:lnTo>
                    <a:pt x="932" y="478"/>
                  </a:lnTo>
                  <a:lnTo>
                    <a:pt x="932" y="480"/>
                  </a:lnTo>
                  <a:lnTo>
                    <a:pt x="930" y="482"/>
                  </a:lnTo>
                  <a:lnTo>
                    <a:pt x="922" y="482"/>
                  </a:lnTo>
                  <a:lnTo>
                    <a:pt x="912" y="482"/>
                  </a:lnTo>
                  <a:lnTo>
                    <a:pt x="908" y="484"/>
                  </a:lnTo>
                  <a:lnTo>
                    <a:pt x="902" y="500"/>
                  </a:lnTo>
                  <a:lnTo>
                    <a:pt x="890" y="518"/>
                  </a:lnTo>
                  <a:lnTo>
                    <a:pt x="888" y="526"/>
                  </a:lnTo>
                  <a:lnTo>
                    <a:pt x="886" y="532"/>
                  </a:lnTo>
                  <a:lnTo>
                    <a:pt x="882" y="546"/>
                  </a:lnTo>
                  <a:lnTo>
                    <a:pt x="878" y="554"/>
                  </a:lnTo>
                  <a:lnTo>
                    <a:pt x="870" y="560"/>
                  </a:lnTo>
                  <a:lnTo>
                    <a:pt x="874" y="554"/>
                  </a:lnTo>
                  <a:lnTo>
                    <a:pt x="880" y="540"/>
                  </a:lnTo>
                  <a:lnTo>
                    <a:pt x="880" y="532"/>
                  </a:lnTo>
                  <a:lnTo>
                    <a:pt x="880" y="528"/>
                  </a:lnTo>
                  <a:lnTo>
                    <a:pt x="878" y="528"/>
                  </a:lnTo>
                  <a:lnTo>
                    <a:pt x="876" y="526"/>
                  </a:lnTo>
                  <a:lnTo>
                    <a:pt x="872" y="526"/>
                  </a:lnTo>
                  <a:lnTo>
                    <a:pt x="872" y="534"/>
                  </a:lnTo>
                  <a:lnTo>
                    <a:pt x="868" y="546"/>
                  </a:lnTo>
                  <a:lnTo>
                    <a:pt x="864" y="552"/>
                  </a:lnTo>
                  <a:lnTo>
                    <a:pt x="856" y="556"/>
                  </a:lnTo>
                  <a:lnTo>
                    <a:pt x="854" y="558"/>
                  </a:lnTo>
                  <a:lnTo>
                    <a:pt x="854" y="560"/>
                  </a:lnTo>
                  <a:lnTo>
                    <a:pt x="854" y="564"/>
                  </a:lnTo>
                  <a:lnTo>
                    <a:pt x="864" y="570"/>
                  </a:lnTo>
                  <a:lnTo>
                    <a:pt x="868" y="574"/>
                  </a:lnTo>
                  <a:lnTo>
                    <a:pt x="872" y="576"/>
                  </a:lnTo>
                  <a:lnTo>
                    <a:pt x="874" y="580"/>
                  </a:lnTo>
                  <a:lnTo>
                    <a:pt x="872" y="582"/>
                  </a:lnTo>
                  <a:lnTo>
                    <a:pt x="868" y="584"/>
                  </a:lnTo>
                  <a:lnTo>
                    <a:pt x="868" y="586"/>
                  </a:lnTo>
                  <a:lnTo>
                    <a:pt x="866" y="584"/>
                  </a:lnTo>
                  <a:lnTo>
                    <a:pt x="860" y="580"/>
                  </a:lnTo>
                  <a:lnTo>
                    <a:pt x="856" y="578"/>
                  </a:lnTo>
                  <a:lnTo>
                    <a:pt x="850" y="574"/>
                  </a:lnTo>
                  <a:lnTo>
                    <a:pt x="848" y="572"/>
                  </a:lnTo>
                  <a:lnTo>
                    <a:pt x="848" y="570"/>
                  </a:lnTo>
                  <a:lnTo>
                    <a:pt x="852" y="568"/>
                  </a:lnTo>
                  <a:lnTo>
                    <a:pt x="852" y="566"/>
                  </a:lnTo>
                  <a:lnTo>
                    <a:pt x="850" y="564"/>
                  </a:lnTo>
                  <a:lnTo>
                    <a:pt x="846" y="564"/>
                  </a:lnTo>
                  <a:lnTo>
                    <a:pt x="844" y="574"/>
                  </a:lnTo>
                  <a:lnTo>
                    <a:pt x="842" y="578"/>
                  </a:lnTo>
                  <a:lnTo>
                    <a:pt x="842" y="576"/>
                  </a:lnTo>
                  <a:lnTo>
                    <a:pt x="840" y="572"/>
                  </a:lnTo>
                  <a:lnTo>
                    <a:pt x="840" y="568"/>
                  </a:lnTo>
                  <a:lnTo>
                    <a:pt x="840" y="564"/>
                  </a:lnTo>
                  <a:lnTo>
                    <a:pt x="838" y="564"/>
                  </a:lnTo>
                  <a:lnTo>
                    <a:pt x="832" y="564"/>
                  </a:lnTo>
                  <a:lnTo>
                    <a:pt x="828" y="568"/>
                  </a:lnTo>
                  <a:lnTo>
                    <a:pt x="826" y="570"/>
                  </a:lnTo>
                  <a:lnTo>
                    <a:pt x="824" y="572"/>
                  </a:lnTo>
                  <a:lnTo>
                    <a:pt x="822" y="570"/>
                  </a:lnTo>
                  <a:lnTo>
                    <a:pt x="820" y="568"/>
                  </a:lnTo>
                  <a:lnTo>
                    <a:pt x="816" y="570"/>
                  </a:lnTo>
                  <a:lnTo>
                    <a:pt x="810" y="572"/>
                  </a:lnTo>
                  <a:lnTo>
                    <a:pt x="810" y="574"/>
                  </a:lnTo>
                  <a:lnTo>
                    <a:pt x="806" y="574"/>
                  </a:lnTo>
                  <a:lnTo>
                    <a:pt x="800" y="572"/>
                  </a:lnTo>
                  <a:lnTo>
                    <a:pt x="796" y="572"/>
                  </a:lnTo>
                  <a:lnTo>
                    <a:pt x="794" y="570"/>
                  </a:lnTo>
                  <a:lnTo>
                    <a:pt x="790" y="572"/>
                  </a:lnTo>
                  <a:lnTo>
                    <a:pt x="784" y="574"/>
                  </a:lnTo>
                  <a:lnTo>
                    <a:pt x="786" y="576"/>
                  </a:lnTo>
                  <a:lnTo>
                    <a:pt x="788" y="578"/>
                  </a:lnTo>
                  <a:lnTo>
                    <a:pt x="794" y="580"/>
                  </a:lnTo>
                  <a:lnTo>
                    <a:pt x="804" y="586"/>
                  </a:lnTo>
                  <a:lnTo>
                    <a:pt x="808" y="588"/>
                  </a:lnTo>
                  <a:lnTo>
                    <a:pt x="810" y="586"/>
                  </a:lnTo>
                  <a:lnTo>
                    <a:pt x="814" y="586"/>
                  </a:lnTo>
                  <a:lnTo>
                    <a:pt x="816" y="584"/>
                  </a:lnTo>
                  <a:lnTo>
                    <a:pt x="816" y="582"/>
                  </a:lnTo>
                  <a:lnTo>
                    <a:pt x="816" y="580"/>
                  </a:lnTo>
                  <a:lnTo>
                    <a:pt x="830" y="586"/>
                  </a:lnTo>
                  <a:lnTo>
                    <a:pt x="836" y="586"/>
                  </a:lnTo>
                  <a:lnTo>
                    <a:pt x="840" y="582"/>
                  </a:lnTo>
                  <a:lnTo>
                    <a:pt x="842" y="582"/>
                  </a:lnTo>
                  <a:lnTo>
                    <a:pt x="844" y="584"/>
                  </a:lnTo>
                  <a:lnTo>
                    <a:pt x="846" y="588"/>
                  </a:lnTo>
                  <a:lnTo>
                    <a:pt x="848" y="598"/>
                  </a:lnTo>
                  <a:lnTo>
                    <a:pt x="852" y="586"/>
                  </a:lnTo>
                  <a:lnTo>
                    <a:pt x="854" y="584"/>
                  </a:lnTo>
                  <a:lnTo>
                    <a:pt x="856" y="584"/>
                  </a:lnTo>
                  <a:lnTo>
                    <a:pt x="860" y="586"/>
                  </a:lnTo>
                  <a:lnTo>
                    <a:pt x="862" y="592"/>
                  </a:lnTo>
                  <a:lnTo>
                    <a:pt x="866" y="600"/>
                  </a:lnTo>
                  <a:lnTo>
                    <a:pt x="870" y="604"/>
                  </a:lnTo>
                  <a:lnTo>
                    <a:pt x="872" y="604"/>
                  </a:lnTo>
                  <a:lnTo>
                    <a:pt x="878" y="602"/>
                  </a:lnTo>
                  <a:lnTo>
                    <a:pt x="884" y="602"/>
                  </a:lnTo>
                  <a:lnTo>
                    <a:pt x="890" y="606"/>
                  </a:lnTo>
                  <a:lnTo>
                    <a:pt x="892" y="608"/>
                  </a:lnTo>
                  <a:lnTo>
                    <a:pt x="894" y="610"/>
                  </a:lnTo>
                  <a:lnTo>
                    <a:pt x="896" y="620"/>
                  </a:lnTo>
                  <a:lnTo>
                    <a:pt x="898" y="624"/>
                  </a:lnTo>
                  <a:lnTo>
                    <a:pt x="900" y="624"/>
                  </a:lnTo>
                  <a:lnTo>
                    <a:pt x="904" y="626"/>
                  </a:lnTo>
                  <a:lnTo>
                    <a:pt x="908" y="626"/>
                  </a:lnTo>
                  <a:lnTo>
                    <a:pt x="912" y="626"/>
                  </a:lnTo>
                  <a:lnTo>
                    <a:pt x="916" y="626"/>
                  </a:lnTo>
                  <a:lnTo>
                    <a:pt x="918" y="622"/>
                  </a:lnTo>
                  <a:lnTo>
                    <a:pt x="926" y="616"/>
                  </a:lnTo>
                  <a:lnTo>
                    <a:pt x="934" y="614"/>
                  </a:lnTo>
                  <a:lnTo>
                    <a:pt x="938" y="612"/>
                  </a:lnTo>
                  <a:lnTo>
                    <a:pt x="940" y="598"/>
                  </a:lnTo>
                  <a:lnTo>
                    <a:pt x="942" y="600"/>
                  </a:lnTo>
                  <a:lnTo>
                    <a:pt x="950" y="606"/>
                  </a:lnTo>
                  <a:lnTo>
                    <a:pt x="954" y="608"/>
                  </a:lnTo>
                  <a:lnTo>
                    <a:pt x="956" y="606"/>
                  </a:lnTo>
                  <a:lnTo>
                    <a:pt x="958" y="600"/>
                  </a:lnTo>
                  <a:lnTo>
                    <a:pt x="962" y="596"/>
                  </a:lnTo>
                  <a:lnTo>
                    <a:pt x="966" y="592"/>
                  </a:lnTo>
                  <a:lnTo>
                    <a:pt x="972" y="592"/>
                  </a:lnTo>
                  <a:lnTo>
                    <a:pt x="982" y="586"/>
                  </a:lnTo>
                  <a:lnTo>
                    <a:pt x="990" y="584"/>
                  </a:lnTo>
                  <a:lnTo>
                    <a:pt x="992" y="584"/>
                  </a:lnTo>
                  <a:lnTo>
                    <a:pt x="994" y="586"/>
                  </a:lnTo>
                  <a:lnTo>
                    <a:pt x="996" y="590"/>
                  </a:lnTo>
                  <a:lnTo>
                    <a:pt x="996" y="592"/>
                  </a:lnTo>
                  <a:lnTo>
                    <a:pt x="996" y="596"/>
                  </a:lnTo>
                  <a:lnTo>
                    <a:pt x="994" y="598"/>
                  </a:lnTo>
                  <a:lnTo>
                    <a:pt x="992" y="600"/>
                  </a:lnTo>
                  <a:lnTo>
                    <a:pt x="990" y="604"/>
                  </a:lnTo>
                  <a:lnTo>
                    <a:pt x="990" y="614"/>
                  </a:lnTo>
                  <a:lnTo>
                    <a:pt x="990" y="618"/>
                  </a:lnTo>
                  <a:lnTo>
                    <a:pt x="986" y="622"/>
                  </a:lnTo>
                  <a:lnTo>
                    <a:pt x="978" y="628"/>
                  </a:lnTo>
                  <a:lnTo>
                    <a:pt x="970" y="636"/>
                  </a:lnTo>
                  <a:lnTo>
                    <a:pt x="964" y="642"/>
                  </a:lnTo>
                  <a:lnTo>
                    <a:pt x="960" y="644"/>
                  </a:lnTo>
                  <a:lnTo>
                    <a:pt x="954" y="642"/>
                  </a:lnTo>
                  <a:lnTo>
                    <a:pt x="946" y="642"/>
                  </a:lnTo>
                  <a:lnTo>
                    <a:pt x="936" y="640"/>
                  </a:lnTo>
                  <a:lnTo>
                    <a:pt x="926" y="642"/>
                  </a:lnTo>
                  <a:lnTo>
                    <a:pt x="920" y="646"/>
                  </a:lnTo>
                  <a:lnTo>
                    <a:pt x="920" y="648"/>
                  </a:lnTo>
                  <a:lnTo>
                    <a:pt x="922" y="650"/>
                  </a:lnTo>
                  <a:lnTo>
                    <a:pt x="926" y="652"/>
                  </a:lnTo>
                  <a:lnTo>
                    <a:pt x="930" y="656"/>
                  </a:lnTo>
                  <a:lnTo>
                    <a:pt x="916" y="660"/>
                  </a:lnTo>
                  <a:lnTo>
                    <a:pt x="914" y="662"/>
                  </a:lnTo>
                  <a:lnTo>
                    <a:pt x="914" y="664"/>
                  </a:lnTo>
                  <a:lnTo>
                    <a:pt x="916" y="668"/>
                  </a:lnTo>
                  <a:lnTo>
                    <a:pt x="916" y="674"/>
                  </a:lnTo>
                  <a:lnTo>
                    <a:pt x="916" y="678"/>
                  </a:lnTo>
                  <a:lnTo>
                    <a:pt x="914" y="680"/>
                  </a:lnTo>
                  <a:lnTo>
                    <a:pt x="908" y="680"/>
                  </a:lnTo>
                  <a:lnTo>
                    <a:pt x="902" y="680"/>
                  </a:lnTo>
                  <a:lnTo>
                    <a:pt x="894" y="684"/>
                  </a:lnTo>
                  <a:lnTo>
                    <a:pt x="884" y="690"/>
                  </a:lnTo>
                  <a:lnTo>
                    <a:pt x="876" y="698"/>
                  </a:lnTo>
                  <a:lnTo>
                    <a:pt x="872" y="704"/>
                  </a:lnTo>
                  <a:lnTo>
                    <a:pt x="872" y="708"/>
                  </a:lnTo>
                  <a:lnTo>
                    <a:pt x="870" y="714"/>
                  </a:lnTo>
                  <a:lnTo>
                    <a:pt x="868" y="722"/>
                  </a:lnTo>
                  <a:lnTo>
                    <a:pt x="864" y="730"/>
                  </a:lnTo>
                  <a:lnTo>
                    <a:pt x="856" y="738"/>
                  </a:lnTo>
                  <a:lnTo>
                    <a:pt x="848" y="744"/>
                  </a:lnTo>
                  <a:lnTo>
                    <a:pt x="840" y="746"/>
                  </a:lnTo>
                  <a:lnTo>
                    <a:pt x="830" y="744"/>
                  </a:lnTo>
                  <a:lnTo>
                    <a:pt x="820" y="740"/>
                  </a:lnTo>
                  <a:lnTo>
                    <a:pt x="810" y="736"/>
                  </a:lnTo>
                  <a:lnTo>
                    <a:pt x="806" y="732"/>
                  </a:lnTo>
                  <a:lnTo>
                    <a:pt x="806" y="730"/>
                  </a:lnTo>
                  <a:lnTo>
                    <a:pt x="810" y="730"/>
                  </a:lnTo>
                  <a:lnTo>
                    <a:pt x="818" y="732"/>
                  </a:lnTo>
                  <a:lnTo>
                    <a:pt x="820" y="732"/>
                  </a:lnTo>
                  <a:lnTo>
                    <a:pt x="818" y="730"/>
                  </a:lnTo>
                  <a:lnTo>
                    <a:pt x="816" y="728"/>
                  </a:lnTo>
                  <a:lnTo>
                    <a:pt x="816" y="718"/>
                  </a:lnTo>
                  <a:lnTo>
                    <a:pt x="816" y="714"/>
                  </a:lnTo>
                  <a:lnTo>
                    <a:pt x="816" y="708"/>
                  </a:lnTo>
                  <a:lnTo>
                    <a:pt x="812" y="696"/>
                  </a:lnTo>
                  <a:lnTo>
                    <a:pt x="804" y="680"/>
                  </a:lnTo>
                  <a:lnTo>
                    <a:pt x="802" y="678"/>
                  </a:lnTo>
                  <a:lnTo>
                    <a:pt x="800" y="678"/>
                  </a:lnTo>
                  <a:lnTo>
                    <a:pt x="796" y="678"/>
                  </a:lnTo>
                  <a:lnTo>
                    <a:pt x="794" y="680"/>
                  </a:lnTo>
                  <a:lnTo>
                    <a:pt x="790" y="682"/>
                  </a:lnTo>
                  <a:lnTo>
                    <a:pt x="784" y="680"/>
                  </a:lnTo>
                  <a:lnTo>
                    <a:pt x="778" y="678"/>
                  </a:lnTo>
                  <a:lnTo>
                    <a:pt x="774" y="676"/>
                  </a:lnTo>
                  <a:lnTo>
                    <a:pt x="770" y="674"/>
                  </a:lnTo>
                  <a:lnTo>
                    <a:pt x="766" y="676"/>
                  </a:lnTo>
                  <a:lnTo>
                    <a:pt x="756" y="678"/>
                  </a:lnTo>
                  <a:lnTo>
                    <a:pt x="742" y="680"/>
                  </a:lnTo>
                  <a:lnTo>
                    <a:pt x="734" y="680"/>
                  </a:lnTo>
                  <a:lnTo>
                    <a:pt x="732" y="680"/>
                  </a:lnTo>
                  <a:lnTo>
                    <a:pt x="732" y="676"/>
                  </a:lnTo>
                  <a:lnTo>
                    <a:pt x="734" y="672"/>
                  </a:lnTo>
                  <a:lnTo>
                    <a:pt x="738" y="666"/>
                  </a:lnTo>
                  <a:lnTo>
                    <a:pt x="752" y="648"/>
                  </a:lnTo>
                  <a:lnTo>
                    <a:pt x="758" y="638"/>
                  </a:lnTo>
                  <a:lnTo>
                    <a:pt x="760" y="632"/>
                  </a:lnTo>
                  <a:lnTo>
                    <a:pt x="762" y="630"/>
                  </a:lnTo>
                  <a:lnTo>
                    <a:pt x="764" y="628"/>
                  </a:lnTo>
                  <a:lnTo>
                    <a:pt x="768" y="626"/>
                  </a:lnTo>
                  <a:lnTo>
                    <a:pt x="776" y="622"/>
                  </a:lnTo>
                  <a:lnTo>
                    <a:pt x="782" y="616"/>
                  </a:lnTo>
                  <a:lnTo>
                    <a:pt x="784" y="614"/>
                  </a:lnTo>
                  <a:lnTo>
                    <a:pt x="786" y="612"/>
                  </a:lnTo>
                  <a:lnTo>
                    <a:pt x="794" y="610"/>
                  </a:lnTo>
                  <a:lnTo>
                    <a:pt x="794" y="608"/>
                  </a:lnTo>
                  <a:lnTo>
                    <a:pt x="796" y="606"/>
                  </a:lnTo>
                  <a:lnTo>
                    <a:pt x="798" y="602"/>
                  </a:lnTo>
                  <a:lnTo>
                    <a:pt x="792" y="604"/>
                  </a:lnTo>
                  <a:lnTo>
                    <a:pt x="784" y="604"/>
                  </a:lnTo>
                  <a:lnTo>
                    <a:pt x="782" y="596"/>
                  </a:lnTo>
                  <a:lnTo>
                    <a:pt x="782" y="584"/>
                  </a:lnTo>
                  <a:lnTo>
                    <a:pt x="782" y="582"/>
                  </a:lnTo>
                  <a:lnTo>
                    <a:pt x="780" y="584"/>
                  </a:lnTo>
                  <a:lnTo>
                    <a:pt x="780" y="594"/>
                  </a:lnTo>
                  <a:lnTo>
                    <a:pt x="778" y="596"/>
                  </a:lnTo>
                  <a:lnTo>
                    <a:pt x="774" y="596"/>
                  </a:lnTo>
                  <a:lnTo>
                    <a:pt x="768" y="596"/>
                  </a:lnTo>
                  <a:lnTo>
                    <a:pt x="766" y="598"/>
                  </a:lnTo>
                  <a:lnTo>
                    <a:pt x="762" y="598"/>
                  </a:lnTo>
                  <a:lnTo>
                    <a:pt x="760" y="596"/>
                  </a:lnTo>
                  <a:lnTo>
                    <a:pt x="758" y="592"/>
                  </a:lnTo>
                  <a:lnTo>
                    <a:pt x="756" y="588"/>
                  </a:lnTo>
                  <a:lnTo>
                    <a:pt x="754" y="586"/>
                  </a:lnTo>
                  <a:lnTo>
                    <a:pt x="752" y="588"/>
                  </a:lnTo>
                  <a:lnTo>
                    <a:pt x="752" y="592"/>
                  </a:lnTo>
                  <a:lnTo>
                    <a:pt x="750" y="596"/>
                  </a:lnTo>
                  <a:lnTo>
                    <a:pt x="746" y="598"/>
                  </a:lnTo>
                  <a:lnTo>
                    <a:pt x="742" y="602"/>
                  </a:lnTo>
                  <a:lnTo>
                    <a:pt x="730" y="610"/>
                  </a:lnTo>
                  <a:lnTo>
                    <a:pt x="718" y="616"/>
                  </a:lnTo>
                  <a:lnTo>
                    <a:pt x="708" y="618"/>
                  </a:lnTo>
                  <a:lnTo>
                    <a:pt x="700" y="618"/>
                  </a:lnTo>
                  <a:lnTo>
                    <a:pt x="694" y="616"/>
                  </a:lnTo>
                  <a:lnTo>
                    <a:pt x="688" y="614"/>
                  </a:lnTo>
                  <a:lnTo>
                    <a:pt x="688" y="612"/>
                  </a:lnTo>
                  <a:lnTo>
                    <a:pt x="688" y="610"/>
                  </a:lnTo>
                  <a:lnTo>
                    <a:pt x="688" y="608"/>
                  </a:lnTo>
                  <a:lnTo>
                    <a:pt x="682" y="606"/>
                  </a:lnTo>
                  <a:lnTo>
                    <a:pt x="674" y="604"/>
                  </a:lnTo>
                  <a:lnTo>
                    <a:pt x="668" y="606"/>
                  </a:lnTo>
                  <a:lnTo>
                    <a:pt x="660" y="608"/>
                  </a:lnTo>
                  <a:lnTo>
                    <a:pt x="658" y="608"/>
                  </a:lnTo>
                  <a:lnTo>
                    <a:pt x="658" y="606"/>
                  </a:lnTo>
                  <a:lnTo>
                    <a:pt x="662" y="604"/>
                  </a:lnTo>
                  <a:lnTo>
                    <a:pt x="666" y="602"/>
                  </a:lnTo>
                  <a:lnTo>
                    <a:pt x="668" y="600"/>
                  </a:lnTo>
                  <a:lnTo>
                    <a:pt x="670" y="598"/>
                  </a:lnTo>
                  <a:lnTo>
                    <a:pt x="674" y="594"/>
                  </a:lnTo>
                  <a:lnTo>
                    <a:pt x="672" y="592"/>
                  </a:lnTo>
                  <a:lnTo>
                    <a:pt x="670" y="592"/>
                  </a:lnTo>
                  <a:lnTo>
                    <a:pt x="660" y="592"/>
                  </a:lnTo>
                  <a:lnTo>
                    <a:pt x="654" y="590"/>
                  </a:lnTo>
                  <a:lnTo>
                    <a:pt x="652" y="592"/>
                  </a:lnTo>
                  <a:lnTo>
                    <a:pt x="648" y="596"/>
                  </a:lnTo>
                  <a:lnTo>
                    <a:pt x="644" y="596"/>
                  </a:lnTo>
                  <a:lnTo>
                    <a:pt x="640" y="592"/>
                  </a:lnTo>
                  <a:lnTo>
                    <a:pt x="636" y="588"/>
                  </a:lnTo>
                  <a:lnTo>
                    <a:pt x="648" y="586"/>
                  </a:lnTo>
                  <a:lnTo>
                    <a:pt x="650" y="584"/>
                  </a:lnTo>
                  <a:lnTo>
                    <a:pt x="670" y="580"/>
                  </a:lnTo>
                  <a:lnTo>
                    <a:pt x="692" y="576"/>
                  </a:lnTo>
                  <a:lnTo>
                    <a:pt x="704" y="558"/>
                  </a:lnTo>
                  <a:lnTo>
                    <a:pt x="696" y="564"/>
                  </a:lnTo>
                  <a:lnTo>
                    <a:pt x="692" y="568"/>
                  </a:lnTo>
                  <a:lnTo>
                    <a:pt x="688" y="574"/>
                  </a:lnTo>
                  <a:lnTo>
                    <a:pt x="684" y="576"/>
                  </a:lnTo>
                  <a:lnTo>
                    <a:pt x="680" y="578"/>
                  </a:lnTo>
                  <a:lnTo>
                    <a:pt x="674" y="576"/>
                  </a:lnTo>
                  <a:lnTo>
                    <a:pt x="666" y="574"/>
                  </a:lnTo>
                  <a:lnTo>
                    <a:pt x="660" y="570"/>
                  </a:lnTo>
                  <a:lnTo>
                    <a:pt x="658" y="564"/>
                  </a:lnTo>
                  <a:lnTo>
                    <a:pt x="658" y="554"/>
                  </a:lnTo>
                  <a:lnTo>
                    <a:pt x="656" y="546"/>
                  </a:lnTo>
                  <a:lnTo>
                    <a:pt x="654" y="540"/>
                  </a:lnTo>
                  <a:lnTo>
                    <a:pt x="648" y="540"/>
                  </a:lnTo>
                  <a:lnTo>
                    <a:pt x="640" y="530"/>
                  </a:lnTo>
                  <a:lnTo>
                    <a:pt x="636" y="524"/>
                  </a:lnTo>
                  <a:lnTo>
                    <a:pt x="642" y="530"/>
                  </a:lnTo>
                  <a:lnTo>
                    <a:pt x="644" y="536"/>
                  </a:lnTo>
                  <a:lnTo>
                    <a:pt x="644" y="540"/>
                  </a:lnTo>
                  <a:lnTo>
                    <a:pt x="646" y="544"/>
                  </a:lnTo>
                  <a:lnTo>
                    <a:pt x="648" y="546"/>
                  </a:lnTo>
                  <a:lnTo>
                    <a:pt x="652" y="548"/>
                  </a:lnTo>
                  <a:lnTo>
                    <a:pt x="656" y="562"/>
                  </a:lnTo>
                  <a:lnTo>
                    <a:pt x="658" y="570"/>
                  </a:lnTo>
                  <a:lnTo>
                    <a:pt x="658" y="572"/>
                  </a:lnTo>
                  <a:lnTo>
                    <a:pt x="656" y="576"/>
                  </a:lnTo>
                  <a:lnTo>
                    <a:pt x="636" y="584"/>
                  </a:lnTo>
                  <a:lnTo>
                    <a:pt x="634" y="560"/>
                  </a:lnTo>
                  <a:lnTo>
                    <a:pt x="630" y="564"/>
                  </a:lnTo>
                  <a:lnTo>
                    <a:pt x="630" y="574"/>
                  </a:lnTo>
                  <a:lnTo>
                    <a:pt x="628" y="582"/>
                  </a:lnTo>
                  <a:lnTo>
                    <a:pt x="626" y="588"/>
                  </a:lnTo>
                  <a:lnTo>
                    <a:pt x="596" y="604"/>
                  </a:lnTo>
                  <a:lnTo>
                    <a:pt x="596" y="612"/>
                  </a:lnTo>
                  <a:lnTo>
                    <a:pt x="596" y="618"/>
                  </a:lnTo>
                  <a:lnTo>
                    <a:pt x="592" y="624"/>
                  </a:lnTo>
                  <a:lnTo>
                    <a:pt x="590" y="628"/>
                  </a:lnTo>
                  <a:lnTo>
                    <a:pt x="592" y="630"/>
                  </a:lnTo>
                  <a:lnTo>
                    <a:pt x="592" y="634"/>
                  </a:lnTo>
                  <a:lnTo>
                    <a:pt x="590" y="642"/>
                  </a:lnTo>
                  <a:lnTo>
                    <a:pt x="584" y="656"/>
                  </a:lnTo>
                  <a:lnTo>
                    <a:pt x="572" y="680"/>
                  </a:lnTo>
                  <a:lnTo>
                    <a:pt x="568" y="684"/>
                  </a:lnTo>
                  <a:lnTo>
                    <a:pt x="564" y="684"/>
                  </a:lnTo>
                  <a:lnTo>
                    <a:pt x="560" y="682"/>
                  </a:lnTo>
                  <a:lnTo>
                    <a:pt x="558" y="692"/>
                  </a:lnTo>
                  <a:lnTo>
                    <a:pt x="554" y="692"/>
                  </a:lnTo>
                  <a:lnTo>
                    <a:pt x="554" y="694"/>
                  </a:lnTo>
                  <a:lnTo>
                    <a:pt x="554" y="698"/>
                  </a:lnTo>
                  <a:lnTo>
                    <a:pt x="552" y="706"/>
                  </a:lnTo>
                  <a:lnTo>
                    <a:pt x="552" y="708"/>
                  </a:lnTo>
                  <a:lnTo>
                    <a:pt x="548" y="708"/>
                  </a:lnTo>
                  <a:lnTo>
                    <a:pt x="544" y="708"/>
                  </a:lnTo>
                  <a:lnTo>
                    <a:pt x="542" y="704"/>
                  </a:lnTo>
                  <a:lnTo>
                    <a:pt x="538" y="700"/>
                  </a:lnTo>
                  <a:lnTo>
                    <a:pt x="538" y="704"/>
                  </a:lnTo>
                  <a:lnTo>
                    <a:pt x="540" y="708"/>
                  </a:lnTo>
                  <a:lnTo>
                    <a:pt x="542" y="712"/>
                  </a:lnTo>
                  <a:lnTo>
                    <a:pt x="542" y="716"/>
                  </a:lnTo>
                  <a:lnTo>
                    <a:pt x="542" y="718"/>
                  </a:lnTo>
                  <a:lnTo>
                    <a:pt x="540" y="722"/>
                  </a:lnTo>
                  <a:lnTo>
                    <a:pt x="542" y="728"/>
                  </a:lnTo>
                  <a:lnTo>
                    <a:pt x="546" y="730"/>
                  </a:lnTo>
                  <a:lnTo>
                    <a:pt x="550" y="730"/>
                  </a:lnTo>
                  <a:lnTo>
                    <a:pt x="554" y="728"/>
                  </a:lnTo>
                  <a:lnTo>
                    <a:pt x="554" y="726"/>
                  </a:lnTo>
                  <a:lnTo>
                    <a:pt x="556" y="730"/>
                  </a:lnTo>
                  <a:lnTo>
                    <a:pt x="556" y="738"/>
                  </a:lnTo>
                  <a:lnTo>
                    <a:pt x="556" y="748"/>
                  </a:lnTo>
                  <a:lnTo>
                    <a:pt x="558" y="754"/>
                  </a:lnTo>
                  <a:lnTo>
                    <a:pt x="552" y="744"/>
                  </a:lnTo>
                  <a:lnTo>
                    <a:pt x="542" y="730"/>
                  </a:lnTo>
                  <a:lnTo>
                    <a:pt x="538" y="728"/>
                  </a:lnTo>
                  <a:lnTo>
                    <a:pt x="534" y="728"/>
                  </a:lnTo>
                  <a:lnTo>
                    <a:pt x="526" y="734"/>
                  </a:lnTo>
                  <a:lnTo>
                    <a:pt x="514" y="748"/>
                  </a:lnTo>
                  <a:lnTo>
                    <a:pt x="504" y="756"/>
                  </a:lnTo>
                  <a:lnTo>
                    <a:pt x="502" y="758"/>
                  </a:lnTo>
                  <a:lnTo>
                    <a:pt x="502" y="762"/>
                  </a:lnTo>
                  <a:lnTo>
                    <a:pt x="500" y="762"/>
                  </a:lnTo>
                  <a:lnTo>
                    <a:pt x="500" y="764"/>
                  </a:lnTo>
                  <a:lnTo>
                    <a:pt x="494" y="764"/>
                  </a:lnTo>
                  <a:lnTo>
                    <a:pt x="480" y="766"/>
                  </a:lnTo>
                  <a:lnTo>
                    <a:pt x="472" y="764"/>
                  </a:lnTo>
                  <a:lnTo>
                    <a:pt x="468" y="762"/>
                  </a:lnTo>
                  <a:lnTo>
                    <a:pt x="460" y="758"/>
                  </a:lnTo>
                  <a:lnTo>
                    <a:pt x="452" y="756"/>
                  </a:lnTo>
                  <a:close/>
                </a:path>
              </a:pathLst>
            </a:custGeom>
            <a:solidFill>
              <a:srgbClr val="2C8A2C"/>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10" name="Ukraine">
              <a:extLst>
                <a:ext uri="{FF2B5EF4-FFF2-40B4-BE49-F238E27FC236}">
                  <a16:creationId xmlns:a16="http://schemas.microsoft.com/office/drawing/2014/main" id="{79455163-F7FA-1B4E-9F08-E17C4CA9B847}"/>
                </a:ext>
              </a:extLst>
            </p:cNvPr>
            <p:cNvSpPr>
              <a:spLocks/>
            </p:cNvSpPr>
            <p:nvPr/>
          </p:nvSpPr>
          <p:spPr bwMode="auto">
            <a:xfrm>
              <a:off x="3524250" y="2333625"/>
              <a:ext cx="1524000" cy="1066800"/>
            </a:xfrm>
            <a:custGeom>
              <a:avLst/>
              <a:gdLst>
                <a:gd name="T0" fmla="*/ 2147483647 w 1098"/>
                <a:gd name="T1" fmla="*/ 2147483647 h 766"/>
                <a:gd name="T2" fmla="*/ 2147483647 w 1098"/>
                <a:gd name="T3" fmla="*/ 2147483647 h 766"/>
                <a:gd name="T4" fmla="*/ 2147483647 w 1098"/>
                <a:gd name="T5" fmla="*/ 2147483647 h 766"/>
                <a:gd name="T6" fmla="*/ 2147483647 w 1098"/>
                <a:gd name="T7" fmla="*/ 2147483647 h 766"/>
                <a:gd name="T8" fmla="*/ 2147483647 w 1098"/>
                <a:gd name="T9" fmla="*/ 2147483647 h 766"/>
                <a:gd name="T10" fmla="*/ 2147483647 w 1098"/>
                <a:gd name="T11" fmla="*/ 2147483647 h 766"/>
                <a:gd name="T12" fmla="*/ 2147483647 w 1098"/>
                <a:gd name="T13" fmla="*/ 2147483647 h 766"/>
                <a:gd name="T14" fmla="*/ 2147483647 w 1098"/>
                <a:gd name="T15" fmla="*/ 2147483647 h 766"/>
                <a:gd name="T16" fmla="*/ 2147483647 w 1098"/>
                <a:gd name="T17" fmla="*/ 2147483647 h 766"/>
                <a:gd name="T18" fmla="*/ 0 w 1098"/>
                <a:gd name="T19" fmla="*/ 2147483647 h 766"/>
                <a:gd name="T20" fmla="*/ 2147483647 w 1098"/>
                <a:gd name="T21" fmla="*/ 2147483647 h 766"/>
                <a:gd name="T22" fmla="*/ 2147483647 w 1098"/>
                <a:gd name="T23" fmla="*/ 2147483647 h 766"/>
                <a:gd name="T24" fmla="*/ 2147483647 w 1098"/>
                <a:gd name="T25" fmla="*/ 2147483647 h 766"/>
                <a:gd name="T26" fmla="*/ 2147483647 w 1098"/>
                <a:gd name="T27" fmla="*/ 2147483647 h 766"/>
                <a:gd name="T28" fmla="*/ 2147483647 w 1098"/>
                <a:gd name="T29" fmla="*/ 2147483647 h 766"/>
                <a:gd name="T30" fmla="*/ 2147483647 w 1098"/>
                <a:gd name="T31" fmla="*/ 2147483647 h 766"/>
                <a:gd name="T32" fmla="*/ 2147483647 w 1098"/>
                <a:gd name="T33" fmla="*/ 2147483647 h 766"/>
                <a:gd name="T34" fmla="*/ 2147483647 w 1098"/>
                <a:gd name="T35" fmla="*/ 2147483647 h 766"/>
                <a:gd name="T36" fmla="*/ 2147483647 w 1098"/>
                <a:gd name="T37" fmla="*/ 2147483647 h 766"/>
                <a:gd name="T38" fmla="*/ 2147483647 w 1098"/>
                <a:gd name="T39" fmla="*/ 2147483647 h 766"/>
                <a:gd name="T40" fmla="*/ 2147483647 w 1098"/>
                <a:gd name="T41" fmla="*/ 2147483647 h 766"/>
                <a:gd name="T42" fmla="*/ 2147483647 w 1098"/>
                <a:gd name="T43" fmla="*/ 0 h 766"/>
                <a:gd name="T44" fmla="*/ 2147483647 w 1098"/>
                <a:gd name="T45" fmla="*/ 2147483647 h 766"/>
                <a:gd name="T46" fmla="*/ 2147483647 w 1098"/>
                <a:gd name="T47" fmla="*/ 2147483647 h 766"/>
                <a:gd name="T48" fmla="*/ 2147483647 w 1098"/>
                <a:gd name="T49" fmla="*/ 2147483647 h 766"/>
                <a:gd name="T50" fmla="*/ 2147483647 w 1098"/>
                <a:gd name="T51" fmla="*/ 2147483647 h 766"/>
                <a:gd name="T52" fmla="*/ 2147483647 w 1098"/>
                <a:gd name="T53" fmla="*/ 2147483647 h 766"/>
                <a:gd name="T54" fmla="*/ 2147483647 w 1098"/>
                <a:gd name="T55" fmla="*/ 2147483647 h 766"/>
                <a:gd name="T56" fmla="*/ 2147483647 w 1098"/>
                <a:gd name="T57" fmla="*/ 2147483647 h 766"/>
                <a:gd name="T58" fmla="*/ 2147483647 w 1098"/>
                <a:gd name="T59" fmla="*/ 2147483647 h 766"/>
                <a:gd name="T60" fmla="*/ 2147483647 w 1098"/>
                <a:gd name="T61" fmla="*/ 2147483647 h 766"/>
                <a:gd name="T62" fmla="*/ 2147483647 w 1098"/>
                <a:gd name="T63" fmla="*/ 2147483647 h 766"/>
                <a:gd name="T64" fmla="*/ 2147483647 w 1098"/>
                <a:gd name="T65" fmla="*/ 2147483647 h 766"/>
                <a:gd name="T66" fmla="*/ 2147483647 w 1098"/>
                <a:gd name="T67" fmla="*/ 2147483647 h 766"/>
                <a:gd name="T68" fmla="*/ 2147483647 w 1098"/>
                <a:gd name="T69" fmla="*/ 2147483647 h 766"/>
                <a:gd name="T70" fmla="*/ 2147483647 w 1098"/>
                <a:gd name="T71" fmla="*/ 2147483647 h 766"/>
                <a:gd name="T72" fmla="*/ 2147483647 w 1098"/>
                <a:gd name="T73" fmla="*/ 2147483647 h 766"/>
                <a:gd name="T74" fmla="*/ 2147483647 w 1098"/>
                <a:gd name="T75" fmla="*/ 2147483647 h 766"/>
                <a:gd name="T76" fmla="*/ 2147483647 w 1098"/>
                <a:gd name="T77" fmla="*/ 2147483647 h 766"/>
                <a:gd name="T78" fmla="*/ 2147483647 w 1098"/>
                <a:gd name="T79" fmla="*/ 2147483647 h 766"/>
                <a:gd name="T80" fmla="*/ 2147483647 w 1098"/>
                <a:gd name="T81" fmla="*/ 2147483647 h 766"/>
                <a:gd name="T82" fmla="*/ 2147483647 w 1098"/>
                <a:gd name="T83" fmla="*/ 2147483647 h 766"/>
                <a:gd name="T84" fmla="*/ 2147483647 w 1098"/>
                <a:gd name="T85" fmla="*/ 2147483647 h 766"/>
                <a:gd name="T86" fmla="*/ 2147483647 w 1098"/>
                <a:gd name="T87" fmla="*/ 2147483647 h 766"/>
                <a:gd name="T88" fmla="*/ 2147483647 w 1098"/>
                <a:gd name="T89" fmla="*/ 2147483647 h 766"/>
                <a:gd name="T90" fmla="*/ 2147483647 w 1098"/>
                <a:gd name="T91" fmla="*/ 2147483647 h 766"/>
                <a:gd name="T92" fmla="*/ 2147483647 w 1098"/>
                <a:gd name="T93" fmla="*/ 2147483647 h 766"/>
                <a:gd name="T94" fmla="*/ 2147483647 w 1098"/>
                <a:gd name="T95" fmla="*/ 2147483647 h 766"/>
                <a:gd name="T96" fmla="*/ 2147483647 w 1098"/>
                <a:gd name="T97" fmla="*/ 2147483647 h 766"/>
                <a:gd name="T98" fmla="*/ 2147483647 w 1098"/>
                <a:gd name="T99" fmla="*/ 2147483647 h 766"/>
                <a:gd name="T100" fmla="*/ 2147483647 w 1098"/>
                <a:gd name="T101" fmla="*/ 2147483647 h 766"/>
                <a:gd name="T102" fmla="*/ 2147483647 w 1098"/>
                <a:gd name="T103" fmla="*/ 2147483647 h 766"/>
                <a:gd name="T104" fmla="*/ 2147483647 w 1098"/>
                <a:gd name="T105" fmla="*/ 2147483647 h 766"/>
                <a:gd name="T106" fmla="*/ 2147483647 w 1098"/>
                <a:gd name="T107" fmla="*/ 2147483647 h 766"/>
                <a:gd name="T108" fmla="*/ 2147483647 w 1098"/>
                <a:gd name="T109" fmla="*/ 2147483647 h 766"/>
                <a:gd name="T110" fmla="*/ 2147483647 w 1098"/>
                <a:gd name="T111" fmla="*/ 2147483647 h 766"/>
                <a:gd name="T112" fmla="*/ 2147483647 w 1098"/>
                <a:gd name="T113" fmla="*/ 2147483647 h 766"/>
                <a:gd name="T114" fmla="*/ 2147483647 w 1098"/>
                <a:gd name="T115" fmla="*/ 2147483647 h 766"/>
                <a:gd name="T116" fmla="*/ 2147483647 w 1098"/>
                <a:gd name="T117" fmla="*/ 2147483647 h 766"/>
                <a:gd name="T118" fmla="*/ 2147483647 w 1098"/>
                <a:gd name="T119" fmla="*/ 2147483647 h 766"/>
                <a:gd name="T120" fmla="*/ 2147483647 w 1098"/>
                <a:gd name="T121" fmla="*/ 2147483647 h 766"/>
                <a:gd name="T122" fmla="*/ 2147483647 w 1098"/>
                <a:gd name="T123" fmla="*/ 2147483647 h 7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98"/>
                <a:gd name="T187" fmla="*/ 0 h 766"/>
                <a:gd name="T188" fmla="*/ 1098 w 1098"/>
                <a:gd name="T189" fmla="*/ 766 h 7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98" h="766">
                  <a:moveTo>
                    <a:pt x="452" y="756"/>
                  </a:moveTo>
                  <a:lnTo>
                    <a:pt x="456" y="754"/>
                  </a:lnTo>
                  <a:lnTo>
                    <a:pt x="456" y="746"/>
                  </a:lnTo>
                  <a:lnTo>
                    <a:pt x="468" y="744"/>
                  </a:lnTo>
                  <a:lnTo>
                    <a:pt x="470" y="742"/>
                  </a:lnTo>
                  <a:lnTo>
                    <a:pt x="472" y="738"/>
                  </a:lnTo>
                  <a:lnTo>
                    <a:pt x="474" y="736"/>
                  </a:lnTo>
                  <a:lnTo>
                    <a:pt x="470" y="732"/>
                  </a:lnTo>
                  <a:lnTo>
                    <a:pt x="468" y="728"/>
                  </a:lnTo>
                  <a:lnTo>
                    <a:pt x="468" y="724"/>
                  </a:lnTo>
                  <a:lnTo>
                    <a:pt x="470" y="718"/>
                  </a:lnTo>
                  <a:lnTo>
                    <a:pt x="474" y="712"/>
                  </a:lnTo>
                  <a:lnTo>
                    <a:pt x="476" y="708"/>
                  </a:lnTo>
                  <a:lnTo>
                    <a:pt x="476" y="696"/>
                  </a:lnTo>
                  <a:lnTo>
                    <a:pt x="488" y="690"/>
                  </a:lnTo>
                  <a:lnTo>
                    <a:pt x="490" y="670"/>
                  </a:lnTo>
                  <a:lnTo>
                    <a:pt x="478" y="658"/>
                  </a:lnTo>
                  <a:lnTo>
                    <a:pt x="478" y="642"/>
                  </a:lnTo>
                  <a:lnTo>
                    <a:pt x="482" y="636"/>
                  </a:lnTo>
                  <a:lnTo>
                    <a:pt x="486" y="634"/>
                  </a:lnTo>
                  <a:lnTo>
                    <a:pt x="488" y="634"/>
                  </a:lnTo>
                  <a:lnTo>
                    <a:pt x="490" y="634"/>
                  </a:lnTo>
                  <a:lnTo>
                    <a:pt x="494" y="638"/>
                  </a:lnTo>
                  <a:lnTo>
                    <a:pt x="496" y="642"/>
                  </a:lnTo>
                  <a:lnTo>
                    <a:pt x="498" y="648"/>
                  </a:lnTo>
                  <a:lnTo>
                    <a:pt x="502" y="638"/>
                  </a:lnTo>
                  <a:lnTo>
                    <a:pt x="506" y="638"/>
                  </a:lnTo>
                  <a:lnTo>
                    <a:pt x="512" y="634"/>
                  </a:lnTo>
                  <a:lnTo>
                    <a:pt x="520" y="640"/>
                  </a:lnTo>
                  <a:lnTo>
                    <a:pt x="524" y="630"/>
                  </a:lnTo>
                  <a:lnTo>
                    <a:pt x="536" y="638"/>
                  </a:lnTo>
                  <a:lnTo>
                    <a:pt x="552" y="628"/>
                  </a:lnTo>
                  <a:lnTo>
                    <a:pt x="536" y="620"/>
                  </a:lnTo>
                  <a:lnTo>
                    <a:pt x="538" y="614"/>
                  </a:lnTo>
                  <a:lnTo>
                    <a:pt x="538" y="608"/>
                  </a:lnTo>
                  <a:lnTo>
                    <a:pt x="536" y="602"/>
                  </a:lnTo>
                  <a:lnTo>
                    <a:pt x="530" y="596"/>
                  </a:lnTo>
                  <a:lnTo>
                    <a:pt x="524" y="592"/>
                  </a:lnTo>
                  <a:lnTo>
                    <a:pt x="514" y="590"/>
                  </a:lnTo>
                  <a:lnTo>
                    <a:pt x="510" y="590"/>
                  </a:lnTo>
                  <a:lnTo>
                    <a:pt x="506" y="588"/>
                  </a:lnTo>
                  <a:lnTo>
                    <a:pt x="502" y="584"/>
                  </a:lnTo>
                  <a:lnTo>
                    <a:pt x="502" y="574"/>
                  </a:lnTo>
                  <a:lnTo>
                    <a:pt x="494" y="568"/>
                  </a:lnTo>
                  <a:lnTo>
                    <a:pt x="498" y="560"/>
                  </a:lnTo>
                  <a:lnTo>
                    <a:pt x="500" y="556"/>
                  </a:lnTo>
                  <a:lnTo>
                    <a:pt x="498" y="554"/>
                  </a:lnTo>
                  <a:lnTo>
                    <a:pt x="496" y="552"/>
                  </a:lnTo>
                  <a:lnTo>
                    <a:pt x="490" y="554"/>
                  </a:lnTo>
                  <a:lnTo>
                    <a:pt x="486" y="554"/>
                  </a:lnTo>
                  <a:lnTo>
                    <a:pt x="480" y="556"/>
                  </a:lnTo>
                  <a:lnTo>
                    <a:pt x="468" y="546"/>
                  </a:lnTo>
                  <a:lnTo>
                    <a:pt x="458" y="540"/>
                  </a:lnTo>
                  <a:lnTo>
                    <a:pt x="460" y="504"/>
                  </a:lnTo>
                  <a:lnTo>
                    <a:pt x="454" y="500"/>
                  </a:lnTo>
                  <a:lnTo>
                    <a:pt x="450" y="498"/>
                  </a:lnTo>
                  <a:lnTo>
                    <a:pt x="446" y="498"/>
                  </a:lnTo>
                  <a:lnTo>
                    <a:pt x="442" y="502"/>
                  </a:lnTo>
                  <a:lnTo>
                    <a:pt x="440" y="502"/>
                  </a:lnTo>
                  <a:lnTo>
                    <a:pt x="432" y="496"/>
                  </a:lnTo>
                  <a:lnTo>
                    <a:pt x="426" y="490"/>
                  </a:lnTo>
                  <a:lnTo>
                    <a:pt x="410" y="490"/>
                  </a:lnTo>
                  <a:lnTo>
                    <a:pt x="410" y="494"/>
                  </a:lnTo>
                  <a:lnTo>
                    <a:pt x="408" y="498"/>
                  </a:lnTo>
                  <a:lnTo>
                    <a:pt x="402" y="496"/>
                  </a:lnTo>
                  <a:lnTo>
                    <a:pt x="400" y="494"/>
                  </a:lnTo>
                  <a:lnTo>
                    <a:pt x="400" y="492"/>
                  </a:lnTo>
                  <a:lnTo>
                    <a:pt x="398" y="492"/>
                  </a:lnTo>
                  <a:lnTo>
                    <a:pt x="396" y="496"/>
                  </a:lnTo>
                  <a:lnTo>
                    <a:pt x="390" y="488"/>
                  </a:lnTo>
                  <a:lnTo>
                    <a:pt x="382" y="488"/>
                  </a:lnTo>
                  <a:lnTo>
                    <a:pt x="380" y="488"/>
                  </a:lnTo>
                  <a:lnTo>
                    <a:pt x="378" y="486"/>
                  </a:lnTo>
                  <a:lnTo>
                    <a:pt x="376" y="484"/>
                  </a:lnTo>
                  <a:lnTo>
                    <a:pt x="370" y="482"/>
                  </a:lnTo>
                  <a:lnTo>
                    <a:pt x="356" y="478"/>
                  </a:lnTo>
                  <a:lnTo>
                    <a:pt x="350" y="476"/>
                  </a:lnTo>
                  <a:lnTo>
                    <a:pt x="344" y="478"/>
                  </a:lnTo>
                  <a:lnTo>
                    <a:pt x="338" y="480"/>
                  </a:lnTo>
                  <a:lnTo>
                    <a:pt x="334" y="484"/>
                  </a:lnTo>
                  <a:lnTo>
                    <a:pt x="326" y="492"/>
                  </a:lnTo>
                  <a:lnTo>
                    <a:pt x="322" y="492"/>
                  </a:lnTo>
                  <a:lnTo>
                    <a:pt x="320" y="492"/>
                  </a:lnTo>
                  <a:lnTo>
                    <a:pt x="314" y="492"/>
                  </a:lnTo>
                  <a:lnTo>
                    <a:pt x="310" y="492"/>
                  </a:lnTo>
                  <a:lnTo>
                    <a:pt x="308" y="494"/>
                  </a:lnTo>
                  <a:lnTo>
                    <a:pt x="302" y="494"/>
                  </a:lnTo>
                  <a:lnTo>
                    <a:pt x="296" y="496"/>
                  </a:lnTo>
                  <a:lnTo>
                    <a:pt x="294" y="496"/>
                  </a:lnTo>
                  <a:lnTo>
                    <a:pt x="292" y="500"/>
                  </a:lnTo>
                  <a:lnTo>
                    <a:pt x="292" y="502"/>
                  </a:lnTo>
                  <a:lnTo>
                    <a:pt x="290" y="502"/>
                  </a:lnTo>
                  <a:lnTo>
                    <a:pt x="284" y="502"/>
                  </a:lnTo>
                  <a:lnTo>
                    <a:pt x="282" y="504"/>
                  </a:lnTo>
                  <a:lnTo>
                    <a:pt x="282" y="512"/>
                  </a:lnTo>
                  <a:lnTo>
                    <a:pt x="284" y="512"/>
                  </a:lnTo>
                  <a:lnTo>
                    <a:pt x="278" y="514"/>
                  </a:lnTo>
                  <a:lnTo>
                    <a:pt x="274" y="516"/>
                  </a:lnTo>
                  <a:lnTo>
                    <a:pt x="270" y="522"/>
                  </a:lnTo>
                  <a:lnTo>
                    <a:pt x="268" y="534"/>
                  </a:lnTo>
                  <a:lnTo>
                    <a:pt x="266" y="538"/>
                  </a:lnTo>
                  <a:lnTo>
                    <a:pt x="264" y="542"/>
                  </a:lnTo>
                  <a:lnTo>
                    <a:pt x="258" y="548"/>
                  </a:lnTo>
                  <a:lnTo>
                    <a:pt x="254" y="552"/>
                  </a:lnTo>
                  <a:lnTo>
                    <a:pt x="230" y="558"/>
                  </a:lnTo>
                  <a:lnTo>
                    <a:pt x="216" y="566"/>
                  </a:lnTo>
                  <a:lnTo>
                    <a:pt x="212" y="570"/>
                  </a:lnTo>
                  <a:lnTo>
                    <a:pt x="208" y="576"/>
                  </a:lnTo>
                  <a:lnTo>
                    <a:pt x="206" y="580"/>
                  </a:lnTo>
                  <a:lnTo>
                    <a:pt x="204" y="584"/>
                  </a:lnTo>
                  <a:lnTo>
                    <a:pt x="196" y="586"/>
                  </a:lnTo>
                  <a:lnTo>
                    <a:pt x="188" y="586"/>
                  </a:lnTo>
                  <a:lnTo>
                    <a:pt x="186" y="584"/>
                  </a:lnTo>
                  <a:lnTo>
                    <a:pt x="152" y="572"/>
                  </a:lnTo>
                  <a:lnTo>
                    <a:pt x="96" y="580"/>
                  </a:lnTo>
                  <a:lnTo>
                    <a:pt x="78" y="572"/>
                  </a:lnTo>
                  <a:lnTo>
                    <a:pt x="78" y="576"/>
                  </a:lnTo>
                  <a:lnTo>
                    <a:pt x="64" y="582"/>
                  </a:lnTo>
                  <a:lnTo>
                    <a:pt x="58" y="582"/>
                  </a:lnTo>
                  <a:lnTo>
                    <a:pt x="56" y="580"/>
                  </a:lnTo>
                  <a:lnTo>
                    <a:pt x="52" y="582"/>
                  </a:lnTo>
                  <a:lnTo>
                    <a:pt x="48" y="584"/>
                  </a:lnTo>
                  <a:lnTo>
                    <a:pt x="42" y="584"/>
                  </a:lnTo>
                  <a:lnTo>
                    <a:pt x="38" y="580"/>
                  </a:lnTo>
                  <a:lnTo>
                    <a:pt x="30" y="568"/>
                  </a:lnTo>
                  <a:lnTo>
                    <a:pt x="26" y="564"/>
                  </a:lnTo>
                  <a:lnTo>
                    <a:pt x="22" y="566"/>
                  </a:lnTo>
                  <a:lnTo>
                    <a:pt x="18" y="566"/>
                  </a:lnTo>
                  <a:lnTo>
                    <a:pt x="16" y="564"/>
                  </a:lnTo>
                  <a:lnTo>
                    <a:pt x="2" y="556"/>
                  </a:lnTo>
                  <a:lnTo>
                    <a:pt x="0" y="556"/>
                  </a:lnTo>
                  <a:lnTo>
                    <a:pt x="2" y="548"/>
                  </a:lnTo>
                  <a:lnTo>
                    <a:pt x="4" y="536"/>
                  </a:lnTo>
                  <a:lnTo>
                    <a:pt x="6" y="532"/>
                  </a:lnTo>
                  <a:lnTo>
                    <a:pt x="10" y="528"/>
                  </a:lnTo>
                  <a:lnTo>
                    <a:pt x="12" y="528"/>
                  </a:lnTo>
                  <a:lnTo>
                    <a:pt x="12" y="524"/>
                  </a:lnTo>
                  <a:lnTo>
                    <a:pt x="12" y="520"/>
                  </a:lnTo>
                  <a:lnTo>
                    <a:pt x="12" y="502"/>
                  </a:lnTo>
                  <a:lnTo>
                    <a:pt x="20" y="490"/>
                  </a:lnTo>
                  <a:lnTo>
                    <a:pt x="30" y="490"/>
                  </a:lnTo>
                  <a:lnTo>
                    <a:pt x="36" y="488"/>
                  </a:lnTo>
                  <a:lnTo>
                    <a:pt x="38" y="486"/>
                  </a:lnTo>
                  <a:lnTo>
                    <a:pt x="40" y="484"/>
                  </a:lnTo>
                  <a:lnTo>
                    <a:pt x="38" y="482"/>
                  </a:lnTo>
                  <a:lnTo>
                    <a:pt x="36" y="480"/>
                  </a:lnTo>
                  <a:lnTo>
                    <a:pt x="32" y="478"/>
                  </a:lnTo>
                  <a:lnTo>
                    <a:pt x="28" y="472"/>
                  </a:lnTo>
                  <a:lnTo>
                    <a:pt x="24" y="462"/>
                  </a:lnTo>
                  <a:lnTo>
                    <a:pt x="20" y="442"/>
                  </a:lnTo>
                  <a:lnTo>
                    <a:pt x="34" y="408"/>
                  </a:lnTo>
                  <a:lnTo>
                    <a:pt x="50" y="364"/>
                  </a:lnTo>
                  <a:lnTo>
                    <a:pt x="54" y="356"/>
                  </a:lnTo>
                  <a:lnTo>
                    <a:pt x="58" y="352"/>
                  </a:lnTo>
                  <a:lnTo>
                    <a:pt x="62" y="350"/>
                  </a:lnTo>
                  <a:lnTo>
                    <a:pt x="66" y="346"/>
                  </a:lnTo>
                  <a:lnTo>
                    <a:pt x="70" y="340"/>
                  </a:lnTo>
                  <a:lnTo>
                    <a:pt x="74" y="340"/>
                  </a:lnTo>
                  <a:lnTo>
                    <a:pt x="78" y="340"/>
                  </a:lnTo>
                  <a:lnTo>
                    <a:pt x="84" y="338"/>
                  </a:lnTo>
                  <a:lnTo>
                    <a:pt x="86" y="336"/>
                  </a:lnTo>
                  <a:lnTo>
                    <a:pt x="86" y="334"/>
                  </a:lnTo>
                  <a:lnTo>
                    <a:pt x="84" y="330"/>
                  </a:lnTo>
                  <a:lnTo>
                    <a:pt x="82" y="324"/>
                  </a:lnTo>
                  <a:lnTo>
                    <a:pt x="80" y="320"/>
                  </a:lnTo>
                  <a:lnTo>
                    <a:pt x="78" y="314"/>
                  </a:lnTo>
                  <a:lnTo>
                    <a:pt x="76" y="310"/>
                  </a:lnTo>
                  <a:lnTo>
                    <a:pt x="74" y="306"/>
                  </a:lnTo>
                  <a:lnTo>
                    <a:pt x="76" y="302"/>
                  </a:lnTo>
                  <a:lnTo>
                    <a:pt x="80" y="298"/>
                  </a:lnTo>
                  <a:lnTo>
                    <a:pt x="78" y="296"/>
                  </a:lnTo>
                  <a:lnTo>
                    <a:pt x="74" y="292"/>
                  </a:lnTo>
                  <a:lnTo>
                    <a:pt x="70" y="288"/>
                  </a:lnTo>
                  <a:lnTo>
                    <a:pt x="70" y="284"/>
                  </a:lnTo>
                  <a:lnTo>
                    <a:pt x="66" y="280"/>
                  </a:lnTo>
                  <a:lnTo>
                    <a:pt x="64" y="278"/>
                  </a:lnTo>
                  <a:lnTo>
                    <a:pt x="62" y="274"/>
                  </a:lnTo>
                  <a:lnTo>
                    <a:pt x="60" y="272"/>
                  </a:lnTo>
                  <a:lnTo>
                    <a:pt x="56" y="268"/>
                  </a:lnTo>
                  <a:lnTo>
                    <a:pt x="52" y="264"/>
                  </a:lnTo>
                  <a:lnTo>
                    <a:pt x="50" y="260"/>
                  </a:lnTo>
                  <a:lnTo>
                    <a:pt x="48" y="254"/>
                  </a:lnTo>
                  <a:lnTo>
                    <a:pt x="44" y="250"/>
                  </a:lnTo>
                  <a:lnTo>
                    <a:pt x="36" y="240"/>
                  </a:lnTo>
                  <a:lnTo>
                    <a:pt x="38" y="236"/>
                  </a:lnTo>
                  <a:lnTo>
                    <a:pt x="40" y="228"/>
                  </a:lnTo>
                  <a:lnTo>
                    <a:pt x="62" y="228"/>
                  </a:lnTo>
                  <a:lnTo>
                    <a:pt x="70" y="224"/>
                  </a:lnTo>
                  <a:lnTo>
                    <a:pt x="76" y="220"/>
                  </a:lnTo>
                  <a:lnTo>
                    <a:pt x="76" y="216"/>
                  </a:lnTo>
                  <a:lnTo>
                    <a:pt x="76" y="212"/>
                  </a:lnTo>
                  <a:lnTo>
                    <a:pt x="74" y="204"/>
                  </a:lnTo>
                  <a:lnTo>
                    <a:pt x="76" y="200"/>
                  </a:lnTo>
                  <a:lnTo>
                    <a:pt x="78" y="196"/>
                  </a:lnTo>
                  <a:lnTo>
                    <a:pt x="80" y="194"/>
                  </a:lnTo>
                  <a:lnTo>
                    <a:pt x="106" y="188"/>
                  </a:lnTo>
                  <a:lnTo>
                    <a:pt x="126" y="182"/>
                  </a:lnTo>
                  <a:lnTo>
                    <a:pt x="140" y="180"/>
                  </a:lnTo>
                  <a:lnTo>
                    <a:pt x="164" y="176"/>
                  </a:lnTo>
                  <a:lnTo>
                    <a:pt x="178" y="174"/>
                  </a:lnTo>
                  <a:lnTo>
                    <a:pt x="182" y="172"/>
                  </a:lnTo>
                  <a:lnTo>
                    <a:pt x="192" y="172"/>
                  </a:lnTo>
                  <a:lnTo>
                    <a:pt x="210" y="172"/>
                  </a:lnTo>
                  <a:lnTo>
                    <a:pt x="226" y="170"/>
                  </a:lnTo>
                  <a:lnTo>
                    <a:pt x="234" y="172"/>
                  </a:lnTo>
                  <a:lnTo>
                    <a:pt x="236" y="174"/>
                  </a:lnTo>
                  <a:lnTo>
                    <a:pt x="242" y="178"/>
                  </a:lnTo>
                  <a:lnTo>
                    <a:pt x="246" y="182"/>
                  </a:lnTo>
                  <a:lnTo>
                    <a:pt x="252" y="182"/>
                  </a:lnTo>
                  <a:lnTo>
                    <a:pt x="266" y="180"/>
                  </a:lnTo>
                  <a:lnTo>
                    <a:pt x="274" y="178"/>
                  </a:lnTo>
                  <a:lnTo>
                    <a:pt x="276" y="192"/>
                  </a:lnTo>
                  <a:lnTo>
                    <a:pt x="284" y="176"/>
                  </a:lnTo>
                  <a:lnTo>
                    <a:pt x="296" y="176"/>
                  </a:lnTo>
                  <a:lnTo>
                    <a:pt x="298" y="168"/>
                  </a:lnTo>
                  <a:lnTo>
                    <a:pt x="302" y="162"/>
                  </a:lnTo>
                  <a:lnTo>
                    <a:pt x="304" y="164"/>
                  </a:lnTo>
                  <a:lnTo>
                    <a:pt x="308" y="174"/>
                  </a:lnTo>
                  <a:lnTo>
                    <a:pt x="312" y="178"/>
                  </a:lnTo>
                  <a:lnTo>
                    <a:pt x="316" y="178"/>
                  </a:lnTo>
                  <a:lnTo>
                    <a:pt x="320" y="176"/>
                  </a:lnTo>
                  <a:lnTo>
                    <a:pt x="324" y="172"/>
                  </a:lnTo>
                  <a:lnTo>
                    <a:pt x="330" y="170"/>
                  </a:lnTo>
                  <a:lnTo>
                    <a:pt x="332" y="170"/>
                  </a:lnTo>
                  <a:lnTo>
                    <a:pt x="334" y="172"/>
                  </a:lnTo>
                  <a:lnTo>
                    <a:pt x="342" y="182"/>
                  </a:lnTo>
                  <a:lnTo>
                    <a:pt x="344" y="184"/>
                  </a:lnTo>
                  <a:lnTo>
                    <a:pt x="346" y="184"/>
                  </a:lnTo>
                  <a:lnTo>
                    <a:pt x="344" y="170"/>
                  </a:lnTo>
                  <a:lnTo>
                    <a:pt x="346" y="162"/>
                  </a:lnTo>
                  <a:lnTo>
                    <a:pt x="348" y="158"/>
                  </a:lnTo>
                  <a:lnTo>
                    <a:pt x="350" y="158"/>
                  </a:lnTo>
                  <a:lnTo>
                    <a:pt x="358" y="160"/>
                  </a:lnTo>
                  <a:lnTo>
                    <a:pt x="366" y="166"/>
                  </a:lnTo>
                  <a:lnTo>
                    <a:pt x="378" y="174"/>
                  </a:lnTo>
                  <a:lnTo>
                    <a:pt x="378" y="172"/>
                  </a:lnTo>
                  <a:lnTo>
                    <a:pt x="382" y="168"/>
                  </a:lnTo>
                  <a:lnTo>
                    <a:pt x="388" y="162"/>
                  </a:lnTo>
                  <a:lnTo>
                    <a:pt x="392" y="162"/>
                  </a:lnTo>
                  <a:lnTo>
                    <a:pt x="398" y="162"/>
                  </a:lnTo>
                  <a:lnTo>
                    <a:pt x="404" y="164"/>
                  </a:lnTo>
                  <a:lnTo>
                    <a:pt x="408" y="162"/>
                  </a:lnTo>
                  <a:lnTo>
                    <a:pt x="416" y="160"/>
                  </a:lnTo>
                  <a:lnTo>
                    <a:pt x="420" y="154"/>
                  </a:lnTo>
                  <a:lnTo>
                    <a:pt x="424" y="152"/>
                  </a:lnTo>
                  <a:lnTo>
                    <a:pt x="428" y="154"/>
                  </a:lnTo>
                  <a:lnTo>
                    <a:pt x="434" y="160"/>
                  </a:lnTo>
                  <a:lnTo>
                    <a:pt x="440" y="166"/>
                  </a:lnTo>
                  <a:lnTo>
                    <a:pt x="444" y="160"/>
                  </a:lnTo>
                  <a:lnTo>
                    <a:pt x="446" y="154"/>
                  </a:lnTo>
                  <a:lnTo>
                    <a:pt x="446" y="150"/>
                  </a:lnTo>
                  <a:lnTo>
                    <a:pt x="446" y="148"/>
                  </a:lnTo>
                  <a:lnTo>
                    <a:pt x="442" y="144"/>
                  </a:lnTo>
                  <a:lnTo>
                    <a:pt x="440" y="138"/>
                  </a:lnTo>
                  <a:lnTo>
                    <a:pt x="438" y="132"/>
                  </a:lnTo>
                  <a:lnTo>
                    <a:pt x="438" y="128"/>
                  </a:lnTo>
                  <a:lnTo>
                    <a:pt x="444" y="112"/>
                  </a:lnTo>
                  <a:lnTo>
                    <a:pt x="446" y="102"/>
                  </a:lnTo>
                  <a:lnTo>
                    <a:pt x="446" y="96"/>
                  </a:lnTo>
                  <a:lnTo>
                    <a:pt x="446" y="92"/>
                  </a:lnTo>
                  <a:lnTo>
                    <a:pt x="450" y="88"/>
                  </a:lnTo>
                  <a:lnTo>
                    <a:pt x="454" y="86"/>
                  </a:lnTo>
                  <a:lnTo>
                    <a:pt x="458" y="84"/>
                  </a:lnTo>
                  <a:lnTo>
                    <a:pt x="462" y="82"/>
                  </a:lnTo>
                  <a:lnTo>
                    <a:pt x="468" y="76"/>
                  </a:lnTo>
                  <a:lnTo>
                    <a:pt x="472" y="70"/>
                  </a:lnTo>
                  <a:lnTo>
                    <a:pt x="488" y="68"/>
                  </a:lnTo>
                  <a:lnTo>
                    <a:pt x="496" y="72"/>
                  </a:lnTo>
                  <a:lnTo>
                    <a:pt x="504" y="74"/>
                  </a:lnTo>
                  <a:lnTo>
                    <a:pt x="506" y="72"/>
                  </a:lnTo>
                  <a:lnTo>
                    <a:pt x="510" y="70"/>
                  </a:lnTo>
                  <a:lnTo>
                    <a:pt x="518" y="60"/>
                  </a:lnTo>
                  <a:lnTo>
                    <a:pt x="520" y="52"/>
                  </a:lnTo>
                  <a:lnTo>
                    <a:pt x="520" y="36"/>
                  </a:lnTo>
                  <a:lnTo>
                    <a:pt x="550" y="36"/>
                  </a:lnTo>
                  <a:lnTo>
                    <a:pt x="554" y="26"/>
                  </a:lnTo>
                  <a:lnTo>
                    <a:pt x="560" y="20"/>
                  </a:lnTo>
                  <a:lnTo>
                    <a:pt x="564" y="18"/>
                  </a:lnTo>
                  <a:lnTo>
                    <a:pt x="570" y="16"/>
                  </a:lnTo>
                  <a:lnTo>
                    <a:pt x="584" y="16"/>
                  </a:lnTo>
                  <a:lnTo>
                    <a:pt x="588" y="14"/>
                  </a:lnTo>
                  <a:lnTo>
                    <a:pt x="590" y="12"/>
                  </a:lnTo>
                  <a:lnTo>
                    <a:pt x="592" y="6"/>
                  </a:lnTo>
                  <a:lnTo>
                    <a:pt x="596" y="2"/>
                  </a:lnTo>
                  <a:lnTo>
                    <a:pt x="600" y="0"/>
                  </a:lnTo>
                  <a:lnTo>
                    <a:pt x="602" y="0"/>
                  </a:lnTo>
                  <a:lnTo>
                    <a:pt x="604" y="2"/>
                  </a:lnTo>
                  <a:lnTo>
                    <a:pt x="618" y="22"/>
                  </a:lnTo>
                  <a:lnTo>
                    <a:pt x="626" y="32"/>
                  </a:lnTo>
                  <a:lnTo>
                    <a:pt x="630" y="36"/>
                  </a:lnTo>
                  <a:lnTo>
                    <a:pt x="646" y="38"/>
                  </a:lnTo>
                  <a:lnTo>
                    <a:pt x="654" y="42"/>
                  </a:lnTo>
                  <a:lnTo>
                    <a:pt x="654" y="44"/>
                  </a:lnTo>
                  <a:lnTo>
                    <a:pt x="652" y="46"/>
                  </a:lnTo>
                  <a:lnTo>
                    <a:pt x="644" y="52"/>
                  </a:lnTo>
                  <a:lnTo>
                    <a:pt x="640" y="58"/>
                  </a:lnTo>
                  <a:lnTo>
                    <a:pt x="638" y="66"/>
                  </a:lnTo>
                  <a:lnTo>
                    <a:pt x="644" y="68"/>
                  </a:lnTo>
                  <a:lnTo>
                    <a:pt x="648" y="70"/>
                  </a:lnTo>
                  <a:lnTo>
                    <a:pt x="650" y="74"/>
                  </a:lnTo>
                  <a:lnTo>
                    <a:pt x="654" y="82"/>
                  </a:lnTo>
                  <a:lnTo>
                    <a:pt x="658" y="86"/>
                  </a:lnTo>
                  <a:lnTo>
                    <a:pt x="660" y="88"/>
                  </a:lnTo>
                  <a:lnTo>
                    <a:pt x="662" y="88"/>
                  </a:lnTo>
                  <a:lnTo>
                    <a:pt x="662" y="92"/>
                  </a:lnTo>
                  <a:lnTo>
                    <a:pt x="662" y="94"/>
                  </a:lnTo>
                  <a:lnTo>
                    <a:pt x="666" y="96"/>
                  </a:lnTo>
                  <a:lnTo>
                    <a:pt x="680" y="96"/>
                  </a:lnTo>
                  <a:lnTo>
                    <a:pt x="694" y="92"/>
                  </a:lnTo>
                  <a:lnTo>
                    <a:pt x="702" y="90"/>
                  </a:lnTo>
                  <a:lnTo>
                    <a:pt x="706" y="90"/>
                  </a:lnTo>
                  <a:lnTo>
                    <a:pt x="710" y="90"/>
                  </a:lnTo>
                  <a:lnTo>
                    <a:pt x="714" y="92"/>
                  </a:lnTo>
                  <a:lnTo>
                    <a:pt x="728" y="100"/>
                  </a:lnTo>
                  <a:lnTo>
                    <a:pt x="728" y="98"/>
                  </a:lnTo>
                  <a:lnTo>
                    <a:pt x="730" y="98"/>
                  </a:lnTo>
                  <a:lnTo>
                    <a:pt x="734" y="100"/>
                  </a:lnTo>
                  <a:lnTo>
                    <a:pt x="738" y="108"/>
                  </a:lnTo>
                  <a:lnTo>
                    <a:pt x="746" y="124"/>
                  </a:lnTo>
                  <a:lnTo>
                    <a:pt x="748" y="132"/>
                  </a:lnTo>
                  <a:lnTo>
                    <a:pt x="750" y="142"/>
                  </a:lnTo>
                  <a:lnTo>
                    <a:pt x="754" y="148"/>
                  </a:lnTo>
                  <a:lnTo>
                    <a:pt x="758" y="150"/>
                  </a:lnTo>
                  <a:lnTo>
                    <a:pt x="764" y="148"/>
                  </a:lnTo>
                  <a:lnTo>
                    <a:pt x="770" y="146"/>
                  </a:lnTo>
                  <a:lnTo>
                    <a:pt x="780" y="140"/>
                  </a:lnTo>
                  <a:lnTo>
                    <a:pt x="792" y="138"/>
                  </a:lnTo>
                  <a:lnTo>
                    <a:pt x="800" y="136"/>
                  </a:lnTo>
                  <a:lnTo>
                    <a:pt x="802" y="140"/>
                  </a:lnTo>
                  <a:lnTo>
                    <a:pt x="806" y="142"/>
                  </a:lnTo>
                  <a:lnTo>
                    <a:pt x="820" y="142"/>
                  </a:lnTo>
                  <a:lnTo>
                    <a:pt x="830" y="140"/>
                  </a:lnTo>
                  <a:lnTo>
                    <a:pt x="838" y="136"/>
                  </a:lnTo>
                  <a:lnTo>
                    <a:pt x="842" y="132"/>
                  </a:lnTo>
                  <a:lnTo>
                    <a:pt x="844" y="128"/>
                  </a:lnTo>
                  <a:lnTo>
                    <a:pt x="848" y="120"/>
                  </a:lnTo>
                  <a:lnTo>
                    <a:pt x="854" y="114"/>
                  </a:lnTo>
                  <a:lnTo>
                    <a:pt x="860" y="110"/>
                  </a:lnTo>
                  <a:lnTo>
                    <a:pt x="864" y="110"/>
                  </a:lnTo>
                  <a:lnTo>
                    <a:pt x="870" y="112"/>
                  </a:lnTo>
                  <a:lnTo>
                    <a:pt x="878" y="118"/>
                  </a:lnTo>
                  <a:lnTo>
                    <a:pt x="886" y="124"/>
                  </a:lnTo>
                  <a:lnTo>
                    <a:pt x="892" y="130"/>
                  </a:lnTo>
                  <a:lnTo>
                    <a:pt x="896" y="134"/>
                  </a:lnTo>
                  <a:lnTo>
                    <a:pt x="900" y="136"/>
                  </a:lnTo>
                  <a:lnTo>
                    <a:pt x="912" y="136"/>
                  </a:lnTo>
                  <a:lnTo>
                    <a:pt x="918" y="136"/>
                  </a:lnTo>
                  <a:lnTo>
                    <a:pt x="922" y="132"/>
                  </a:lnTo>
                  <a:lnTo>
                    <a:pt x="926" y="128"/>
                  </a:lnTo>
                  <a:lnTo>
                    <a:pt x="926" y="124"/>
                  </a:lnTo>
                  <a:lnTo>
                    <a:pt x="928" y="122"/>
                  </a:lnTo>
                  <a:lnTo>
                    <a:pt x="936" y="122"/>
                  </a:lnTo>
                  <a:lnTo>
                    <a:pt x="950" y="122"/>
                  </a:lnTo>
                  <a:lnTo>
                    <a:pt x="956" y="122"/>
                  </a:lnTo>
                  <a:lnTo>
                    <a:pt x="964" y="120"/>
                  </a:lnTo>
                  <a:lnTo>
                    <a:pt x="974" y="122"/>
                  </a:lnTo>
                  <a:lnTo>
                    <a:pt x="984" y="122"/>
                  </a:lnTo>
                  <a:lnTo>
                    <a:pt x="988" y="120"/>
                  </a:lnTo>
                  <a:lnTo>
                    <a:pt x="992" y="118"/>
                  </a:lnTo>
                  <a:lnTo>
                    <a:pt x="996" y="118"/>
                  </a:lnTo>
                  <a:lnTo>
                    <a:pt x="1000" y="120"/>
                  </a:lnTo>
                  <a:lnTo>
                    <a:pt x="1006" y="122"/>
                  </a:lnTo>
                  <a:lnTo>
                    <a:pt x="1012" y="126"/>
                  </a:lnTo>
                  <a:lnTo>
                    <a:pt x="1016" y="126"/>
                  </a:lnTo>
                  <a:lnTo>
                    <a:pt x="1022" y="122"/>
                  </a:lnTo>
                  <a:lnTo>
                    <a:pt x="1026" y="120"/>
                  </a:lnTo>
                  <a:lnTo>
                    <a:pt x="1032" y="116"/>
                  </a:lnTo>
                  <a:lnTo>
                    <a:pt x="1040" y="112"/>
                  </a:lnTo>
                  <a:lnTo>
                    <a:pt x="1044" y="112"/>
                  </a:lnTo>
                  <a:lnTo>
                    <a:pt x="1046" y="114"/>
                  </a:lnTo>
                  <a:lnTo>
                    <a:pt x="1050" y="120"/>
                  </a:lnTo>
                  <a:lnTo>
                    <a:pt x="1050" y="126"/>
                  </a:lnTo>
                  <a:lnTo>
                    <a:pt x="1050" y="130"/>
                  </a:lnTo>
                  <a:lnTo>
                    <a:pt x="1052" y="136"/>
                  </a:lnTo>
                  <a:lnTo>
                    <a:pt x="1064" y="152"/>
                  </a:lnTo>
                  <a:lnTo>
                    <a:pt x="1068" y="160"/>
                  </a:lnTo>
                  <a:lnTo>
                    <a:pt x="1068" y="164"/>
                  </a:lnTo>
                  <a:lnTo>
                    <a:pt x="1066" y="166"/>
                  </a:lnTo>
                  <a:lnTo>
                    <a:pt x="1050" y="176"/>
                  </a:lnTo>
                  <a:lnTo>
                    <a:pt x="1044" y="180"/>
                  </a:lnTo>
                  <a:lnTo>
                    <a:pt x="1044" y="182"/>
                  </a:lnTo>
                  <a:lnTo>
                    <a:pt x="1046" y="184"/>
                  </a:lnTo>
                  <a:lnTo>
                    <a:pt x="1052" y="188"/>
                  </a:lnTo>
                  <a:lnTo>
                    <a:pt x="1060" y="190"/>
                  </a:lnTo>
                  <a:lnTo>
                    <a:pt x="1066" y="190"/>
                  </a:lnTo>
                  <a:lnTo>
                    <a:pt x="1068" y="190"/>
                  </a:lnTo>
                  <a:lnTo>
                    <a:pt x="1068" y="188"/>
                  </a:lnTo>
                  <a:lnTo>
                    <a:pt x="1068" y="186"/>
                  </a:lnTo>
                  <a:lnTo>
                    <a:pt x="1070" y="184"/>
                  </a:lnTo>
                  <a:lnTo>
                    <a:pt x="1076" y="180"/>
                  </a:lnTo>
                  <a:lnTo>
                    <a:pt x="1078" y="180"/>
                  </a:lnTo>
                  <a:lnTo>
                    <a:pt x="1080" y="182"/>
                  </a:lnTo>
                  <a:lnTo>
                    <a:pt x="1078" y="186"/>
                  </a:lnTo>
                  <a:lnTo>
                    <a:pt x="1074" y="192"/>
                  </a:lnTo>
                  <a:lnTo>
                    <a:pt x="1070" y="196"/>
                  </a:lnTo>
                  <a:lnTo>
                    <a:pt x="1064" y="198"/>
                  </a:lnTo>
                  <a:lnTo>
                    <a:pt x="1060" y="220"/>
                  </a:lnTo>
                  <a:lnTo>
                    <a:pt x="1066" y="218"/>
                  </a:lnTo>
                  <a:lnTo>
                    <a:pt x="1070" y="218"/>
                  </a:lnTo>
                  <a:lnTo>
                    <a:pt x="1074" y="220"/>
                  </a:lnTo>
                  <a:lnTo>
                    <a:pt x="1088" y="236"/>
                  </a:lnTo>
                  <a:lnTo>
                    <a:pt x="1094" y="240"/>
                  </a:lnTo>
                  <a:lnTo>
                    <a:pt x="1098" y="242"/>
                  </a:lnTo>
                  <a:lnTo>
                    <a:pt x="1098" y="246"/>
                  </a:lnTo>
                  <a:lnTo>
                    <a:pt x="1094" y="258"/>
                  </a:lnTo>
                  <a:lnTo>
                    <a:pt x="1090" y="266"/>
                  </a:lnTo>
                  <a:lnTo>
                    <a:pt x="1090" y="270"/>
                  </a:lnTo>
                  <a:lnTo>
                    <a:pt x="1092" y="272"/>
                  </a:lnTo>
                  <a:lnTo>
                    <a:pt x="1098" y="286"/>
                  </a:lnTo>
                  <a:lnTo>
                    <a:pt x="1096" y="288"/>
                  </a:lnTo>
                  <a:lnTo>
                    <a:pt x="1080" y="292"/>
                  </a:lnTo>
                  <a:lnTo>
                    <a:pt x="1074" y="294"/>
                  </a:lnTo>
                  <a:lnTo>
                    <a:pt x="1062" y="300"/>
                  </a:lnTo>
                  <a:lnTo>
                    <a:pt x="1052" y="304"/>
                  </a:lnTo>
                  <a:lnTo>
                    <a:pt x="1044" y="308"/>
                  </a:lnTo>
                  <a:lnTo>
                    <a:pt x="1044" y="312"/>
                  </a:lnTo>
                  <a:lnTo>
                    <a:pt x="1044" y="322"/>
                  </a:lnTo>
                  <a:lnTo>
                    <a:pt x="1042" y="330"/>
                  </a:lnTo>
                  <a:lnTo>
                    <a:pt x="1032" y="338"/>
                  </a:lnTo>
                  <a:lnTo>
                    <a:pt x="1024" y="348"/>
                  </a:lnTo>
                  <a:lnTo>
                    <a:pt x="1022" y="352"/>
                  </a:lnTo>
                  <a:lnTo>
                    <a:pt x="1022" y="356"/>
                  </a:lnTo>
                  <a:lnTo>
                    <a:pt x="1024" y="366"/>
                  </a:lnTo>
                  <a:lnTo>
                    <a:pt x="1028" y="372"/>
                  </a:lnTo>
                  <a:lnTo>
                    <a:pt x="1032" y="374"/>
                  </a:lnTo>
                  <a:lnTo>
                    <a:pt x="1030" y="396"/>
                  </a:lnTo>
                  <a:lnTo>
                    <a:pt x="1030" y="398"/>
                  </a:lnTo>
                  <a:lnTo>
                    <a:pt x="1028" y="400"/>
                  </a:lnTo>
                  <a:lnTo>
                    <a:pt x="1022" y="400"/>
                  </a:lnTo>
                  <a:lnTo>
                    <a:pt x="1002" y="400"/>
                  </a:lnTo>
                  <a:lnTo>
                    <a:pt x="998" y="404"/>
                  </a:lnTo>
                  <a:lnTo>
                    <a:pt x="996" y="406"/>
                  </a:lnTo>
                  <a:lnTo>
                    <a:pt x="994" y="416"/>
                  </a:lnTo>
                  <a:lnTo>
                    <a:pt x="988" y="434"/>
                  </a:lnTo>
                  <a:lnTo>
                    <a:pt x="982" y="434"/>
                  </a:lnTo>
                  <a:lnTo>
                    <a:pt x="978" y="436"/>
                  </a:lnTo>
                  <a:lnTo>
                    <a:pt x="974" y="438"/>
                  </a:lnTo>
                  <a:lnTo>
                    <a:pt x="968" y="446"/>
                  </a:lnTo>
                  <a:lnTo>
                    <a:pt x="962" y="454"/>
                  </a:lnTo>
                  <a:lnTo>
                    <a:pt x="960" y="464"/>
                  </a:lnTo>
                  <a:lnTo>
                    <a:pt x="958" y="462"/>
                  </a:lnTo>
                  <a:lnTo>
                    <a:pt x="954" y="462"/>
                  </a:lnTo>
                  <a:lnTo>
                    <a:pt x="948" y="464"/>
                  </a:lnTo>
                  <a:lnTo>
                    <a:pt x="938" y="470"/>
                  </a:lnTo>
                  <a:lnTo>
                    <a:pt x="932" y="478"/>
                  </a:lnTo>
                  <a:lnTo>
                    <a:pt x="932" y="480"/>
                  </a:lnTo>
                  <a:lnTo>
                    <a:pt x="930" y="482"/>
                  </a:lnTo>
                  <a:lnTo>
                    <a:pt x="922" y="482"/>
                  </a:lnTo>
                  <a:lnTo>
                    <a:pt x="912" y="482"/>
                  </a:lnTo>
                  <a:lnTo>
                    <a:pt x="908" y="484"/>
                  </a:lnTo>
                  <a:lnTo>
                    <a:pt x="902" y="500"/>
                  </a:lnTo>
                  <a:lnTo>
                    <a:pt x="890" y="518"/>
                  </a:lnTo>
                  <a:lnTo>
                    <a:pt x="888" y="526"/>
                  </a:lnTo>
                  <a:lnTo>
                    <a:pt x="886" y="532"/>
                  </a:lnTo>
                  <a:lnTo>
                    <a:pt x="882" y="546"/>
                  </a:lnTo>
                  <a:lnTo>
                    <a:pt x="878" y="554"/>
                  </a:lnTo>
                  <a:lnTo>
                    <a:pt x="870" y="560"/>
                  </a:lnTo>
                  <a:lnTo>
                    <a:pt x="874" y="554"/>
                  </a:lnTo>
                  <a:lnTo>
                    <a:pt x="880" y="540"/>
                  </a:lnTo>
                  <a:lnTo>
                    <a:pt x="880" y="532"/>
                  </a:lnTo>
                  <a:lnTo>
                    <a:pt x="880" y="528"/>
                  </a:lnTo>
                  <a:lnTo>
                    <a:pt x="878" y="528"/>
                  </a:lnTo>
                  <a:lnTo>
                    <a:pt x="876" y="526"/>
                  </a:lnTo>
                  <a:lnTo>
                    <a:pt x="872" y="526"/>
                  </a:lnTo>
                  <a:lnTo>
                    <a:pt x="872" y="534"/>
                  </a:lnTo>
                  <a:lnTo>
                    <a:pt x="868" y="546"/>
                  </a:lnTo>
                  <a:lnTo>
                    <a:pt x="864" y="552"/>
                  </a:lnTo>
                  <a:lnTo>
                    <a:pt x="856" y="556"/>
                  </a:lnTo>
                  <a:lnTo>
                    <a:pt x="854" y="558"/>
                  </a:lnTo>
                  <a:lnTo>
                    <a:pt x="854" y="560"/>
                  </a:lnTo>
                  <a:lnTo>
                    <a:pt x="854" y="564"/>
                  </a:lnTo>
                  <a:lnTo>
                    <a:pt x="864" y="570"/>
                  </a:lnTo>
                  <a:lnTo>
                    <a:pt x="868" y="574"/>
                  </a:lnTo>
                  <a:lnTo>
                    <a:pt x="872" y="576"/>
                  </a:lnTo>
                  <a:lnTo>
                    <a:pt x="874" y="580"/>
                  </a:lnTo>
                  <a:lnTo>
                    <a:pt x="872" y="582"/>
                  </a:lnTo>
                  <a:lnTo>
                    <a:pt x="868" y="584"/>
                  </a:lnTo>
                  <a:lnTo>
                    <a:pt x="868" y="586"/>
                  </a:lnTo>
                  <a:lnTo>
                    <a:pt x="866" y="584"/>
                  </a:lnTo>
                  <a:lnTo>
                    <a:pt x="860" y="580"/>
                  </a:lnTo>
                  <a:lnTo>
                    <a:pt x="856" y="578"/>
                  </a:lnTo>
                  <a:lnTo>
                    <a:pt x="850" y="574"/>
                  </a:lnTo>
                  <a:lnTo>
                    <a:pt x="848" y="572"/>
                  </a:lnTo>
                  <a:lnTo>
                    <a:pt x="848" y="570"/>
                  </a:lnTo>
                  <a:lnTo>
                    <a:pt x="852" y="568"/>
                  </a:lnTo>
                  <a:lnTo>
                    <a:pt x="852" y="566"/>
                  </a:lnTo>
                  <a:lnTo>
                    <a:pt x="850" y="564"/>
                  </a:lnTo>
                  <a:lnTo>
                    <a:pt x="846" y="564"/>
                  </a:lnTo>
                  <a:lnTo>
                    <a:pt x="844" y="574"/>
                  </a:lnTo>
                  <a:lnTo>
                    <a:pt x="842" y="578"/>
                  </a:lnTo>
                  <a:lnTo>
                    <a:pt x="842" y="576"/>
                  </a:lnTo>
                  <a:lnTo>
                    <a:pt x="840" y="572"/>
                  </a:lnTo>
                  <a:lnTo>
                    <a:pt x="840" y="568"/>
                  </a:lnTo>
                  <a:lnTo>
                    <a:pt x="840" y="564"/>
                  </a:lnTo>
                  <a:lnTo>
                    <a:pt x="838" y="564"/>
                  </a:lnTo>
                  <a:lnTo>
                    <a:pt x="832" y="564"/>
                  </a:lnTo>
                  <a:lnTo>
                    <a:pt x="828" y="568"/>
                  </a:lnTo>
                  <a:lnTo>
                    <a:pt x="826" y="570"/>
                  </a:lnTo>
                  <a:lnTo>
                    <a:pt x="824" y="572"/>
                  </a:lnTo>
                  <a:lnTo>
                    <a:pt x="822" y="570"/>
                  </a:lnTo>
                  <a:lnTo>
                    <a:pt x="820" y="568"/>
                  </a:lnTo>
                  <a:lnTo>
                    <a:pt x="816" y="570"/>
                  </a:lnTo>
                  <a:lnTo>
                    <a:pt x="810" y="572"/>
                  </a:lnTo>
                  <a:lnTo>
                    <a:pt x="810" y="574"/>
                  </a:lnTo>
                  <a:lnTo>
                    <a:pt x="806" y="574"/>
                  </a:lnTo>
                  <a:lnTo>
                    <a:pt x="800" y="572"/>
                  </a:lnTo>
                  <a:lnTo>
                    <a:pt x="796" y="572"/>
                  </a:lnTo>
                  <a:lnTo>
                    <a:pt x="794" y="570"/>
                  </a:lnTo>
                  <a:lnTo>
                    <a:pt x="790" y="572"/>
                  </a:lnTo>
                  <a:lnTo>
                    <a:pt x="784" y="574"/>
                  </a:lnTo>
                  <a:lnTo>
                    <a:pt x="786" y="576"/>
                  </a:lnTo>
                  <a:lnTo>
                    <a:pt x="788" y="578"/>
                  </a:lnTo>
                  <a:lnTo>
                    <a:pt x="794" y="580"/>
                  </a:lnTo>
                  <a:lnTo>
                    <a:pt x="804" y="586"/>
                  </a:lnTo>
                  <a:lnTo>
                    <a:pt x="808" y="588"/>
                  </a:lnTo>
                  <a:lnTo>
                    <a:pt x="810" y="586"/>
                  </a:lnTo>
                  <a:lnTo>
                    <a:pt x="814" y="586"/>
                  </a:lnTo>
                  <a:lnTo>
                    <a:pt x="816" y="584"/>
                  </a:lnTo>
                  <a:lnTo>
                    <a:pt x="816" y="582"/>
                  </a:lnTo>
                  <a:lnTo>
                    <a:pt x="816" y="580"/>
                  </a:lnTo>
                  <a:lnTo>
                    <a:pt x="830" y="586"/>
                  </a:lnTo>
                  <a:lnTo>
                    <a:pt x="836" y="586"/>
                  </a:lnTo>
                  <a:lnTo>
                    <a:pt x="840" y="582"/>
                  </a:lnTo>
                  <a:lnTo>
                    <a:pt x="842" y="582"/>
                  </a:lnTo>
                  <a:lnTo>
                    <a:pt x="844" y="584"/>
                  </a:lnTo>
                  <a:lnTo>
                    <a:pt x="846" y="588"/>
                  </a:lnTo>
                  <a:lnTo>
                    <a:pt x="848" y="598"/>
                  </a:lnTo>
                  <a:lnTo>
                    <a:pt x="852" y="586"/>
                  </a:lnTo>
                  <a:lnTo>
                    <a:pt x="854" y="584"/>
                  </a:lnTo>
                  <a:lnTo>
                    <a:pt x="856" y="584"/>
                  </a:lnTo>
                  <a:lnTo>
                    <a:pt x="860" y="586"/>
                  </a:lnTo>
                  <a:lnTo>
                    <a:pt x="862" y="592"/>
                  </a:lnTo>
                  <a:lnTo>
                    <a:pt x="866" y="600"/>
                  </a:lnTo>
                  <a:lnTo>
                    <a:pt x="870" y="604"/>
                  </a:lnTo>
                  <a:lnTo>
                    <a:pt x="872" y="604"/>
                  </a:lnTo>
                  <a:lnTo>
                    <a:pt x="878" y="602"/>
                  </a:lnTo>
                  <a:lnTo>
                    <a:pt x="884" y="602"/>
                  </a:lnTo>
                  <a:lnTo>
                    <a:pt x="890" y="606"/>
                  </a:lnTo>
                  <a:lnTo>
                    <a:pt x="892" y="608"/>
                  </a:lnTo>
                  <a:lnTo>
                    <a:pt x="894" y="610"/>
                  </a:lnTo>
                  <a:lnTo>
                    <a:pt x="896" y="620"/>
                  </a:lnTo>
                  <a:lnTo>
                    <a:pt x="898" y="624"/>
                  </a:lnTo>
                  <a:lnTo>
                    <a:pt x="900" y="624"/>
                  </a:lnTo>
                  <a:lnTo>
                    <a:pt x="904" y="626"/>
                  </a:lnTo>
                  <a:lnTo>
                    <a:pt x="908" y="626"/>
                  </a:lnTo>
                  <a:lnTo>
                    <a:pt x="912" y="626"/>
                  </a:lnTo>
                  <a:lnTo>
                    <a:pt x="916" y="626"/>
                  </a:lnTo>
                  <a:lnTo>
                    <a:pt x="918" y="622"/>
                  </a:lnTo>
                  <a:lnTo>
                    <a:pt x="926" y="616"/>
                  </a:lnTo>
                  <a:lnTo>
                    <a:pt x="934" y="614"/>
                  </a:lnTo>
                  <a:lnTo>
                    <a:pt x="938" y="612"/>
                  </a:lnTo>
                  <a:lnTo>
                    <a:pt x="940" y="598"/>
                  </a:lnTo>
                  <a:lnTo>
                    <a:pt x="942" y="600"/>
                  </a:lnTo>
                  <a:lnTo>
                    <a:pt x="950" y="606"/>
                  </a:lnTo>
                  <a:lnTo>
                    <a:pt x="954" y="608"/>
                  </a:lnTo>
                  <a:lnTo>
                    <a:pt x="956" y="606"/>
                  </a:lnTo>
                  <a:lnTo>
                    <a:pt x="958" y="600"/>
                  </a:lnTo>
                  <a:lnTo>
                    <a:pt x="962" y="596"/>
                  </a:lnTo>
                  <a:lnTo>
                    <a:pt x="966" y="592"/>
                  </a:lnTo>
                  <a:lnTo>
                    <a:pt x="972" y="592"/>
                  </a:lnTo>
                  <a:lnTo>
                    <a:pt x="982" y="586"/>
                  </a:lnTo>
                  <a:lnTo>
                    <a:pt x="990" y="584"/>
                  </a:lnTo>
                  <a:lnTo>
                    <a:pt x="992" y="584"/>
                  </a:lnTo>
                  <a:lnTo>
                    <a:pt x="994" y="586"/>
                  </a:lnTo>
                  <a:lnTo>
                    <a:pt x="996" y="590"/>
                  </a:lnTo>
                  <a:lnTo>
                    <a:pt x="996" y="592"/>
                  </a:lnTo>
                  <a:lnTo>
                    <a:pt x="996" y="596"/>
                  </a:lnTo>
                  <a:lnTo>
                    <a:pt x="994" y="598"/>
                  </a:lnTo>
                  <a:lnTo>
                    <a:pt x="992" y="600"/>
                  </a:lnTo>
                  <a:lnTo>
                    <a:pt x="990" y="604"/>
                  </a:lnTo>
                  <a:lnTo>
                    <a:pt x="990" y="614"/>
                  </a:lnTo>
                  <a:lnTo>
                    <a:pt x="990" y="618"/>
                  </a:lnTo>
                  <a:lnTo>
                    <a:pt x="986" y="622"/>
                  </a:lnTo>
                  <a:lnTo>
                    <a:pt x="978" y="628"/>
                  </a:lnTo>
                  <a:lnTo>
                    <a:pt x="970" y="636"/>
                  </a:lnTo>
                  <a:lnTo>
                    <a:pt x="964" y="642"/>
                  </a:lnTo>
                  <a:lnTo>
                    <a:pt x="960" y="644"/>
                  </a:lnTo>
                  <a:lnTo>
                    <a:pt x="954" y="642"/>
                  </a:lnTo>
                  <a:lnTo>
                    <a:pt x="946" y="642"/>
                  </a:lnTo>
                  <a:lnTo>
                    <a:pt x="936" y="640"/>
                  </a:lnTo>
                  <a:lnTo>
                    <a:pt x="926" y="642"/>
                  </a:lnTo>
                  <a:lnTo>
                    <a:pt x="920" y="646"/>
                  </a:lnTo>
                  <a:lnTo>
                    <a:pt x="920" y="648"/>
                  </a:lnTo>
                  <a:lnTo>
                    <a:pt x="922" y="650"/>
                  </a:lnTo>
                  <a:lnTo>
                    <a:pt x="926" y="652"/>
                  </a:lnTo>
                  <a:lnTo>
                    <a:pt x="930" y="656"/>
                  </a:lnTo>
                  <a:lnTo>
                    <a:pt x="916" y="660"/>
                  </a:lnTo>
                  <a:lnTo>
                    <a:pt x="914" y="662"/>
                  </a:lnTo>
                  <a:lnTo>
                    <a:pt x="914" y="664"/>
                  </a:lnTo>
                  <a:lnTo>
                    <a:pt x="916" y="668"/>
                  </a:lnTo>
                  <a:lnTo>
                    <a:pt x="916" y="674"/>
                  </a:lnTo>
                  <a:lnTo>
                    <a:pt x="916" y="678"/>
                  </a:lnTo>
                  <a:lnTo>
                    <a:pt x="914" y="680"/>
                  </a:lnTo>
                  <a:lnTo>
                    <a:pt x="908" y="680"/>
                  </a:lnTo>
                  <a:lnTo>
                    <a:pt x="902" y="680"/>
                  </a:lnTo>
                  <a:lnTo>
                    <a:pt x="894" y="684"/>
                  </a:lnTo>
                  <a:lnTo>
                    <a:pt x="884" y="690"/>
                  </a:lnTo>
                  <a:lnTo>
                    <a:pt x="876" y="698"/>
                  </a:lnTo>
                  <a:lnTo>
                    <a:pt x="872" y="704"/>
                  </a:lnTo>
                  <a:lnTo>
                    <a:pt x="872" y="708"/>
                  </a:lnTo>
                  <a:lnTo>
                    <a:pt x="870" y="714"/>
                  </a:lnTo>
                  <a:lnTo>
                    <a:pt x="868" y="722"/>
                  </a:lnTo>
                  <a:lnTo>
                    <a:pt x="864" y="730"/>
                  </a:lnTo>
                  <a:lnTo>
                    <a:pt x="856" y="738"/>
                  </a:lnTo>
                  <a:lnTo>
                    <a:pt x="848" y="744"/>
                  </a:lnTo>
                  <a:lnTo>
                    <a:pt x="840" y="746"/>
                  </a:lnTo>
                  <a:lnTo>
                    <a:pt x="830" y="744"/>
                  </a:lnTo>
                  <a:lnTo>
                    <a:pt x="820" y="740"/>
                  </a:lnTo>
                  <a:lnTo>
                    <a:pt x="810" y="736"/>
                  </a:lnTo>
                  <a:lnTo>
                    <a:pt x="806" y="732"/>
                  </a:lnTo>
                  <a:lnTo>
                    <a:pt x="806" y="730"/>
                  </a:lnTo>
                  <a:lnTo>
                    <a:pt x="810" y="730"/>
                  </a:lnTo>
                  <a:lnTo>
                    <a:pt x="818" y="732"/>
                  </a:lnTo>
                  <a:lnTo>
                    <a:pt x="820" y="732"/>
                  </a:lnTo>
                  <a:lnTo>
                    <a:pt x="818" y="730"/>
                  </a:lnTo>
                  <a:lnTo>
                    <a:pt x="816" y="728"/>
                  </a:lnTo>
                  <a:lnTo>
                    <a:pt x="816" y="718"/>
                  </a:lnTo>
                  <a:lnTo>
                    <a:pt x="816" y="714"/>
                  </a:lnTo>
                  <a:lnTo>
                    <a:pt x="816" y="708"/>
                  </a:lnTo>
                  <a:lnTo>
                    <a:pt x="812" y="696"/>
                  </a:lnTo>
                  <a:lnTo>
                    <a:pt x="804" y="680"/>
                  </a:lnTo>
                  <a:lnTo>
                    <a:pt x="802" y="678"/>
                  </a:lnTo>
                  <a:lnTo>
                    <a:pt x="800" y="678"/>
                  </a:lnTo>
                  <a:lnTo>
                    <a:pt x="796" y="678"/>
                  </a:lnTo>
                  <a:lnTo>
                    <a:pt x="794" y="680"/>
                  </a:lnTo>
                  <a:lnTo>
                    <a:pt x="790" y="682"/>
                  </a:lnTo>
                  <a:lnTo>
                    <a:pt x="784" y="680"/>
                  </a:lnTo>
                  <a:lnTo>
                    <a:pt x="778" y="678"/>
                  </a:lnTo>
                  <a:lnTo>
                    <a:pt x="774" y="676"/>
                  </a:lnTo>
                  <a:lnTo>
                    <a:pt x="770" y="674"/>
                  </a:lnTo>
                  <a:lnTo>
                    <a:pt x="766" y="676"/>
                  </a:lnTo>
                  <a:lnTo>
                    <a:pt x="756" y="678"/>
                  </a:lnTo>
                  <a:lnTo>
                    <a:pt x="742" y="680"/>
                  </a:lnTo>
                  <a:lnTo>
                    <a:pt x="734" y="680"/>
                  </a:lnTo>
                  <a:lnTo>
                    <a:pt x="732" y="680"/>
                  </a:lnTo>
                  <a:lnTo>
                    <a:pt x="732" y="676"/>
                  </a:lnTo>
                  <a:lnTo>
                    <a:pt x="734" y="672"/>
                  </a:lnTo>
                  <a:lnTo>
                    <a:pt x="738" y="666"/>
                  </a:lnTo>
                  <a:lnTo>
                    <a:pt x="752" y="648"/>
                  </a:lnTo>
                  <a:lnTo>
                    <a:pt x="758" y="638"/>
                  </a:lnTo>
                  <a:lnTo>
                    <a:pt x="760" y="632"/>
                  </a:lnTo>
                  <a:lnTo>
                    <a:pt x="762" y="630"/>
                  </a:lnTo>
                  <a:lnTo>
                    <a:pt x="764" y="628"/>
                  </a:lnTo>
                  <a:lnTo>
                    <a:pt x="768" y="626"/>
                  </a:lnTo>
                  <a:lnTo>
                    <a:pt x="776" y="622"/>
                  </a:lnTo>
                  <a:lnTo>
                    <a:pt x="782" y="616"/>
                  </a:lnTo>
                  <a:lnTo>
                    <a:pt x="784" y="614"/>
                  </a:lnTo>
                  <a:lnTo>
                    <a:pt x="786" y="612"/>
                  </a:lnTo>
                  <a:lnTo>
                    <a:pt x="794" y="610"/>
                  </a:lnTo>
                  <a:lnTo>
                    <a:pt x="794" y="608"/>
                  </a:lnTo>
                  <a:lnTo>
                    <a:pt x="796" y="606"/>
                  </a:lnTo>
                  <a:lnTo>
                    <a:pt x="798" y="602"/>
                  </a:lnTo>
                  <a:lnTo>
                    <a:pt x="792" y="604"/>
                  </a:lnTo>
                  <a:lnTo>
                    <a:pt x="784" y="604"/>
                  </a:lnTo>
                  <a:lnTo>
                    <a:pt x="782" y="596"/>
                  </a:lnTo>
                  <a:lnTo>
                    <a:pt x="782" y="584"/>
                  </a:lnTo>
                  <a:lnTo>
                    <a:pt x="782" y="582"/>
                  </a:lnTo>
                  <a:lnTo>
                    <a:pt x="780" y="584"/>
                  </a:lnTo>
                  <a:lnTo>
                    <a:pt x="780" y="594"/>
                  </a:lnTo>
                  <a:lnTo>
                    <a:pt x="778" y="596"/>
                  </a:lnTo>
                  <a:lnTo>
                    <a:pt x="774" y="596"/>
                  </a:lnTo>
                  <a:lnTo>
                    <a:pt x="768" y="596"/>
                  </a:lnTo>
                  <a:lnTo>
                    <a:pt x="766" y="598"/>
                  </a:lnTo>
                  <a:lnTo>
                    <a:pt x="762" y="598"/>
                  </a:lnTo>
                  <a:lnTo>
                    <a:pt x="760" y="596"/>
                  </a:lnTo>
                  <a:lnTo>
                    <a:pt x="758" y="592"/>
                  </a:lnTo>
                  <a:lnTo>
                    <a:pt x="756" y="588"/>
                  </a:lnTo>
                  <a:lnTo>
                    <a:pt x="754" y="586"/>
                  </a:lnTo>
                  <a:lnTo>
                    <a:pt x="752" y="588"/>
                  </a:lnTo>
                  <a:lnTo>
                    <a:pt x="752" y="592"/>
                  </a:lnTo>
                  <a:lnTo>
                    <a:pt x="750" y="596"/>
                  </a:lnTo>
                  <a:lnTo>
                    <a:pt x="746" y="598"/>
                  </a:lnTo>
                  <a:lnTo>
                    <a:pt x="742" y="602"/>
                  </a:lnTo>
                  <a:lnTo>
                    <a:pt x="730" y="610"/>
                  </a:lnTo>
                  <a:lnTo>
                    <a:pt x="718" y="616"/>
                  </a:lnTo>
                  <a:lnTo>
                    <a:pt x="708" y="618"/>
                  </a:lnTo>
                  <a:lnTo>
                    <a:pt x="700" y="618"/>
                  </a:lnTo>
                  <a:lnTo>
                    <a:pt x="694" y="616"/>
                  </a:lnTo>
                  <a:lnTo>
                    <a:pt x="688" y="614"/>
                  </a:lnTo>
                  <a:lnTo>
                    <a:pt x="688" y="612"/>
                  </a:lnTo>
                  <a:lnTo>
                    <a:pt x="688" y="610"/>
                  </a:lnTo>
                  <a:lnTo>
                    <a:pt x="688" y="608"/>
                  </a:lnTo>
                  <a:lnTo>
                    <a:pt x="682" y="606"/>
                  </a:lnTo>
                  <a:lnTo>
                    <a:pt x="674" y="604"/>
                  </a:lnTo>
                  <a:lnTo>
                    <a:pt x="668" y="606"/>
                  </a:lnTo>
                  <a:lnTo>
                    <a:pt x="660" y="608"/>
                  </a:lnTo>
                  <a:lnTo>
                    <a:pt x="658" y="608"/>
                  </a:lnTo>
                  <a:lnTo>
                    <a:pt x="658" y="606"/>
                  </a:lnTo>
                  <a:lnTo>
                    <a:pt x="662" y="604"/>
                  </a:lnTo>
                  <a:lnTo>
                    <a:pt x="666" y="602"/>
                  </a:lnTo>
                  <a:lnTo>
                    <a:pt x="668" y="600"/>
                  </a:lnTo>
                  <a:lnTo>
                    <a:pt x="670" y="598"/>
                  </a:lnTo>
                  <a:lnTo>
                    <a:pt x="674" y="594"/>
                  </a:lnTo>
                  <a:lnTo>
                    <a:pt x="672" y="592"/>
                  </a:lnTo>
                  <a:lnTo>
                    <a:pt x="670" y="592"/>
                  </a:lnTo>
                  <a:lnTo>
                    <a:pt x="660" y="592"/>
                  </a:lnTo>
                  <a:lnTo>
                    <a:pt x="654" y="590"/>
                  </a:lnTo>
                  <a:lnTo>
                    <a:pt x="652" y="592"/>
                  </a:lnTo>
                  <a:lnTo>
                    <a:pt x="648" y="596"/>
                  </a:lnTo>
                  <a:lnTo>
                    <a:pt x="644" y="596"/>
                  </a:lnTo>
                  <a:lnTo>
                    <a:pt x="640" y="592"/>
                  </a:lnTo>
                  <a:lnTo>
                    <a:pt x="636" y="588"/>
                  </a:lnTo>
                  <a:lnTo>
                    <a:pt x="648" y="586"/>
                  </a:lnTo>
                  <a:lnTo>
                    <a:pt x="650" y="584"/>
                  </a:lnTo>
                  <a:lnTo>
                    <a:pt x="670" y="580"/>
                  </a:lnTo>
                  <a:lnTo>
                    <a:pt x="692" y="576"/>
                  </a:lnTo>
                  <a:lnTo>
                    <a:pt x="704" y="558"/>
                  </a:lnTo>
                  <a:lnTo>
                    <a:pt x="696" y="564"/>
                  </a:lnTo>
                  <a:lnTo>
                    <a:pt x="692" y="568"/>
                  </a:lnTo>
                  <a:lnTo>
                    <a:pt x="688" y="574"/>
                  </a:lnTo>
                  <a:lnTo>
                    <a:pt x="684" y="576"/>
                  </a:lnTo>
                  <a:lnTo>
                    <a:pt x="680" y="578"/>
                  </a:lnTo>
                  <a:lnTo>
                    <a:pt x="674" y="576"/>
                  </a:lnTo>
                  <a:lnTo>
                    <a:pt x="666" y="574"/>
                  </a:lnTo>
                  <a:lnTo>
                    <a:pt x="660" y="570"/>
                  </a:lnTo>
                  <a:lnTo>
                    <a:pt x="658" y="564"/>
                  </a:lnTo>
                  <a:lnTo>
                    <a:pt x="658" y="554"/>
                  </a:lnTo>
                  <a:lnTo>
                    <a:pt x="656" y="546"/>
                  </a:lnTo>
                  <a:lnTo>
                    <a:pt x="654" y="540"/>
                  </a:lnTo>
                  <a:lnTo>
                    <a:pt x="648" y="540"/>
                  </a:lnTo>
                  <a:lnTo>
                    <a:pt x="640" y="530"/>
                  </a:lnTo>
                  <a:lnTo>
                    <a:pt x="636" y="524"/>
                  </a:lnTo>
                  <a:lnTo>
                    <a:pt x="642" y="530"/>
                  </a:lnTo>
                  <a:lnTo>
                    <a:pt x="644" y="536"/>
                  </a:lnTo>
                  <a:lnTo>
                    <a:pt x="644" y="540"/>
                  </a:lnTo>
                  <a:lnTo>
                    <a:pt x="646" y="544"/>
                  </a:lnTo>
                  <a:lnTo>
                    <a:pt x="648" y="546"/>
                  </a:lnTo>
                  <a:lnTo>
                    <a:pt x="652" y="548"/>
                  </a:lnTo>
                  <a:lnTo>
                    <a:pt x="656" y="562"/>
                  </a:lnTo>
                  <a:lnTo>
                    <a:pt x="658" y="570"/>
                  </a:lnTo>
                  <a:lnTo>
                    <a:pt x="658" y="572"/>
                  </a:lnTo>
                  <a:lnTo>
                    <a:pt x="656" y="576"/>
                  </a:lnTo>
                  <a:lnTo>
                    <a:pt x="636" y="584"/>
                  </a:lnTo>
                  <a:lnTo>
                    <a:pt x="634" y="560"/>
                  </a:lnTo>
                  <a:lnTo>
                    <a:pt x="630" y="564"/>
                  </a:lnTo>
                  <a:lnTo>
                    <a:pt x="630" y="574"/>
                  </a:lnTo>
                  <a:lnTo>
                    <a:pt x="628" y="582"/>
                  </a:lnTo>
                  <a:lnTo>
                    <a:pt x="626" y="588"/>
                  </a:lnTo>
                  <a:lnTo>
                    <a:pt x="596" y="604"/>
                  </a:lnTo>
                  <a:lnTo>
                    <a:pt x="596" y="612"/>
                  </a:lnTo>
                  <a:lnTo>
                    <a:pt x="596" y="618"/>
                  </a:lnTo>
                  <a:lnTo>
                    <a:pt x="592" y="624"/>
                  </a:lnTo>
                  <a:lnTo>
                    <a:pt x="590" y="628"/>
                  </a:lnTo>
                  <a:lnTo>
                    <a:pt x="592" y="630"/>
                  </a:lnTo>
                  <a:lnTo>
                    <a:pt x="592" y="634"/>
                  </a:lnTo>
                  <a:lnTo>
                    <a:pt x="590" y="642"/>
                  </a:lnTo>
                  <a:lnTo>
                    <a:pt x="584" y="656"/>
                  </a:lnTo>
                  <a:lnTo>
                    <a:pt x="572" y="680"/>
                  </a:lnTo>
                  <a:lnTo>
                    <a:pt x="568" y="684"/>
                  </a:lnTo>
                  <a:lnTo>
                    <a:pt x="564" y="684"/>
                  </a:lnTo>
                  <a:lnTo>
                    <a:pt x="560" y="682"/>
                  </a:lnTo>
                  <a:lnTo>
                    <a:pt x="558" y="692"/>
                  </a:lnTo>
                  <a:lnTo>
                    <a:pt x="554" y="692"/>
                  </a:lnTo>
                  <a:lnTo>
                    <a:pt x="554" y="694"/>
                  </a:lnTo>
                  <a:lnTo>
                    <a:pt x="554" y="698"/>
                  </a:lnTo>
                  <a:lnTo>
                    <a:pt x="552" y="706"/>
                  </a:lnTo>
                  <a:lnTo>
                    <a:pt x="552" y="708"/>
                  </a:lnTo>
                  <a:lnTo>
                    <a:pt x="548" y="708"/>
                  </a:lnTo>
                  <a:lnTo>
                    <a:pt x="544" y="708"/>
                  </a:lnTo>
                  <a:lnTo>
                    <a:pt x="542" y="704"/>
                  </a:lnTo>
                  <a:lnTo>
                    <a:pt x="538" y="700"/>
                  </a:lnTo>
                  <a:lnTo>
                    <a:pt x="538" y="704"/>
                  </a:lnTo>
                  <a:lnTo>
                    <a:pt x="540" y="708"/>
                  </a:lnTo>
                  <a:lnTo>
                    <a:pt x="542" y="712"/>
                  </a:lnTo>
                  <a:lnTo>
                    <a:pt x="542" y="716"/>
                  </a:lnTo>
                  <a:lnTo>
                    <a:pt x="542" y="718"/>
                  </a:lnTo>
                  <a:lnTo>
                    <a:pt x="540" y="722"/>
                  </a:lnTo>
                  <a:lnTo>
                    <a:pt x="542" y="728"/>
                  </a:lnTo>
                  <a:lnTo>
                    <a:pt x="546" y="730"/>
                  </a:lnTo>
                  <a:lnTo>
                    <a:pt x="550" y="730"/>
                  </a:lnTo>
                  <a:lnTo>
                    <a:pt x="554" y="728"/>
                  </a:lnTo>
                  <a:lnTo>
                    <a:pt x="554" y="726"/>
                  </a:lnTo>
                  <a:lnTo>
                    <a:pt x="556" y="730"/>
                  </a:lnTo>
                  <a:lnTo>
                    <a:pt x="556" y="738"/>
                  </a:lnTo>
                  <a:lnTo>
                    <a:pt x="556" y="748"/>
                  </a:lnTo>
                  <a:lnTo>
                    <a:pt x="558" y="754"/>
                  </a:lnTo>
                  <a:lnTo>
                    <a:pt x="552" y="744"/>
                  </a:lnTo>
                  <a:lnTo>
                    <a:pt x="542" y="730"/>
                  </a:lnTo>
                  <a:lnTo>
                    <a:pt x="538" y="728"/>
                  </a:lnTo>
                  <a:lnTo>
                    <a:pt x="534" y="728"/>
                  </a:lnTo>
                  <a:lnTo>
                    <a:pt x="526" y="734"/>
                  </a:lnTo>
                  <a:lnTo>
                    <a:pt x="514" y="748"/>
                  </a:lnTo>
                  <a:lnTo>
                    <a:pt x="504" y="756"/>
                  </a:lnTo>
                  <a:lnTo>
                    <a:pt x="502" y="758"/>
                  </a:lnTo>
                  <a:lnTo>
                    <a:pt x="502" y="762"/>
                  </a:lnTo>
                  <a:lnTo>
                    <a:pt x="500" y="762"/>
                  </a:lnTo>
                  <a:lnTo>
                    <a:pt x="500" y="764"/>
                  </a:lnTo>
                  <a:lnTo>
                    <a:pt x="494" y="764"/>
                  </a:lnTo>
                  <a:lnTo>
                    <a:pt x="480" y="766"/>
                  </a:lnTo>
                  <a:lnTo>
                    <a:pt x="472" y="764"/>
                  </a:lnTo>
                  <a:lnTo>
                    <a:pt x="468" y="762"/>
                  </a:lnTo>
                  <a:lnTo>
                    <a:pt x="460" y="758"/>
                  </a:lnTo>
                  <a:lnTo>
                    <a:pt x="452" y="756"/>
                  </a:lnTo>
                </a:path>
              </a:pathLst>
            </a:custGeom>
            <a:solidFill>
              <a:schemeClr val="bg1">
                <a:lumMod val="75000"/>
              </a:schemeClr>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nvGrpSpPr>
            <p:cNvPr id="111" name="Russia">
              <a:extLst>
                <a:ext uri="{FF2B5EF4-FFF2-40B4-BE49-F238E27FC236}">
                  <a16:creationId xmlns:a16="http://schemas.microsoft.com/office/drawing/2014/main" id="{04324B84-A71E-0041-B6F7-646E4E32185A}"/>
                </a:ext>
              </a:extLst>
            </p:cNvPr>
            <p:cNvGrpSpPr>
              <a:grpSpLocks/>
            </p:cNvGrpSpPr>
            <p:nvPr/>
          </p:nvGrpSpPr>
          <p:grpSpPr bwMode="auto">
            <a:xfrm>
              <a:off x="3209925" y="0"/>
              <a:ext cx="1933575" cy="3219450"/>
              <a:chOff x="3209925" y="0"/>
              <a:chExt cx="203" cy="338"/>
            </a:xfrm>
          </p:grpSpPr>
          <p:sp>
            <p:nvSpPr>
              <p:cNvPr id="114" name="Freeform 113">
                <a:extLst>
                  <a:ext uri="{FF2B5EF4-FFF2-40B4-BE49-F238E27FC236}">
                    <a16:creationId xmlns:a16="http://schemas.microsoft.com/office/drawing/2014/main" id="{037B0067-DFAE-B04F-81CA-472134325CB8}"/>
                  </a:ext>
                </a:extLst>
              </p:cNvPr>
              <p:cNvSpPr>
                <a:spLocks/>
              </p:cNvSpPr>
              <p:nvPr/>
            </p:nvSpPr>
            <p:spPr bwMode="auto">
              <a:xfrm>
                <a:off x="3209925" y="231"/>
                <a:ext cx="24" cy="14"/>
              </a:xfrm>
              <a:custGeom>
                <a:avLst/>
                <a:gdLst>
                  <a:gd name="T0" fmla="*/ 0 w 166"/>
                  <a:gd name="T1" fmla="*/ 0 h 96"/>
                  <a:gd name="T2" fmla="*/ 0 w 166"/>
                  <a:gd name="T3" fmla="*/ 0 h 96"/>
                  <a:gd name="T4" fmla="*/ 0 w 166"/>
                  <a:gd name="T5" fmla="*/ 0 h 96"/>
                  <a:gd name="T6" fmla="*/ 0 w 166"/>
                  <a:gd name="T7" fmla="*/ 0 h 96"/>
                  <a:gd name="T8" fmla="*/ 0 w 166"/>
                  <a:gd name="T9" fmla="*/ 0 h 96"/>
                  <a:gd name="T10" fmla="*/ 0 w 166"/>
                  <a:gd name="T11" fmla="*/ 0 h 96"/>
                  <a:gd name="T12" fmla="*/ 0 w 166"/>
                  <a:gd name="T13" fmla="*/ 0 h 96"/>
                  <a:gd name="T14" fmla="*/ 0 w 166"/>
                  <a:gd name="T15" fmla="*/ 0 h 96"/>
                  <a:gd name="T16" fmla="*/ 0 w 166"/>
                  <a:gd name="T17" fmla="*/ 0 h 96"/>
                  <a:gd name="T18" fmla="*/ 0 w 166"/>
                  <a:gd name="T19" fmla="*/ 0 h 96"/>
                  <a:gd name="T20" fmla="*/ 0 w 166"/>
                  <a:gd name="T21" fmla="*/ 0 h 96"/>
                  <a:gd name="T22" fmla="*/ 0 w 166"/>
                  <a:gd name="T23" fmla="*/ 0 h 96"/>
                  <a:gd name="T24" fmla="*/ 0 w 166"/>
                  <a:gd name="T25" fmla="*/ 0 h 96"/>
                  <a:gd name="T26" fmla="*/ 0 w 166"/>
                  <a:gd name="T27" fmla="*/ 0 h 96"/>
                  <a:gd name="T28" fmla="*/ 0 w 166"/>
                  <a:gd name="T29" fmla="*/ 0 h 96"/>
                  <a:gd name="T30" fmla="*/ 0 w 166"/>
                  <a:gd name="T31" fmla="*/ 0 h 96"/>
                  <a:gd name="T32" fmla="*/ 0 w 166"/>
                  <a:gd name="T33" fmla="*/ 0 h 96"/>
                  <a:gd name="T34" fmla="*/ 0 w 166"/>
                  <a:gd name="T35" fmla="*/ 0 h 96"/>
                  <a:gd name="T36" fmla="*/ 0 w 166"/>
                  <a:gd name="T37" fmla="*/ 0 h 96"/>
                  <a:gd name="T38" fmla="*/ 0 w 166"/>
                  <a:gd name="T39" fmla="*/ 0 h 96"/>
                  <a:gd name="T40" fmla="*/ 0 w 166"/>
                  <a:gd name="T41" fmla="*/ 0 h 96"/>
                  <a:gd name="T42" fmla="*/ 0 w 166"/>
                  <a:gd name="T43" fmla="*/ 0 h 96"/>
                  <a:gd name="T44" fmla="*/ 0 w 166"/>
                  <a:gd name="T45" fmla="*/ 0 h 96"/>
                  <a:gd name="T46" fmla="*/ 0 w 166"/>
                  <a:gd name="T47" fmla="*/ 0 h 96"/>
                  <a:gd name="T48" fmla="*/ 0 w 166"/>
                  <a:gd name="T49" fmla="*/ 0 h 96"/>
                  <a:gd name="T50" fmla="*/ 0 w 166"/>
                  <a:gd name="T51" fmla="*/ 0 h 96"/>
                  <a:gd name="T52" fmla="*/ 0 w 166"/>
                  <a:gd name="T53" fmla="*/ 0 h 96"/>
                  <a:gd name="T54" fmla="*/ 0 w 166"/>
                  <a:gd name="T55" fmla="*/ 0 h 96"/>
                  <a:gd name="T56" fmla="*/ 0 w 166"/>
                  <a:gd name="T57" fmla="*/ 0 h 96"/>
                  <a:gd name="T58" fmla="*/ 0 w 166"/>
                  <a:gd name="T59" fmla="*/ 0 h 96"/>
                  <a:gd name="T60" fmla="*/ 0 w 166"/>
                  <a:gd name="T61" fmla="*/ 0 h 96"/>
                  <a:gd name="T62" fmla="*/ 0 w 166"/>
                  <a:gd name="T63" fmla="*/ 0 h 96"/>
                  <a:gd name="T64" fmla="*/ 0 w 166"/>
                  <a:gd name="T65" fmla="*/ 0 h 96"/>
                  <a:gd name="T66" fmla="*/ 0 w 166"/>
                  <a:gd name="T67" fmla="*/ 0 h 96"/>
                  <a:gd name="T68" fmla="*/ 0 w 166"/>
                  <a:gd name="T69" fmla="*/ 0 h 96"/>
                  <a:gd name="T70" fmla="*/ 0 w 166"/>
                  <a:gd name="T71" fmla="*/ 0 h 96"/>
                  <a:gd name="T72" fmla="*/ 0 w 166"/>
                  <a:gd name="T73" fmla="*/ 0 h 96"/>
                  <a:gd name="T74" fmla="*/ 0 w 166"/>
                  <a:gd name="T75" fmla="*/ 0 h 96"/>
                  <a:gd name="T76" fmla="*/ 0 w 166"/>
                  <a:gd name="T77" fmla="*/ 0 h 96"/>
                  <a:gd name="T78" fmla="*/ 0 w 166"/>
                  <a:gd name="T79" fmla="*/ 0 h 96"/>
                  <a:gd name="T80" fmla="*/ 0 w 166"/>
                  <a:gd name="T81" fmla="*/ 0 h 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6"/>
                  <a:gd name="T124" fmla="*/ 0 h 96"/>
                  <a:gd name="T125" fmla="*/ 166 w 166"/>
                  <a:gd name="T126" fmla="*/ 96 h 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6" h="96">
                    <a:moveTo>
                      <a:pt x="166" y="76"/>
                    </a:moveTo>
                    <a:lnTo>
                      <a:pt x="98" y="92"/>
                    </a:lnTo>
                    <a:lnTo>
                      <a:pt x="6" y="96"/>
                    </a:lnTo>
                    <a:lnTo>
                      <a:pt x="6" y="90"/>
                    </a:lnTo>
                    <a:lnTo>
                      <a:pt x="20" y="84"/>
                    </a:lnTo>
                    <a:lnTo>
                      <a:pt x="32" y="74"/>
                    </a:lnTo>
                    <a:lnTo>
                      <a:pt x="30" y="68"/>
                    </a:lnTo>
                    <a:lnTo>
                      <a:pt x="14" y="70"/>
                    </a:lnTo>
                    <a:lnTo>
                      <a:pt x="8" y="74"/>
                    </a:lnTo>
                    <a:lnTo>
                      <a:pt x="0" y="54"/>
                    </a:lnTo>
                    <a:lnTo>
                      <a:pt x="6" y="44"/>
                    </a:lnTo>
                    <a:lnTo>
                      <a:pt x="30" y="42"/>
                    </a:lnTo>
                    <a:lnTo>
                      <a:pt x="54" y="44"/>
                    </a:lnTo>
                    <a:lnTo>
                      <a:pt x="72" y="38"/>
                    </a:lnTo>
                    <a:lnTo>
                      <a:pt x="72" y="34"/>
                    </a:lnTo>
                    <a:lnTo>
                      <a:pt x="72" y="32"/>
                    </a:lnTo>
                    <a:lnTo>
                      <a:pt x="70" y="28"/>
                    </a:lnTo>
                    <a:lnTo>
                      <a:pt x="68" y="22"/>
                    </a:lnTo>
                    <a:lnTo>
                      <a:pt x="68" y="16"/>
                    </a:lnTo>
                    <a:lnTo>
                      <a:pt x="68" y="8"/>
                    </a:lnTo>
                    <a:lnTo>
                      <a:pt x="80" y="0"/>
                    </a:lnTo>
                    <a:lnTo>
                      <a:pt x="80" y="8"/>
                    </a:lnTo>
                    <a:lnTo>
                      <a:pt x="104" y="16"/>
                    </a:lnTo>
                    <a:lnTo>
                      <a:pt x="116" y="16"/>
                    </a:lnTo>
                    <a:lnTo>
                      <a:pt x="134" y="12"/>
                    </a:lnTo>
                    <a:lnTo>
                      <a:pt x="144" y="8"/>
                    </a:lnTo>
                    <a:lnTo>
                      <a:pt x="148" y="6"/>
                    </a:lnTo>
                    <a:lnTo>
                      <a:pt x="150" y="6"/>
                    </a:lnTo>
                    <a:lnTo>
                      <a:pt x="150" y="12"/>
                    </a:lnTo>
                    <a:lnTo>
                      <a:pt x="152" y="16"/>
                    </a:lnTo>
                    <a:lnTo>
                      <a:pt x="160" y="24"/>
                    </a:lnTo>
                    <a:lnTo>
                      <a:pt x="162" y="36"/>
                    </a:lnTo>
                    <a:lnTo>
                      <a:pt x="156" y="46"/>
                    </a:lnTo>
                    <a:lnTo>
                      <a:pt x="164" y="64"/>
                    </a:lnTo>
                    <a:lnTo>
                      <a:pt x="166" y="70"/>
                    </a:lnTo>
                    <a:lnTo>
                      <a:pt x="166" y="76"/>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15" name="Russia">
                <a:extLst>
                  <a:ext uri="{FF2B5EF4-FFF2-40B4-BE49-F238E27FC236}">
                    <a16:creationId xmlns:a16="http://schemas.microsoft.com/office/drawing/2014/main" id="{F4234FBA-5B49-DF43-8010-466BE24615F4}"/>
                  </a:ext>
                </a:extLst>
              </p:cNvPr>
              <p:cNvSpPr>
                <a:spLocks/>
              </p:cNvSpPr>
              <p:nvPr/>
            </p:nvSpPr>
            <p:spPr bwMode="auto">
              <a:xfrm>
                <a:off x="3209935" y="0"/>
                <a:ext cx="193" cy="338"/>
              </a:xfrm>
              <a:custGeom>
                <a:avLst/>
                <a:gdLst>
                  <a:gd name="T0" fmla="*/ 0 w 1328"/>
                  <a:gd name="T1" fmla="*/ 0 h 2326"/>
                  <a:gd name="T2" fmla="*/ 0 w 1328"/>
                  <a:gd name="T3" fmla="*/ 0 h 2326"/>
                  <a:gd name="T4" fmla="*/ 0 w 1328"/>
                  <a:gd name="T5" fmla="*/ 0 h 2326"/>
                  <a:gd name="T6" fmla="*/ 0 w 1328"/>
                  <a:gd name="T7" fmla="*/ 0 h 2326"/>
                  <a:gd name="T8" fmla="*/ 0 w 1328"/>
                  <a:gd name="T9" fmla="*/ 0 h 2326"/>
                  <a:gd name="T10" fmla="*/ 0 w 1328"/>
                  <a:gd name="T11" fmla="*/ 0 h 2326"/>
                  <a:gd name="T12" fmla="*/ 0 w 1328"/>
                  <a:gd name="T13" fmla="*/ 0 h 2326"/>
                  <a:gd name="T14" fmla="*/ 0 w 1328"/>
                  <a:gd name="T15" fmla="*/ 0 h 2326"/>
                  <a:gd name="T16" fmla="*/ 0 w 1328"/>
                  <a:gd name="T17" fmla="*/ 0 h 2326"/>
                  <a:gd name="T18" fmla="*/ 0 w 1328"/>
                  <a:gd name="T19" fmla="*/ 0 h 2326"/>
                  <a:gd name="T20" fmla="*/ 0 w 1328"/>
                  <a:gd name="T21" fmla="*/ 0 h 2326"/>
                  <a:gd name="T22" fmla="*/ 0 w 1328"/>
                  <a:gd name="T23" fmla="*/ 0 h 2326"/>
                  <a:gd name="T24" fmla="*/ 0 w 1328"/>
                  <a:gd name="T25" fmla="*/ 0 h 2326"/>
                  <a:gd name="T26" fmla="*/ 0 w 1328"/>
                  <a:gd name="T27" fmla="*/ 0 h 2326"/>
                  <a:gd name="T28" fmla="*/ 0 w 1328"/>
                  <a:gd name="T29" fmla="*/ 0 h 2326"/>
                  <a:gd name="T30" fmla="*/ 0 w 1328"/>
                  <a:gd name="T31" fmla="*/ 0 h 2326"/>
                  <a:gd name="T32" fmla="*/ 0 w 1328"/>
                  <a:gd name="T33" fmla="*/ 0 h 2326"/>
                  <a:gd name="T34" fmla="*/ 0 w 1328"/>
                  <a:gd name="T35" fmla="*/ 0 h 2326"/>
                  <a:gd name="T36" fmla="*/ 0 w 1328"/>
                  <a:gd name="T37" fmla="*/ 0 h 2326"/>
                  <a:gd name="T38" fmla="*/ 0 w 1328"/>
                  <a:gd name="T39" fmla="*/ 0 h 2326"/>
                  <a:gd name="T40" fmla="*/ 0 w 1328"/>
                  <a:gd name="T41" fmla="*/ 0 h 2326"/>
                  <a:gd name="T42" fmla="*/ 0 w 1328"/>
                  <a:gd name="T43" fmla="*/ 0 h 2326"/>
                  <a:gd name="T44" fmla="*/ 0 w 1328"/>
                  <a:gd name="T45" fmla="*/ 0 h 2326"/>
                  <a:gd name="T46" fmla="*/ 0 w 1328"/>
                  <a:gd name="T47" fmla="*/ 0 h 2326"/>
                  <a:gd name="T48" fmla="*/ 0 w 1328"/>
                  <a:gd name="T49" fmla="*/ 0 h 2326"/>
                  <a:gd name="T50" fmla="*/ 0 w 1328"/>
                  <a:gd name="T51" fmla="*/ 0 h 2326"/>
                  <a:gd name="T52" fmla="*/ 0 w 1328"/>
                  <a:gd name="T53" fmla="*/ 0 h 2326"/>
                  <a:gd name="T54" fmla="*/ 0 w 1328"/>
                  <a:gd name="T55" fmla="*/ 0 h 2326"/>
                  <a:gd name="T56" fmla="*/ 0 w 1328"/>
                  <a:gd name="T57" fmla="*/ 0 h 2326"/>
                  <a:gd name="T58" fmla="*/ 0 w 1328"/>
                  <a:gd name="T59" fmla="*/ 0 h 2326"/>
                  <a:gd name="T60" fmla="*/ 0 w 1328"/>
                  <a:gd name="T61" fmla="*/ 0 h 2326"/>
                  <a:gd name="T62" fmla="*/ 0 w 1328"/>
                  <a:gd name="T63" fmla="*/ 0 h 2326"/>
                  <a:gd name="T64" fmla="*/ 0 w 1328"/>
                  <a:gd name="T65" fmla="*/ 0 h 2326"/>
                  <a:gd name="T66" fmla="*/ 0 w 1328"/>
                  <a:gd name="T67" fmla="*/ 0 h 2326"/>
                  <a:gd name="T68" fmla="*/ 0 w 1328"/>
                  <a:gd name="T69" fmla="*/ 0 h 2326"/>
                  <a:gd name="T70" fmla="*/ 0 w 1328"/>
                  <a:gd name="T71" fmla="*/ 0 h 2326"/>
                  <a:gd name="T72" fmla="*/ 0 w 1328"/>
                  <a:gd name="T73" fmla="*/ 0 h 2326"/>
                  <a:gd name="T74" fmla="*/ 0 w 1328"/>
                  <a:gd name="T75" fmla="*/ 0 h 2326"/>
                  <a:gd name="T76" fmla="*/ 0 w 1328"/>
                  <a:gd name="T77" fmla="*/ 0 h 2326"/>
                  <a:gd name="T78" fmla="*/ 0 w 1328"/>
                  <a:gd name="T79" fmla="*/ 0 h 2326"/>
                  <a:gd name="T80" fmla="*/ 0 w 1328"/>
                  <a:gd name="T81" fmla="*/ 0 h 2326"/>
                  <a:gd name="T82" fmla="*/ 0 w 1328"/>
                  <a:gd name="T83" fmla="*/ 0 h 2326"/>
                  <a:gd name="T84" fmla="*/ 0 w 1328"/>
                  <a:gd name="T85" fmla="*/ 0 h 2326"/>
                  <a:gd name="T86" fmla="*/ 0 w 1328"/>
                  <a:gd name="T87" fmla="*/ 0 h 2326"/>
                  <a:gd name="T88" fmla="*/ 0 w 1328"/>
                  <a:gd name="T89" fmla="*/ 0 h 2326"/>
                  <a:gd name="T90" fmla="*/ 0 w 1328"/>
                  <a:gd name="T91" fmla="*/ 0 h 2326"/>
                  <a:gd name="T92" fmla="*/ 0 w 1328"/>
                  <a:gd name="T93" fmla="*/ 0 h 2326"/>
                  <a:gd name="T94" fmla="*/ 0 w 1328"/>
                  <a:gd name="T95" fmla="*/ 0 h 2326"/>
                  <a:gd name="T96" fmla="*/ 0 w 1328"/>
                  <a:gd name="T97" fmla="*/ 0 h 2326"/>
                  <a:gd name="T98" fmla="*/ 0 w 1328"/>
                  <a:gd name="T99" fmla="*/ 0 h 2326"/>
                  <a:gd name="T100" fmla="*/ 0 w 1328"/>
                  <a:gd name="T101" fmla="*/ 0 h 2326"/>
                  <a:gd name="T102" fmla="*/ 0 w 1328"/>
                  <a:gd name="T103" fmla="*/ 0 h 2326"/>
                  <a:gd name="T104" fmla="*/ 0 w 1328"/>
                  <a:gd name="T105" fmla="*/ 0 h 2326"/>
                  <a:gd name="T106" fmla="*/ 0 w 1328"/>
                  <a:gd name="T107" fmla="*/ 0 h 2326"/>
                  <a:gd name="T108" fmla="*/ 0 w 1328"/>
                  <a:gd name="T109" fmla="*/ 0 h 2326"/>
                  <a:gd name="T110" fmla="*/ 0 w 1328"/>
                  <a:gd name="T111" fmla="*/ 0 h 2326"/>
                  <a:gd name="T112" fmla="*/ 0 w 1328"/>
                  <a:gd name="T113" fmla="*/ 0 h 2326"/>
                  <a:gd name="T114" fmla="*/ 0 w 1328"/>
                  <a:gd name="T115" fmla="*/ 0 h 2326"/>
                  <a:gd name="T116" fmla="*/ 0 w 1328"/>
                  <a:gd name="T117" fmla="*/ 0 h 2326"/>
                  <a:gd name="T118" fmla="*/ 0 w 1328"/>
                  <a:gd name="T119" fmla="*/ 0 h 2326"/>
                  <a:gd name="T120" fmla="*/ 0 w 1328"/>
                  <a:gd name="T121" fmla="*/ 0 h 2326"/>
                  <a:gd name="T122" fmla="*/ 0 w 1328"/>
                  <a:gd name="T123" fmla="*/ 0 h 23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8"/>
                  <a:gd name="T187" fmla="*/ 0 h 2326"/>
                  <a:gd name="T188" fmla="*/ 1328 w 1328"/>
                  <a:gd name="T189" fmla="*/ 2326 h 23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8" h="2326">
                    <a:moveTo>
                      <a:pt x="2" y="174"/>
                    </a:moveTo>
                    <a:lnTo>
                      <a:pt x="2" y="174"/>
                    </a:lnTo>
                    <a:lnTo>
                      <a:pt x="4" y="176"/>
                    </a:lnTo>
                    <a:lnTo>
                      <a:pt x="4" y="178"/>
                    </a:lnTo>
                    <a:lnTo>
                      <a:pt x="6" y="186"/>
                    </a:lnTo>
                    <a:lnTo>
                      <a:pt x="10" y="196"/>
                    </a:lnTo>
                    <a:lnTo>
                      <a:pt x="12" y="200"/>
                    </a:lnTo>
                    <a:lnTo>
                      <a:pt x="12" y="204"/>
                    </a:lnTo>
                    <a:lnTo>
                      <a:pt x="12" y="212"/>
                    </a:lnTo>
                    <a:lnTo>
                      <a:pt x="10" y="216"/>
                    </a:lnTo>
                    <a:lnTo>
                      <a:pt x="8" y="224"/>
                    </a:lnTo>
                    <a:lnTo>
                      <a:pt x="8" y="226"/>
                    </a:lnTo>
                    <a:lnTo>
                      <a:pt x="10" y="226"/>
                    </a:lnTo>
                    <a:lnTo>
                      <a:pt x="16" y="228"/>
                    </a:lnTo>
                    <a:lnTo>
                      <a:pt x="14" y="232"/>
                    </a:lnTo>
                    <a:lnTo>
                      <a:pt x="0" y="246"/>
                    </a:lnTo>
                    <a:lnTo>
                      <a:pt x="14" y="248"/>
                    </a:lnTo>
                    <a:lnTo>
                      <a:pt x="16" y="274"/>
                    </a:lnTo>
                    <a:lnTo>
                      <a:pt x="20" y="284"/>
                    </a:lnTo>
                    <a:lnTo>
                      <a:pt x="26" y="296"/>
                    </a:lnTo>
                    <a:lnTo>
                      <a:pt x="40" y="306"/>
                    </a:lnTo>
                    <a:lnTo>
                      <a:pt x="54" y="312"/>
                    </a:lnTo>
                    <a:lnTo>
                      <a:pt x="58" y="316"/>
                    </a:lnTo>
                    <a:lnTo>
                      <a:pt x="62" y="318"/>
                    </a:lnTo>
                    <a:lnTo>
                      <a:pt x="66" y="322"/>
                    </a:lnTo>
                    <a:lnTo>
                      <a:pt x="74" y="330"/>
                    </a:lnTo>
                    <a:lnTo>
                      <a:pt x="84" y="336"/>
                    </a:lnTo>
                    <a:lnTo>
                      <a:pt x="96" y="342"/>
                    </a:lnTo>
                    <a:lnTo>
                      <a:pt x="102" y="344"/>
                    </a:lnTo>
                    <a:lnTo>
                      <a:pt x="102" y="346"/>
                    </a:lnTo>
                    <a:lnTo>
                      <a:pt x="98" y="354"/>
                    </a:lnTo>
                    <a:lnTo>
                      <a:pt x="96" y="370"/>
                    </a:lnTo>
                    <a:lnTo>
                      <a:pt x="90" y="388"/>
                    </a:lnTo>
                    <a:lnTo>
                      <a:pt x="88" y="398"/>
                    </a:lnTo>
                    <a:lnTo>
                      <a:pt x="86" y="410"/>
                    </a:lnTo>
                    <a:lnTo>
                      <a:pt x="86" y="418"/>
                    </a:lnTo>
                    <a:lnTo>
                      <a:pt x="90" y="426"/>
                    </a:lnTo>
                    <a:lnTo>
                      <a:pt x="104" y="442"/>
                    </a:lnTo>
                    <a:lnTo>
                      <a:pt x="124" y="464"/>
                    </a:lnTo>
                    <a:lnTo>
                      <a:pt x="170" y="530"/>
                    </a:lnTo>
                    <a:lnTo>
                      <a:pt x="160" y="532"/>
                    </a:lnTo>
                    <a:lnTo>
                      <a:pt x="154" y="530"/>
                    </a:lnTo>
                    <a:lnTo>
                      <a:pt x="152" y="530"/>
                    </a:lnTo>
                    <a:lnTo>
                      <a:pt x="150" y="532"/>
                    </a:lnTo>
                    <a:lnTo>
                      <a:pt x="150" y="536"/>
                    </a:lnTo>
                    <a:lnTo>
                      <a:pt x="152" y="542"/>
                    </a:lnTo>
                    <a:lnTo>
                      <a:pt x="152" y="558"/>
                    </a:lnTo>
                    <a:lnTo>
                      <a:pt x="154" y="564"/>
                    </a:lnTo>
                    <a:lnTo>
                      <a:pt x="156" y="570"/>
                    </a:lnTo>
                    <a:lnTo>
                      <a:pt x="160" y="574"/>
                    </a:lnTo>
                    <a:lnTo>
                      <a:pt x="172" y="578"/>
                    </a:lnTo>
                    <a:lnTo>
                      <a:pt x="170" y="580"/>
                    </a:lnTo>
                    <a:lnTo>
                      <a:pt x="168" y="582"/>
                    </a:lnTo>
                    <a:lnTo>
                      <a:pt x="166" y="588"/>
                    </a:lnTo>
                    <a:lnTo>
                      <a:pt x="168" y="594"/>
                    </a:lnTo>
                    <a:lnTo>
                      <a:pt x="168" y="598"/>
                    </a:lnTo>
                    <a:lnTo>
                      <a:pt x="172" y="600"/>
                    </a:lnTo>
                    <a:lnTo>
                      <a:pt x="176" y="604"/>
                    </a:lnTo>
                    <a:lnTo>
                      <a:pt x="182" y="606"/>
                    </a:lnTo>
                    <a:lnTo>
                      <a:pt x="192" y="610"/>
                    </a:lnTo>
                    <a:lnTo>
                      <a:pt x="196" y="614"/>
                    </a:lnTo>
                    <a:lnTo>
                      <a:pt x="198" y="618"/>
                    </a:lnTo>
                    <a:lnTo>
                      <a:pt x="196" y="626"/>
                    </a:lnTo>
                    <a:lnTo>
                      <a:pt x="196" y="628"/>
                    </a:lnTo>
                    <a:lnTo>
                      <a:pt x="198" y="632"/>
                    </a:lnTo>
                    <a:lnTo>
                      <a:pt x="204" y="636"/>
                    </a:lnTo>
                    <a:lnTo>
                      <a:pt x="210" y="640"/>
                    </a:lnTo>
                    <a:lnTo>
                      <a:pt x="218" y="644"/>
                    </a:lnTo>
                    <a:lnTo>
                      <a:pt x="222" y="648"/>
                    </a:lnTo>
                    <a:lnTo>
                      <a:pt x="226" y="658"/>
                    </a:lnTo>
                    <a:lnTo>
                      <a:pt x="228" y="666"/>
                    </a:lnTo>
                    <a:lnTo>
                      <a:pt x="224" y="682"/>
                    </a:lnTo>
                    <a:lnTo>
                      <a:pt x="222" y="694"/>
                    </a:lnTo>
                    <a:lnTo>
                      <a:pt x="222" y="706"/>
                    </a:lnTo>
                    <a:lnTo>
                      <a:pt x="226" y="714"/>
                    </a:lnTo>
                    <a:lnTo>
                      <a:pt x="232" y="718"/>
                    </a:lnTo>
                    <a:lnTo>
                      <a:pt x="238" y="722"/>
                    </a:lnTo>
                    <a:lnTo>
                      <a:pt x="244" y="722"/>
                    </a:lnTo>
                    <a:lnTo>
                      <a:pt x="256" y="722"/>
                    </a:lnTo>
                    <a:lnTo>
                      <a:pt x="264" y="724"/>
                    </a:lnTo>
                    <a:lnTo>
                      <a:pt x="274" y="728"/>
                    </a:lnTo>
                    <a:lnTo>
                      <a:pt x="286" y="738"/>
                    </a:lnTo>
                    <a:lnTo>
                      <a:pt x="296" y="748"/>
                    </a:lnTo>
                    <a:lnTo>
                      <a:pt x="306" y="760"/>
                    </a:lnTo>
                    <a:lnTo>
                      <a:pt x="306" y="786"/>
                    </a:lnTo>
                    <a:lnTo>
                      <a:pt x="306" y="802"/>
                    </a:lnTo>
                    <a:lnTo>
                      <a:pt x="306" y="812"/>
                    </a:lnTo>
                    <a:lnTo>
                      <a:pt x="302" y="820"/>
                    </a:lnTo>
                    <a:lnTo>
                      <a:pt x="296" y="834"/>
                    </a:lnTo>
                    <a:lnTo>
                      <a:pt x="274" y="896"/>
                    </a:lnTo>
                    <a:lnTo>
                      <a:pt x="254" y="952"/>
                    </a:lnTo>
                    <a:lnTo>
                      <a:pt x="216" y="1024"/>
                    </a:lnTo>
                    <a:lnTo>
                      <a:pt x="220" y="1024"/>
                    </a:lnTo>
                    <a:lnTo>
                      <a:pt x="232" y="1024"/>
                    </a:lnTo>
                    <a:lnTo>
                      <a:pt x="234" y="1022"/>
                    </a:lnTo>
                    <a:lnTo>
                      <a:pt x="236" y="1020"/>
                    </a:lnTo>
                    <a:lnTo>
                      <a:pt x="236" y="1016"/>
                    </a:lnTo>
                    <a:lnTo>
                      <a:pt x="238" y="1010"/>
                    </a:lnTo>
                    <a:lnTo>
                      <a:pt x="242" y="1004"/>
                    </a:lnTo>
                    <a:lnTo>
                      <a:pt x="246" y="998"/>
                    </a:lnTo>
                    <a:lnTo>
                      <a:pt x="248" y="996"/>
                    </a:lnTo>
                    <a:lnTo>
                      <a:pt x="248" y="998"/>
                    </a:lnTo>
                    <a:lnTo>
                      <a:pt x="250" y="1008"/>
                    </a:lnTo>
                    <a:lnTo>
                      <a:pt x="244" y="1010"/>
                    </a:lnTo>
                    <a:lnTo>
                      <a:pt x="250" y="1014"/>
                    </a:lnTo>
                    <a:lnTo>
                      <a:pt x="252" y="1020"/>
                    </a:lnTo>
                    <a:lnTo>
                      <a:pt x="248" y="1022"/>
                    </a:lnTo>
                    <a:lnTo>
                      <a:pt x="246" y="1024"/>
                    </a:lnTo>
                    <a:lnTo>
                      <a:pt x="248" y="1028"/>
                    </a:lnTo>
                    <a:lnTo>
                      <a:pt x="250" y="1032"/>
                    </a:lnTo>
                    <a:lnTo>
                      <a:pt x="250" y="1036"/>
                    </a:lnTo>
                    <a:lnTo>
                      <a:pt x="252" y="1038"/>
                    </a:lnTo>
                    <a:lnTo>
                      <a:pt x="256" y="1038"/>
                    </a:lnTo>
                    <a:lnTo>
                      <a:pt x="262" y="1038"/>
                    </a:lnTo>
                    <a:lnTo>
                      <a:pt x="262" y="1032"/>
                    </a:lnTo>
                    <a:lnTo>
                      <a:pt x="262" y="1030"/>
                    </a:lnTo>
                    <a:lnTo>
                      <a:pt x="266" y="1032"/>
                    </a:lnTo>
                    <a:lnTo>
                      <a:pt x="274" y="1038"/>
                    </a:lnTo>
                    <a:lnTo>
                      <a:pt x="278" y="1042"/>
                    </a:lnTo>
                    <a:lnTo>
                      <a:pt x="282" y="1044"/>
                    </a:lnTo>
                    <a:lnTo>
                      <a:pt x="286" y="1046"/>
                    </a:lnTo>
                    <a:lnTo>
                      <a:pt x="288" y="1046"/>
                    </a:lnTo>
                    <a:lnTo>
                      <a:pt x="294" y="1044"/>
                    </a:lnTo>
                    <a:lnTo>
                      <a:pt x="298" y="1040"/>
                    </a:lnTo>
                    <a:lnTo>
                      <a:pt x="304" y="1038"/>
                    </a:lnTo>
                    <a:lnTo>
                      <a:pt x="308" y="1036"/>
                    </a:lnTo>
                    <a:lnTo>
                      <a:pt x="318" y="1038"/>
                    </a:lnTo>
                    <a:lnTo>
                      <a:pt x="320" y="1042"/>
                    </a:lnTo>
                    <a:lnTo>
                      <a:pt x="322" y="1044"/>
                    </a:lnTo>
                    <a:lnTo>
                      <a:pt x="326" y="1044"/>
                    </a:lnTo>
                    <a:lnTo>
                      <a:pt x="330" y="1044"/>
                    </a:lnTo>
                    <a:lnTo>
                      <a:pt x="334" y="1046"/>
                    </a:lnTo>
                    <a:lnTo>
                      <a:pt x="338" y="1048"/>
                    </a:lnTo>
                    <a:lnTo>
                      <a:pt x="340" y="1050"/>
                    </a:lnTo>
                    <a:lnTo>
                      <a:pt x="342" y="1052"/>
                    </a:lnTo>
                    <a:lnTo>
                      <a:pt x="344" y="1054"/>
                    </a:lnTo>
                    <a:lnTo>
                      <a:pt x="342" y="1054"/>
                    </a:lnTo>
                    <a:lnTo>
                      <a:pt x="332" y="1058"/>
                    </a:lnTo>
                    <a:lnTo>
                      <a:pt x="330" y="1064"/>
                    </a:lnTo>
                    <a:lnTo>
                      <a:pt x="326" y="1064"/>
                    </a:lnTo>
                    <a:lnTo>
                      <a:pt x="298" y="1064"/>
                    </a:lnTo>
                    <a:lnTo>
                      <a:pt x="290" y="1064"/>
                    </a:lnTo>
                    <a:lnTo>
                      <a:pt x="288" y="1070"/>
                    </a:lnTo>
                    <a:lnTo>
                      <a:pt x="288" y="1078"/>
                    </a:lnTo>
                    <a:lnTo>
                      <a:pt x="288" y="1080"/>
                    </a:lnTo>
                    <a:lnTo>
                      <a:pt x="286" y="1082"/>
                    </a:lnTo>
                    <a:lnTo>
                      <a:pt x="278" y="1084"/>
                    </a:lnTo>
                    <a:lnTo>
                      <a:pt x="272" y="1084"/>
                    </a:lnTo>
                    <a:lnTo>
                      <a:pt x="268" y="1084"/>
                    </a:lnTo>
                    <a:lnTo>
                      <a:pt x="264" y="1088"/>
                    </a:lnTo>
                    <a:lnTo>
                      <a:pt x="264" y="1098"/>
                    </a:lnTo>
                    <a:lnTo>
                      <a:pt x="266" y="1102"/>
                    </a:lnTo>
                    <a:lnTo>
                      <a:pt x="264" y="1102"/>
                    </a:lnTo>
                    <a:lnTo>
                      <a:pt x="256" y="1102"/>
                    </a:lnTo>
                    <a:lnTo>
                      <a:pt x="250" y="1102"/>
                    </a:lnTo>
                    <a:lnTo>
                      <a:pt x="250" y="1106"/>
                    </a:lnTo>
                    <a:lnTo>
                      <a:pt x="254" y="1116"/>
                    </a:lnTo>
                    <a:lnTo>
                      <a:pt x="254" y="1118"/>
                    </a:lnTo>
                    <a:lnTo>
                      <a:pt x="254" y="1124"/>
                    </a:lnTo>
                    <a:lnTo>
                      <a:pt x="250" y="1128"/>
                    </a:lnTo>
                    <a:lnTo>
                      <a:pt x="252" y="1130"/>
                    </a:lnTo>
                    <a:lnTo>
                      <a:pt x="254" y="1130"/>
                    </a:lnTo>
                    <a:lnTo>
                      <a:pt x="262" y="1136"/>
                    </a:lnTo>
                    <a:lnTo>
                      <a:pt x="260" y="1134"/>
                    </a:lnTo>
                    <a:lnTo>
                      <a:pt x="256" y="1134"/>
                    </a:lnTo>
                    <a:lnTo>
                      <a:pt x="254" y="1136"/>
                    </a:lnTo>
                    <a:lnTo>
                      <a:pt x="252" y="1138"/>
                    </a:lnTo>
                    <a:lnTo>
                      <a:pt x="250" y="1148"/>
                    </a:lnTo>
                    <a:lnTo>
                      <a:pt x="248" y="1162"/>
                    </a:lnTo>
                    <a:lnTo>
                      <a:pt x="248" y="1168"/>
                    </a:lnTo>
                    <a:lnTo>
                      <a:pt x="250" y="1172"/>
                    </a:lnTo>
                    <a:lnTo>
                      <a:pt x="250" y="1176"/>
                    </a:lnTo>
                    <a:lnTo>
                      <a:pt x="246" y="1186"/>
                    </a:lnTo>
                    <a:lnTo>
                      <a:pt x="244" y="1198"/>
                    </a:lnTo>
                    <a:lnTo>
                      <a:pt x="246" y="1206"/>
                    </a:lnTo>
                    <a:lnTo>
                      <a:pt x="250" y="1214"/>
                    </a:lnTo>
                    <a:lnTo>
                      <a:pt x="252" y="1222"/>
                    </a:lnTo>
                    <a:lnTo>
                      <a:pt x="256" y="1230"/>
                    </a:lnTo>
                    <a:lnTo>
                      <a:pt x="258" y="1236"/>
                    </a:lnTo>
                    <a:lnTo>
                      <a:pt x="264" y="1244"/>
                    </a:lnTo>
                    <a:lnTo>
                      <a:pt x="272" y="1254"/>
                    </a:lnTo>
                    <a:lnTo>
                      <a:pt x="278" y="1272"/>
                    </a:lnTo>
                    <a:lnTo>
                      <a:pt x="282" y="1280"/>
                    </a:lnTo>
                    <a:lnTo>
                      <a:pt x="274" y="1290"/>
                    </a:lnTo>
                    <a:lnTo>
                      <a:pt x="272" y="1290"/>
                    </a:lnTo>
                    <a:lnTo>
                      <a:pt x="270" y="1292"/>
                    </a:lnTo>
                    <a:lnTo>
                      <a:pt x="270" y="1296"/>
                    </a:lnTo>
                    <a:lnTo>
                      <a:pt x="272" y="1308"/>
                    </a:lnTo>
                    <a:lnTo>
                      <a:pt x="270" y="1312"/>
                    </a:lnTo>
                    <a:lnTo>
                      <a:pt x="276" y="1318"/>
                    </a:lnTo>
                    <a:lnTo>
                      <a:pt x="288" y="1324"/>
                    </a:lnTo>
                    <a:lnTo>
                      <a:pt x="290" y="1324"/>
                    </a:lnTo>
                    <a:lnTo>
                      <a:pt x="294" y="1324"/>
                    </a:lnTo>
                    <a:lnTo>
                      <a:pt x="298" y="1328"/>
                    </a:lnTo>
                    <a:lnTo>
                      <a:pt x="300" y="1332"/>
                    </a:lnTo>
                    <a:lnTo>
                      <a:pt x="300" y="1336"/>
                    </a:lnTo>
                    <a:lnTo>
                      <a:pt x="302" y="1354"/>
                    </a:lnTo>
                    <a:lnTo>
                      <a:pt x="302" y="1360"/>
                    </a:lnTo>
                    <a:lnTo>
                      <a:pt x="300" y="1364"/>
                    </a:lnTo>
                    <a:lnTo>
                      <a:pt x="300" y="1368"/>
                    </a:lnTo>
                    <a:lnTo>
                      <a:pt x="302" y="1374"/>
                    </a:lnTo>
                    <a:lnTo>
                      <a:pt x="304" y="1384"/>
                    </a:lnTo>
                    <a:lnTo>
                      <a:pt x="316" y="1380"/>
                    </a:lnTo>
                    <a:lnTo>
                      <a:pt x="328" y="1394"/>
                    </a:lnTo>
                    <a:lnTo>
                      <a:pt x="336" y="1414"/>
                    </a:lnTo>
                    <a:lnTo>
                      <a:pt x="340" y="1418"/>
                    </a:lnTo>
                    <a:lnTo>
                      <a:pt x="346" y="1438"/>
                    </a:lnTo>
                    <a:lnTo>
                      <a:pt x="358" y="1444"/>
                    </a:lnTo>
                    <a:lnTo>
                      <a:pt x="358" y="1440"/>
                    </a:lnTo>
                    <a:lnTo>
                      <a:pt x="362" y="1436"/>
                    </a:lnTo>
                    <a:lnTo>
                      <a:pt x="368" y="1434"/>
                    </a:lnTo>
                    <a:lnTo>
                      <a:pt x="374" y="1434"/>
                    </a:lnTo>
                    <a:lnTo>
                      <a:pt x="380" y="1438"/>
                    </a:lnTo>
                    <a:lnTo>
                      <a:pt x="384" y="1440"/>
                    </a:lnTo>
                    <a:lnTo>
                      <a:pt x="384" y="1438"/>
                    </a:lnTo>
                    <a:lnTo>
                      <a:pt x="384" y="1436"/>
                    </a:lnTo>
                    <a:lnTo>
                      <a:pt x="386" y="1434"/>
                    </a:lnTo>
                    <a:lnTo>
                      <a:pt x="388" y="1434"/>
                    </a:lnTo>
                    <a:lnTo>
                      <a:pt x="396" y="1432"/>
                    </a:lnTo>
                    <a:lnTo>
                      <a:pt x="414" y="1432"/>
                    </a:lnTo>
                    <a:lnTo>
                      <a:pt x="418" y="1434"/>
                    </a:lnTo>
                    <a:lnTo>
                      <a:pt x="420" y="1436"/>
                    </a:lnTo>
                    <a:lnTo>
                      <a:pt x="422" y="1444"/>
                    </a:lnTo>
                    <a:lnTo>
                      <a:pt x="424" y="1452"/>
                    </a:lnTo>
                    <a:lnTo>
                      <a:pt x="426" y="1456"/>
                    </a:lnTo>
                    <a:lnTo>
                      <a:pt x="428" y="1458"/>
                    </a:lnTo>
                    <a:lnTo>
                      <a:pt x="432" y="1460"/>
                    </a:lnTo>
                    <a:lnTo>
                      <a:pt x="434" y="1458"/>
                    </a:lnTo>
                    <a:lnTo>
                      <a:pt x="436" y="1454"/>
                    </a:lnTo>
                    <a:lnTo>
                      <a:pt x="438" y="1444"/>
                    </a:lnTo>
                    <a:lnTo>
                      <a:pt x="442" y="1436"/>
                    </a:lnTo>
                    <a:lnTo>
                      <a:pt x="444" y="1432"/>
                    </a:lnTo>
                    <a:lnTo>
                      <a:pt x="448" y="1430"/>
                    </a:lnTo>
                    <a:lnTo>
                      <a:pt x="454" y="1430"/>
                    </a:lnTo>
                    <a:lnTo>
                      <a:pt x="464" y="1432"/>
                    </a:lnTo>
                    <a:lnTo>
                      <a:pt x="474" y="1432"/>
                    </a:lnTo>
                    <a:lnTo>
                      <a:pt x="484" y="1432"/>
                    </a:lnTo>
                    <a:lnTo>
                      <a:pt x="488" y="1436"/>
                    </a:lnTo>
                    <a:lnTo>
                      <a:pt x="490" y="1440"/>
                    </a:lnTo>
                    <a:lnTo>
                      <a:pt x="494" y="1444"/>
                    </a:lnTo>
                    <a:lnTo>
                      <a:pt x="498" y="1446"/>
                    </a:lnTo>
                    <a:lnTo>
                      <a:pt x="502" y="1448"/>
                    </a:lnTo>
                    <a:lnTo>
                      <a:pt x="506" y="1448"/>
                    </a:lnTo>
                    <a:lnTo>
                      <a:pt x="510" y="1452"/>
                    </a:lnTo>
                    <a:lnTo>
                      <a:pt x="512" y="1460"/>
                    </a:lnTo>
                    <a:lnTo>
                      <a:pt x="512" y="1466"/>
                    </a:lnTo>
                    <a:lnTo>
                      <a:pt x="510" y="1472"/>
                    </a:lnTo>
                    <a:lnTo>
                      <a:pt x="516" y="1478"/>
                    </a:lnTo>
                    <a:lnTo>
                      <a:pt x="524" y="1486"/>
                    </a:lnTo>
                    <a:lnTo>
                      <a:pt x="522" y="1494"/>
                    </a:lnTo>
                    <a:lnTo>
                      <a:pt x="516" y="1512"/>
                    </a:lnTo>
                    <a:lnTo>
                      <a:pt x="514" y="1518"/>
                    </a:lnTo>
                    <a:lnTo>
                      <a:pt x="514" y="1522"/>
                    </a:lnTo>
                    <a:lnTo>
                      <a:pt x="516" y="1524"/>
                    </a:lnTo>
                    <a:lnTo>
                      <a:pt x="520" y="1526"/>
                    </a:lnTo>
                    <a:lnTo>
                      <a:pt x="526" y="1528"/>
                    </a:lnTo>
                    <a:lnTo>
                      <a:pt x="530" y="1530"/>
                    </a:lnTo>
                    <a:lnTo>
                      <a:pt x="534" y="1530"/>
                    </a:lnTo>
                    <a:lnTo>
                      <a:pt x="538" y="1530"/>
                    </a:lnTo>
                    <a:lnTo>
                      <a:pt x="544" y="1530"/>
                    </a:lnTo>
                    <a:lnTo>
                      <a:pt x="542" y="1544"/>
                    </a:lnTo>
                    <a:lnTo>
                      <a:pt x="550" y="1546"/>
                    </a:lnTo>
                    <a:lnTo>
                      <a:pt x="554" y="1550"/>
                    </a:lnTo>
                    <a:lnTo>
                      <a:pt x="564" y="1562"/>
                    </a:lnTo>
                    <a:lnTo>
                      <a:pt x="570" y="1566"/>
                    </a:lnTo>
                    <a:lnTo>
                      <a:pt x="574" y="1568"/>
                    </a:lnTo>
                    <a:lnTo>
                      <a:pt x="588" y="1568"/>
                    </a:lnTo>
                    <a:lnTo>
                      <a:pt x="592" y="1570"/>
                    </a:lnTo>
                    <a:lnTo>
                      <a:pt x="596" y="1572"/>
                    </a:lnTo>
                    <a:lnTo>
                      <a:pt x="598" y="1578"/>
                    </a:lnTo>
                    <a:lnTo>
                      <a:pt x="598" y="1584"/>
                    </a:lnTo>
                    <a:lnTo>
                      <a:pt x="596" y="1588"/>
                    </a:lnTo>
                    <a:lnTo>
                      <a:pt x="598" y="1588"/>
                    </a:lnTo>
                    <a:lnTo>
                      <a:pt x="600" y="1592"/>
                    </a:lnTo>
                    <a:lnTo>
                      <a:pt x="604" y="1594"/>
                    </a:lnTo>
                    <a:lnTo>
                      <a:pt x="612" y="1592"/>
                    </a:lnTo>
                    <a:lnTo>
                      <a:pt x="622" y="1590"/>
                    </a:lnTo>
                    <a:lnTo>
                      <a:pt x="632" y="1590"/>
                    </a:lnTo>
                    <a:lnTo>
                      <a:pt x="640" y="1592"/>
                    </a:lnTo>
                    <a:lnTo>
                      <a:pt x="644" y="1600"/>
                    </a:lnTo>
                    <a:lnTo>
                      <a:pt x="648" y="1606"/>
                    </a:lnTo>
                    <a:lnTo>
                      <a:pt x="650" y="1608"/>
                    </a:lnTo>
                    <a:lnTo>
                      <a:pt x="654" y="1608"/>
                    </a:lnTo>
                    <a:lnTo>
                      <a:pt x="658" y="1608"/>
                    </a:lnTo>
                    <a:lnTo>
                      <a:pt x="662" y="1610"/>
                    </a:lnTo>
                    <a:lnTo>
                      <a:pt x="664" y="1614"/>
                    </a:lnTo>
                    <a:lnTo>
                      <a:pt x="666" y="1620"/>
                    </a:lnTo>
                    <a:lnTo>
                      <a:pt x="664" y="1626"/>
                    </a:lnTo>
                    <a:lnTo>
                      <a:pt x="662" y="1630"/>
                    </a:lnTo>
                    <a:lnTo>
                      <a:pt x="658" y="1634"/>
                    </a:lnTo>
                    <a:lnTo>
                      <a:pt x="654" y="1636"/>
                    </a:lnTo>
                    <a:lnTo>
                      <a:pt x="652" y="1640"/>
                    </a:lnTo>
                    <a:lnTo>
                      <a:pt x="652" y="1644"/>
                    </a:lnTo>
                    <a:lnTo>
                      <a:pt x="650" y="1650"/>
                    </a:lnTo>
                    <a:lnTo>
                      <a:pt x="644" y="1654"/>
                    </a:lnTo>
                    <a:lnTo>
                      <a:pt x="636" y="1660"/>
                    </a:lnTo>
                    <a:lnTo>
                      <a:pt x="630" y="1662"/>
                    </a:lnTo>
                    <a:lnTo>
                      <a:pt x="626" y="1662"/>
                    </a:lnTo>
                    <a:lnTo>
                      <a:pt x="616" y="1660"/>
                    </a:lnTo>
                    <a:lnTo>
                      <a:pt x="608" y="1658"/>
                    </a:lnTo>
                    <a:lnTo>
                      <a:pt x="602" y="1656"/>
                    </a:lnTo>
                    <a:lnTo>
                      <a:pt x="598" y="1660"/>
                    </a:lnTo>
                    <a:lnTo>
                      <a:pt x="596" y="1664"/>
                    </a:lnTo>
                    <a:lnTo>
                      <a:pt x="596" y="1670"/>
                    </a:lnTo>
                    <a:lnTo>
                      <a:pt x="602" y="1678"/>
                    </a:lnTo>
                    <a:lnTo>
                      <a:pt x="612" y="1688"/>
                    </a:lnTo>
                    <a:lnTo>
                      <a:pt x="620" y="1696"/>
                    </a:lnTo>
                    <a:lnTo>
                      <a:pt x="624" y="1704"/>
                    </a:lnTo>
                    <a:lnTo>
                      <a:pt x="624" y="1708"/>
                    </a:lnTo>
                    <a:lnTo>
                      <a:pt x="624" y="1722"/>
                    </a:lnTo>
                    <a:lnTo>
                      <a:pt x="638" y="1736"/>
                    </a:lnTo>
                    <a:lnTo>
                      <a:pt x="642" y="1740"/>
                    </a:lnTo>
                    <a:lnTo>
                      <a:pt x="644" y="1748"/>
                    </a:lnTo>
                    <a:lnTo>
                      <a:pt x="648" y="1756"/>
                    </a:lnTo>
                    <a:lnTo>
                      <a:pt x="650" y="1758"/>
                    </a:lnTo>
                    <a:lnTo>
                      <a:pt x="658" y="1760"/>
                    </a:lnTo>
                    <a:lnTo>
                      <a:pt x="664" y="1762"/>
                    </a:lnTo>
                    <a:lnTo>
                      <a:pt x="666" y="1760"/>
                    </a:lnTo>
                    <a:lnTo>
                      <a:pt x="670" y="1758"/>
                    </a:lnTo>
                    <a:lnTo>
                      <a:pt x="678" y="1748"/>
                    </a:lnTo>
                    <a:lnTo>
                      <a:pt x="680" y="1740"/>
                    </a:lnTo>
                    <a:lnTo>
                      <a:pt x="680" y="1724"/>
                    </a:lnTo>
                    <a:lnTo>
                      <a:pt x="710" y="1724"/>
                    </a:lnTo>
                    <a:lnTo>
                      <a:pt x="714" y="1714"/>
                    </a:lnTo>
                    <a:lnTo>
                      <a:pt x="720" y="1708"/>
                    </a:lnTo>
                    <a:lnTo>
                      <a:pt x="724" y="1706"/>
                    </a:lnTo>
                    <a:lnTo>
                      <a:pt x="730" y="1704"/>
                    </a:lnTo>
                    <a:lnTo>
                      <a:pt x="744" y="1704"/>
                    </a:lnTo>
                    <a:lnTo>
                      <a:pt x="748" y="1702"/>
                    </a:lnTo>
                    <a:lnTo>
                      <a:pt x="750" y="1700"/>
                    </a:lnTo>
                    <a:lnTo>
                      <a:pt x="752" y="1694"/>
                    </a:lnTo>
                    <a:lnTo>
                      <a:pt x="756" y="1690"/>
                    </a:lnTo>
                    <a:lnTo>
                      <a:pt x="760" y="1688"/>
                    </a:lnTo>
                    <a:lnTo>
                      <a:pt x="762" y="1688"/>
                    </a:lnTo>
                    <a:lnTo>
                      <a:pt x="764" y="1690"/>
                    </a:lnTo>
                    <a:lnTo>
                      <a:pt x="778" y="1710"/>
                    </a:lnTo>
                    <a:lnTo>
                      <a:pt x="786" y="1720"/>
                    </a:lnTo>
                    <a:lnTo>
                      <a:pt x="790" y="1724"/>
                    </a:lnTo>
                    <a:lnTo>
                      <a:pt x="806" y="1726"/>
                    </a:lnTo>
                    <a:lnTo>
                      <a:pt x="814" y="1730"/>
                    </a:lnTo>
                    <a:lnTo>
                      <a:pt x="814" y="1732"/>
                    </a:lnTo>
                    <a:lnTo>
                      <a:pt x="812" y="1734"/>
                    </a:lnTo>
                    <a:lnTo>
                      <a:pt x="804" y="1740"/>
                    </a:lnTo>
                    <a:lnTo>
                      <a:pt x="800" y="1746"/>
                    </a:lnTo>
                    <a:lnTo>
                      <a:pt x="798" y="1754"/>
                    </a:lnTo>
                    <a:lnTo>
                      <a:pt x="804" y="1756"/>
                    </a:lnTo>
                    <a:lnTo>
                      <a:pt x="808" y="1758"/>
                    </a:lnTo>
                    <a:lnTo>
                      <a:pt x="810" y="1762"/>
                    </a:lnTo>
                    <a:lnTo>
                      <a:pt x="814" y="1770"/>
                    </a:lnTo>
                    <a:lnTo>
                      <a:pt x="818" y="1774"/>
                    </a:lnTo>
                    <a:lnTo>
                      <a:pt x="820" y="1776"/>
                    </a:lnTo>
                    <a:lnTo>
                      <a:pt x="822" y="1776"/>
                    </a:lnTo>
                    <a:lnTo>
                      <a:pt x="822" y="1780"/>
                    </a:lnTo>
                    <a:lnTo>
                      <a:pt x="822" y="1782"/>
                    </a:lnTo>
                    <a:lnTo>
                      <a:pt x="826" y="1784"/>
                    </a:lnTo>
                    <a:lnTo>
                      <a:pt x="840" y="1784"/>
                    </a:lnTo>
                    <a:lnTo>
                      <a:pt x="854" y="1780"/>
                    </a:lnTo>
                    <a:lnTo>
                      <a:pt x="862" y="1778"/>
                    </a:lnTo>
                    <a:lnTo>
                      <a:pt x="866" y="1778"/>
                    </a:lnTo>
                    <a:lnTo>
                      <a:pt x="870" y="1778"/>
                    </a:lnTo>
                    <a:lnTo>
                      <a:pt x="874" y="1780"/>
                    </a:lnTo>
                    <a:lnTo>
                      <a:pt x="888" y="1788"/>
                    </a:lnTo>
                    <a:lnTo>
                      <a:pt x="888" y="1786"/>
                    </a:lnTo>
                    <a:lnTo>
                      <a:pt x="890" y="1786"/>
                    </a:lnTo>
                    <a:lnTo>
                      <a:pt x="894" y="1788"/>
                    </a:lnTo>
                    <a:lnTo>
                      <a:pt x="898" y="1796"/>
                    </a:lnTo>
                    <a:lnTo>
                      <a:pt x="906" y="1812"/>
                    </a:lnTo>
                    <a:lnTo>
                      <a:pt x="908" y="1820"/>
                    </a:lnTo>
                    <a:lnTo>
                      <a:pt x="910" y="1830"/>
                    </a:lnTo>
                    <a:lnTo>
                      <a:pt x="914" y="1836"/>
                    </a:lnTo>
                    <a:lnTo>
                      <a:pt x="918" y="1838"/>
                    </a:lnTo>
                    <a:lnTo>
                      <a:pt x="924" y="1836"/>
                    </a:lnTo>
                    <a:lnTo>
                      <a:pt x="930" y="1834"/>
                    </a:lnTo>
                    <a:lnTo>
                      <a:pt x="940" y="1828"/>
                    </a:lnTo>
                    <a:lnTo>
                      <a:pt x="952" y="1826"/>
                    </a:lnTo>
                    <a:lnTo>
                      <a:pt x="960" y="1824"/>
                    </a:lnTo>
                    <a:lnTo>
                      <a:pt x="962" y="1828"/>
                    </a:lnTo>
                    <a:lnTo>
                      <a:pt x="966" y="1830"/>
                    </a:lnTo>
                    <a:lnTo>
                      <a:pt x="980" y="1830"/>
                    </a:lnTo>
                    <a:lnTo>
                      <a:pt x="990" y="1828"/>
                    </a:lnTo>
                    <a:lnTo>
                      <a:pt x="998" y="1824"/>
                    </a:lnTo>
                    <a:lnTo>
                      <a:pt x="1002" y="1820"/>
                    </a:lnTo>
                    <a:lnTo>
                      <a:pt x="1004" y="1816"/>
                    </a:lnTo>
                    <a:lnTo>
                      <a:pt x="1008" y="1808"/>
                    </a:lnTo>
                    <a:lnTo>
                      <a:pt x="1014" y="1802"/>
                    </a:lnTo>
                    <a:lnTo>
                      <a:pt x="1020" y="1798"/>
                    </a:lnTo>
                    <a:lnTo>
                      <a:pt x="1024" y="1798"/>
                    </a:lnTo>
                    <a:lnTo>
                      <a:pt x="1030" y="1800"/>
                    </a:lnTo>
                    <a:lnTo>
                      <a:pt x="1038" y="1806"/>
                    </a:lnTo>
                    <a:lnTo>
                      <a:pt x="1046" y="1812"/>
                    </a:lnTo>
                    <a:lnTo>
                      <a:pt x="1052" y="1818"/>
                    </a:lnTo>
                    <a:lnTo>
                      <a:pt x="1056" y="1822"/>
                    </a:lnTo>
                    <a:lnTo>
                      <a:pt x="1060" y="1824"/>
                    </a:lnTo>
                    <a:lnTo>
                      <a:pt x="1072" y="1824"/>
                    </a:lnTo>
                    <a:lnTo>
                      <a:pt x="1078" y="1824"/>
                    </a:lnTo>
                    <a:lnTo>
                      <a:pt x="1082" y="1820"/>
                    </a:lnTo>
                    <a:lnTo>
                      <a:pt x="1086" y="1816"/>
                    </a:lnTo>
                    <a:lnTo>
                      <a:pt x="1086" y="1812"/>
                    </a:lnTo>
                    <a:lnTo>
                      <a:pt x="1088" y="1810"/>
                    </a:lnTo>
                    <a:lnTo>
                      <a:pt x="1096" y="1810"/>
                    </a:lnTo>
                    <a:lnTo>
                      <a:pt x="1110" y="1810"/>
                    </a:lnTo>
                    <a:lnTo>
                      <a:pt x="1116" y="1810"/>
                    </a:lnTo>
                    <a:lnTo>
                      <a:pt x="1124" y="1808"/>
                    </a:lnTo>
                    <a:lnTo>
                      <a:pt x="1134" y="1810"/>
                    </a:lnTo>
                    <a:lnTo>
                      <a:pt x="1144" y="1810"/>
                    </a:lnTo>
                    <a:lnTo>
                      <a:pt x="1148" y="1808"/>
                    </a:lnTo>
                    <a:lnTo>
                      <a:pt x="1152" y="1806"/>
                    </a:lnTo>
                    <a:lnTo>
                      <a:pt x="1156" y="1806"/>
                    </a:lnTo>
                    <a:lnTo>
                      <a:pt x="1160" y="1808"/>
                    </a:lnTo>
                    <a:lnTo>
                      <a:pt x="1166" y="1810"/>
                    </a:lnTo>
                    <a:lnTo>
                      <a:pt x="1172" y="1814"/>
                    </a:lnTo>
                    <a:lnTo>
                      <a:pt x="1176" y="1814"/>
                    </a:lnTo>
                    <a:lnTo>
                      <a:pt x="1182" y="1810"/>
                    </a:lnTo>
                    <a:lnTo>
                      <a:pt x="1186" y="1808"/>
                    </a:lnTo>
                    <a:lnTo>
                      <a:pt x="1192" y="1804"/>
                    </a:lnTo>
                    <a:lnTo>
                      <a:pt x="1200" y="1800"/>
                    </a:lnTo>
                    <a:lnTo>
                      <a:pt x="1204" y="1800"/>
                    </a:lnTo>
                    <a:lnTo>
                      <a:pt x="1206" y="1802"/>
                    </a:lnTo>
                    <a:lnTo>
                      <a:pt x="1210" y="1808"/>
                    </a:lnTo>
                    <a:lnTo>
                      <a:pt x="1210" y="1814"/>
                    </a:lnTo>
                    <a:lnTo>
                      <a:pt x="1210" y="1818"/>
                    </a:lnTo>
                    <a:lnTo>
                      <a:pt x="1212" y="1824"/>
                    </a:lnTo>
                    <a:lnTo>
                      <a:pt x="1224" y="1840"/>
                    </a:lnTo>
                    <a:lnTo>
                      <a:pt x="1228" y="1848"/>
                    </a:lnTo>
                    <a:lnTo>
                      <a:pt x="1228" y="1852"/>
                    </a:lnTo>
                    <a:lnTo>
                      <a:pt x="1226" y="1854"/>
                    </a:lnTo>
                    <a:lnTo>
                      <a:pt x="1210" y="1864"/>
                    </a:lnTo>
                    <a:lnTo>
                      <a:pt x="1204" y="1868"/>
                    </a:lnTo>
                    <a:lnTo>
                      <a:pt x="1204" y="1870"/>
                    </a:lnTo>
                    <a:lnTo>
                      <a:pt x="1206" y="1872"/>
                    </a:lnTo>
                    <a:lnTo>
                      <a:pt x="1212" y="1876"/>
                    </a:lnTo>
                    <a:lnTo>
                      <a:pt x="1220" y="1878"/>
                    </a:lnTo>
                    <a:lnTo>
                      <a:pt x="1226" y="1878"/>
                    </a:lnTo>
                    <a:lnTo>
                      <a:pt x="1228" y="1878"/>
                    </a:lnTo>
                    <a:lnTo>
                      <a:pt x="1228" y="1876"/>
                    </a:lnTo>
                    <a:lnTo>
                      <a:pt x="1228" y="1874"/>
                    </a:lnTo>
                    <a:lnTo>
                      <a:pt x="1230" y="1872"/>
                    </a:lnTo>
                    <a:lnTo>
                      <a:pt x="1236" y="1868"/>
                    </a:lnTo>
                    <a:lnTo>
                      <a:pt x="1238" y="1868"/>
                    </a:lnTo>
                    <a:lnTo>
                      <a:pt x="1240" y="1870"/>
                    </a:lnTo>
                    <a:lnTo>
                      <a:pt x="1238" y="1874"/>
                    </a:lnTo>
                    <a:lnTo>
                      <a:pt x="1234" y="1880"/>
                    </a:lnTo>
                    <a:lnTo>
                      <a:pt x="1230" y="1884"/>
                    </a:lnTo>
                    <a:lnTo>
                      <a:pt x="1224" y="1886"/>
                    </a:lnTo>
                    <a:lnTo>
                      <a:pt x="1220" y="1908"/>
                    </a:lnTo>
                    <a:lnTo>
                      <a:pt x="1226" y="1906"/>
                    </a:lnTo>
                    <a:lnTo>
                      <a:pt x="1230" y="1906"/>
                    </a:lnTo>
                    <a:lnTo>
                      <a:pt x="1234" y="1908"/>
                    </a:lnTo>
                    <a:lnTo>
                      <a:pt x="1248" y="1924"/>
                    </a:lnTo>
                    <a:lnTo>
                      <a:pt x="1254" y="1928"/>
                    </a:lnTo>
                    <a:lnTo>
                      <a:pt x="1258" y="1930"/>
                    </a:lnTo>
                    <a:lnTo>
                      <a:pt x="1258" y="1934"/>
                    </a:lnTo>
                    <a:lnTo>
                      <a:pt x="1254" y="1946"/>
                    </a:lnTo>
                    <a:lnTo>
                      <a:pt x="1250" y="1954"/>
                    </a:lnTo>
                    <a:lnTo>
                      <a:pt x="1250" y="1958"/>
                    </a:lnTo>
                    <a:lnTo>
                      <a:pt x="1252" y="1960"/>
                    </a:lnTo>
                    <a:lnTo>
                      <a:pt x="1258" y="1974"/>
                    </a:lnTo>
                    <a:lnTo>
                      <a:pt x="1256" y="1976"/>
                    </a:lnTo>
                    <a:lnTo>
                      <a:pt x="1240" y="1980"/>
                    </a:lnTo>
                    <a:lnTo>
                      <a:pt x="1234" y="1982"/>
                    </a:lnTo>
                    <a:lnTo>
                      <a:pt x="1222" y="1988"/>
                    </a:lnTo>
                    <a:lnTo>
                      <a:pt x="1212" y="1992"/>
                    </a:lnTo>
                    <a:lnTo>
                      <a:pt x="1204" y="1996"/>
                    </a:lnTo>
                    <a:lnTo>
                      <a:pt x="1204" y="2000"/>
                    </a:lnTo>
                    <a:lnTo>
                      <a:pt x="1204" y="2010"/>
                    </a:lnTo>
                    <a:lnTo>
                      <a:pt x="1202" y="2018"/>
                    </a:lnTo>
                    <a:lnTo>
                      <a:pt x="1192" y="2026"/>
                    </a:lnTo>
                    <a:lnTo>
                      <a:pt x="1184" y="2036"/>
                    </a:lnTo>
                    <a:lnTo>
                      <a:pt x="1182" y="2040"/>
                    </a:lnTo>
                    <a:lnTo>
                      <a:pt x="1182" y="2044"/>
                    </a:lnTo>
                    <a:lnTo>
                      <a:pt x="1184" y="2054"/>
                    </a:lnTo>
                    <a:lnTo>
                      <a:pt x="1188" y="2060"/>
                    </a:lnTo>
                    <a:lnTo>
                      <a:pt x="1192" y="2062"/>
                    </a:lnTo>
                    <a:lnTo>
                      <a:pt x="1192" y="2074"/>
                    </a:lnTo>
                    <a:lnTo>
                      <a:pt x="1198" y="2074"/>
                    </a:lnTo>
                    <a:lnTo>
                      <a:pt x="1214" y="2066"/>
                    </a:lnTo>
                    <a:lnTo>
                      <a:pt x="1232" y="2052"/>
                    </a:lnTo>
                    <a:lnTo>
                      <a:pt x="1258" y="2050"/>
                    </a:lnTo>
                    <a:lnTo>
                      <a:pt x="1246" y="2078"/>
                    </a:lnTo>
                    <a:lnTo>
                      <a:pt x="1226" y="2110"/>
                    </a:lnTo>
                    <a:lnTo>
                      <a:pt x="1216" y="2120"/>
                    </a:lnTo>
                    <a:lnTo>
                      <a:pt x="1208" y="2130"/>
                    </a:lnTo>
                    <a:lnTo>
                      <a:pt x="1206" y="2134"/>
                    </a:lnTo>
                    <a:lnTo>
                      <a:pt x="1206" y="2140"/>
                    </a:lnTo>
                    <a:lnTo>
                      <a:pt x="1206" y="2146"/>
                    </a:lnTo>
                    <a:lnTo>
                      <a:pt x="1208" y="2142"/>
                    </a:lnTo>
                    <a:lnTo>
                      <a:pt x="1214" y="2140"/>
                    </a:lnTo>
                    <a:lnTo>
                      <a:pt x="1222" y="2142"/>
                    </a:lnTo>
                    <a:lnTo>
                      <a:pt x="1232" y="2146"/>
                    </a:lnTo>
                    <a:lnTo>
                      <a:pt x="1234" y="2146"/>
                    </a:lnTo>
                    <a:lnTo>
                      <a:pt x="1236" y="2148"/>
                    </a:lnTo>
                    <a:lnTo>
                      <a:pt x="1236" y="2154"/>
                    </a:lnTo>
                    <a:lnTo>
                      <a:pt x="1232" y="2162"/>
                    </a:lnTo>
                    <a:lnTo>
                      <a:pt x="1228" y="2168"/>
                    </a:lnTo>
                    <a:lnTo>
                      <a:pt x="1224" y="2182"/>
                    </a:lnTo>
                    <a:lnTo>
                      <a:pt x="1222" y="2186"/>
                    </a:lnTo>
                    <a:lnTo>
                      <a:pt x="1220" y="2190"/>
                    </a:lnTo>
                    <a:lnTo>
                      <a:pt x="1214" y="2192"/>
                    </a:lnTo>
                    <a:lnTo>
                      <a:pt x="1208" y="2196"/>
                    </a:lnTo>
                    <a:lnTo>
                      <a:pt x="1206" y="2198"/>
                    </a:lnTo>
                    <a:lnTo>
                      <a:pt x="1202" y="2202"/>
                    </a:lnTo>
                    <a:lnTo>
                      <a:pt x="1202" y="2204"/>
                    </a:lnTo>
                    <a:lnTo>
                      <a:pt x="1202" y="2208"/>
                    </a:lnTo>
                    <a:lnTo>
                      <a:pt x="1204" y="2212"/>
                    </a:lnTo>
                    <a:lnTo>
                      <a:pt x="1212" y="2216"/>
                    </a:lnTo>
                    <a:lnTo>
                      <a:pt x="1222" y="2220"/>
                    </a:lnTo>
                    <a:lnTo>
                      <a:pt x="1224" y="2222"/>
                    </a:lnTo>
                    <a:lnTo>
                      <a:pt x="1226" y="2226"/>
                    </a:lnTo>
                    <a:lnTo>
                      <a:pt x="1226" y="2232"/>
                    </a:lnTo>
                    <a:lnTo>
                      <a:pt x="1224" y="2236"/>
                    </a:lnTo>
                    <a:lnTo>
                      <a:pt x="1218" y="2246"/>
                    </a:lnTo>
                    <a:lnTo>
                      <a:pt x="1216" y="2250"/>
                    </a:lnTo>
                    <a:lnTo>
                      <a:pt x="1212" y="2256"/>
                    </a:lnTo>
                    <a:lnTo>
                      <a:pt x="1206" y="2260"/>
                    </a:lnTo>
                    <a:lnTo>
                      <a:pt x="1200" y="2262"/>
                    </a:lnTo>
                    <a:lnTo>
                      <a:pt x="1194" y="2264"/>
                    </a:lnTo>
                    <a:lnTo>
                      <a:pt x="1188" y="2264"/>
                    </a:lnTo>
                    <a:lnTo>
                      <a:pt x="1182" y="2262"/>
                    </a:lnTo>
                    <a:lnTo>
                      <a:pt x="1168" y="2268"/>
                    </a:lnTo>
                    <a:lnTo>
                      <a:pt x="1162" y="2286"/>
                    </a:lnTo>
                    <a:lnTo>
                      <a:pt x="1168" y="2298"/>
                    </a:lnTo>
                    <a:lnTo>
                      <a:pt x="1190" y="2298"/>
                    </a:lnTo>
                    <a:lnTo>
                      <a:pt x="1198" y="2300"/>
                    </a:lnTo>
                    <a:lnTo>
                      <a:pt x="1214" y="2310"/>
                    </a:lnTo>
                    <a:lnTo>
                      <a:pt x="1222" y="2314"/>
                    </a:lnTo>
                    <a:lnTo>
                      <a:pt x="1230" y="2316"/>
                    </a:lnTo>
                    <a:lnTo>
                      <a:pt x="1238" y="2316"/>
                    </a:lnTo>
                    <a:lnTo>
                      <a:pt x="1256" y="2308"/>
                    </a:lnTo>
                    <a:lnTo>
                      <a:pt x="1302" y="2326"/>
                    </a:lnTo>
                    <a:lnTo>
                      <a:pt x="1328" y="2324"/>
                    </a:lnTo>
                    <a:lnTo>
                      <a:pt x="1328" y="0"/>
                    </a:lnTo>
                    <a:lnTo>
                      <a:pt x="612" y="0"/>
                    </a:lnTo>
                    <a:lnTo>
                      <a:pt x="626" y="6"/>
                    </a:lnTo>
                    <a:lnTo>
                      <a:pt x="636" y="12"/>
                    </a:lnTo>
                    <a:lnTo>
                      <a:pt x="640" y="16"/>
                    </a:lnTo>
                    <a:lnTo>
                      <a:pt x="642" y="20"/>
                    </a:lnTo>
                    <a:lnTo>
                      <a:pt x="644" y="24"/>
                    </a:lnTo>
                    <a:lnTo>
                      <a:pt x="648" y="28"/>
                    </a:lnTo>
                    <a:lnTo>
                      <a:pt x="662" y="34"/>
                    </a:lnTo>
                    <a:lnTo>
                      <a:pt x="682" y="40"/>
                    </a:lnTo>
                    <a:lnTo>
                      <a:pt x="710" y="62"/>
                    </a:lnTo>
                    <a:lnTo>
                      <a:pt x="714" y="78"/>
                    </a:lnTo>
                    <a:lnTo>
                      <a:pt x="716" y="90"/>
                    </a:lnTo>
                    <a:lnTo>
                      <a:pt x="716" y="94"/>
                    </a:lnTo>
                    <a:lnTo>
                      <a:pt x="714" y="98"/>
                    </a:lnTo>
                    <a:lnTo>
                      <a:pt x="710" y="104"/>
                    </a:lnTo>
                    <a:lnTo>
                      <a:pt x="704" y="110"/>
                    </a:lnTo>
                    <a:lnTo>
                      <a:pt x="692" y="116"/>
                    </a:lnTo>
                    <a:lnTo>
                      <a:pt x="676" y="126"/>
                    </a:lnTo>
                    <a:lnTo>
                      <a:pt x="662" y="134"/>
                    </a:lnTo>
                    <a:lnTo>
                      <a:pt x="654" y="186"/>
                    </a:lnTo>
                    <a:lnTo>
                      <a:pt x="656" y="192"/>
                    </a:lnTo>
                    <a:lnTo>
                      <a:pt x="662" y="200"/>
                    </a:lnTo>
                    <a:lnTo>
                      <a:pt x="670" y="208"/>
                    </a:lnTo>
                    <a:lnTo>
                      <a:pt x="680" y="216"/>
                    </a:lnTo>
                    <a:lnTo>
                      <a:pt x="688" y="222"/>
                    </a:lnTo>
                    <a:lnTo>
                      <a:pt x="692" y="228"/>
                    </a:lnTo>
                    <a:lnTo>
                      <a:pt x="694" y="232"/>
                    </a:lnTo>
                    <a:lnTo>
                      <a:pt x="704" y="248"/>
                    </a:lnTo>
                    <a:lnTo>
                      <a:pt x="710" y="260"/>
                    </a:lnTo>
                    <a:lnTo>
                      <a:pt x="714" y="270"/>
                    </a:lnTo>
                    <a:lnTo>
                      <a:pt x="714" y="274"/>
                    </a:lnTo>
                    <a:lnTo>
                      <a:pt x="712" y="278"/>
                    </a:lnTo>
                    <a:lnTo>
                      <a:pt x="706" y="288"/>
                    </a:lnTo>
                    <a:lnTo>
                      <a:pt x="700" y="296"/>
                    </a:lnTo>
                    <a:lnTo>
                      <a:pt x="698" y="302"/>
                    </a:lnTo>
                    <a:lnTo>
                      <a:pt x="696" y="304"/>
                    </a:lnTo>
                    <a:lnTo>
                      <a:pt x="690" y="306"/>
                    </a:lnTo>
                    <a:lnTo>
                      <a:pt x="678" y="306"/>
                    </a:lnTo>
                    <a:lnTo>
                      <a:pt x="658" y="304"/>
                    </a:lnTo>
                    <a:lnTo>
                      <a:pt x="658" y="330"/>
                    </a:lnTo>
                    <a:lnTo>
                      <a:pt x="658" y="336"/>
                    </a:lnTo>
                    <a:lnTo>
                      <a:pt x="654" y="344"/>
                    </a:lnTo>
                    <a:lnTo>
                      <a:pt x="646" y="358"/>
                    </a:lnTo>
                    <a:lnTo>
                      <a:pt x="638" y="372"/>
                    </a:lnTo>
                    <a:lnTo>
                      <a:pt x="634" y="382"/>
                    </a:lnTo>
                    <a:lnTo>
                      <a:pt x="632" y="388"/>
                    </a:lnTo>
                    <a:lnTo>
                      <a:pt x="626" y="394"/>
                    </a:lnTo>
                    <a:lnTo>
                      <a:pt x="616" y="402"/>
                    </a:lnTo>
                    <a:lnTo>
                      <a:pt x="600" y="406"/>
                    </a:lnTo>
                    <a:lnTo>
                      <a:pt x="588" y="408"/>
                    </a:lnTo>
                    <a:lnTo>
                      <a:pt x="578" y="412"/>
                    </a:lnTo>
                    <a:lnTo>
                      <a:pt x="574" y="416"/>
                    </a:lnTo>
                    <a:lnTo>
                      <a:pt x="572" y="420"/>
                    </a:lnTo>
                    <a:lnTo>
                      <a:pt x="570" y="424"/>
                    </a:lnTo>
                    <a:lnTo>
                      <a:pt x="566" y="454"/>
                    </a:lnTo>
                    <a:lnTo>
                      <a:pt x="564" y="456"/>
                    </a:lnTo>
                    <a:lnTo>
                      <a:pt x="556" y="460"/>
                    </a:lnTo>
                    <a:lnTo>
                      <a:pt x="548" y="464"/>
                    </a:lnTo>
                    <a:lnTo>
                      <a:pt x="546" y="468"/>
                    </a:lnTo>
                    <a:lnTo>
                      <a:pt x="546" y="470"/>
                    </a:lnTo>
                    <a:lnTo>
                      <a:pt x="544" y="474"/>
                    </a:lnTo>
                    <a:lnTo>
                      <a:pt x="542" y="478"/>
                    </a:lnTo>
                    <a:lnTo>
                      <a:pt x="534" y="484"/>
                    </a:lnTo>
                    <a:lnTo>
                      <a:pt x="524" y="488"/>
                    </a:lnTo>
                    <a:lnTo>
                      <a:pt x="518" y="494"/>
                    </a:lnTo>
                    <a:lnTo>
                      <a:pt x="510" y="498"/>
                    </a:lnTo>
                    <a:lnTo>
                      <a:pt x="498" y="502"/>
                    </a:lnTo>
                    <a:lnTo>
                      <a:pt x="478" y="506"/>
                    </a:lnTo>
                    <a:lnTo>
                      <a:pt x="464" y="512"/>
                    </a:lnTo>
                    <a:lnTo>
                      <a:pt x="452" y="514"/>
                    </a:lnTo>
                    <a:lnTo>
                      <a:pt x="442" y="516"/>
                    </a:lnTo>
                    <a:lnTo>
                      <a:pt x="440" y="516"/>
                    </a:lnTo>
                    <a:lnTo>
                      <a:pt x="438" y="514"/>
                    </a:lnTo>
                    <a:lnTo>
                      <a:pt x="434" y="508"/>
                    </a:lnTo>
                    <a:lnTo>
                      <a:pt x="432" y="502"/>
                    </a:lnTo>
                    <a:lnTo>
                      <a:pt x="418" y="492"/>
                    </a:lnTo>
                    <a:lnTo>
                      <a:pt x="404" y="502"/>
                    </a:lnTo>
                    <a:lnTo>
                      <a:pt x="402" y="510"/>
                    </a:lnTo>
                    <a:lnTo>
                      <a:pt x="402" y="518"/>
                    </a:lnTo>
                    <a:lnTo>
                      <a:pt x="402" y="522"/>
                    </a:lnTo>
                    <a:lnTo>
                      <a:pt x="406" y="526"/>
                    </a:lnTo>
                    <a:lnTo>
                      <a:pt x="410" y="528"/>
                    </a:lnTo>
                    <a:lnTo>
                      <a:pt x="414" y="528"/>
                    </a:lnTo>
                    <a:lnTo>
                      <a:pt x="422" y="534"/>
                    </a:lnTo>
                    <a:lnTo>
                      <a:pt x="428" y="542"/>
                    </a:lnTo>
                    <a:lnTo>
                      <a:pt x="428" y="558"/>
                    </a:lnTo>
                    <a:lnTo>
                      <a:pt x="426" y="562"/>
                    </a:lnTo>
                    <a:lnTo>
                      <a:pt x="422" y="566"/>
                    </a:lnTo>
                    <a:lnTo>
                      <a:pt x="414" y="574"/>
                    </a:lnTo>
                    <a:lnTo>
                      <a:pt x="410" y="578"/>
                    </a:lnTo>
                    <a:lnTo>
                      <a:pt x="406" y="578"/>
                    </a:lnTo>
                    <a:lnTo>
                      <a:pt x="400" y="578"/>
                    </a:lnTo>
                    <a:lnTo>
                      <a:pt x="396" y="574"/>
                    </a:lnTo>
                    <a:lnTo>
                      <a:pt x="382" y="556"/>
                    </a:lnTo>
                    <a:lnTo>
                      <a:pt x="374" y="544"/>
                    </a:lnTo>
                    <a:lnTo>
                      <a:pt x="372" y="540"/>
                    </a:lnTo>
                    <a:lnTo>
                      <a:pt x="370" y="536"/>
                    </a:lnTo>
                    <a:lnTo>
                      <a:pt x="372" y="530"/>
                    </a:lnTo>
                    <a:lnTo>
                      <a:pt x="374" y="526"/>
                    </a:lnTo>
                    <a:lnTo>
                      <a:pt x="378" y="524"/>
                    </a:lnTo>
                    <a:lnTo>
                      <a:pt x="372" y="522"/>
                    </a:lnTo>
                    <a:lnTo>
                      <a:pt x="360" y="520"/>
                    </a:lnTo>
                    <a:lnTo>
                      <a:pt x="346" y="512"/>
                    </a:lnTo>
                    <a:lnTo>
                      <a:pt x="340" y="506"/>
                    </a:lnTo>
                    <a:lnTo>
                      <a:pt x="334" y="500"/>
                    </a:lnTo>
                    <a:lnTo>
                      <a:pt x="330" y="492"/>
                    </a:lnTo>
                    <a:lnTo>
                      <a:pt x="332" y="490"/>
                    </a:lnTo>
                    <a:lnTo>
                      <a:pt x="336" y="492"/>
                    </a:lnTo>
                    <a:lnTo>
                      <a:pt x="338" y="490"/>
                    </a:lnTo>
                    <a:lnTo>
                      <a:pt x="340" y="490"/>
                    </a:lnTo>
                    <a:lnTo>
                      <a:pt x="344" y="484"/>
                    </a:lnTo>
                    <a:lnTo>
                      <a:pt x="344" y="480"/>
                    </a:lnTo>
                    <a:lnTo>
                      <a:pt x="340" y="468"/>
                    </a:lnTo>
                    <a:lnTo>
                      <a:pt x="336" y="458"/>
                    </a:lnTo>
                    <a:lnTo>
                      <a:pt x="324" y="450"/>
                    </a:lnTo>
                    <a:lnTo>
                      <a:pt x="306" y="432"/>
                    </a:lnTo>
                    <a:lnTo>
                      <a:pt x="304" y="430"/>
                    </a:lnTo>
                    <a:lnTo>
                      <a:pt x="300" y="430"/>
                    </a:lnTo>
                    <a:lnTo>
                      <a:pt x="292" y="432"/>
                    </a:lnTo>
                    <a:lnTo>
                      <a:pt x="288" y="430"/>
                    </a:lnTo>
                    <a:lnTo>
                      <a:pt x="284" y="428"/>
                    </a:lnTo>
                    <a:lnTo>
                      <a:pt x="282" y="426"/>
                    </a:lnTo>
                    <a:lnTo>
                      <a:pt x="272" y="422"/>
                    </a:lnTo>
                    <a:lnTo>
                      <a:pt x="264" y="420"/>
                    </a:lnTo>
                    <a:lnTo>
                      <a:pt x="256" y="418"/>
                    </a:lnTo>
                    <a:lnTo>
                      <a:pt x="238" y="418"/>
                    </a:lnTo>
                    <a:lnTo>
                      <a:pt x="236" y="418"/>
                    </a:lnTo>
                    <a:lnTo>
                      <a:pt x="236" y="416"/>
                    </a:lnTo>
                    <a:lnTo>
                      <a:pt x="242" y="410"/>
                    </a:lnTo>
                    <a:lnTo>
                      <a:pt x="246" y="402"/>
                    </a:lnTo>
                    <a:lnTo>
                      <a:pt x="250" y="398"/>
                    </a:lnTo>
                    <a:lnTo>
                      <a:pt x="232" y="394"/>
                    </a:lnTo>
                    <a:lnTo>
                      <a:pt x="210" y="390"/>
                    </a:lnTo>
                    <a:lnTo>
                      <a:pt x="206" y="388"/>
                    </a:lnTo>
                    <a:lnTo>
                      <a:pt x="208" y="386"/>
                    </a:lnTo>
                    <a:lnTo>
                      <a:pt x="204" y="378"/>
                    </a:lnTo>
                    <a:lnTo>
                      <a:pt x="200" y="376"/>
                    </a:lnTo>
                    <a:lnTo>
                      <a:pt x="194" y="372"/>
                    </a:lnTo>
                    <a:lnTo>
                      <a:pt x="190" y="366"/>
                    </a:lnTo>
                    <a:lnTo>
                      <a:pt x="188" y="364"/>
                    </a:lnTo>
                    <a:lnTo>
                      <a:pt x="190" y="362"/>
                    </a:lnTo>
                    <a:lnTo>
                      <a:pt x="194" y="362"/>
                    </a:lnTo>
                    <a:lnTo>
                      <a:pt x="202" y="366"/>
                    </a:lnTo>
                    <a:lnTo>
                      <a:pt x="218" y="366"/>
                    </a:lnTo>
                    <a:lnTo>
                      <a:pt x="224" y="370"/>
                    </a:lnTo>
                    <a:lnTo>
                      <a:pt x="232" y="374"/>
                    </a:lnTo>
                    <a:lnTo>
                      <a:pt x="238" y="380"/>
                    </a:lnTo>
                    <a:lnTo>
                      <a:pt x="242" y="382"/>
                    </a:lnTo>
                    <a:lnTo>
                      <a:pt x="260" y="382"/>
                    </a:lnTo>
                    <a:lnTo>
                      <a:pt x="270" y="382"/>
                    </a:lnTo>
                    <a:lnTo>
                      <a:pt x="274" y="382"/>
                    </a:lnTo>
                    <a:lnTo>
                      <a:pt x="276" y="382"/>
                    </a:lnTo>
                    <a:lnTo>
                      <a:pt x="278" y="384"/>
                    </a:lnTo>
                    <a:lnTo>
                      <a:pt x="286" y="390"/>
                    </a:lnTo>
                    <a:lnTo>
                      <a:pt x="294" y="388"/>
                    </a:lnTo>
                    <a:lnTo>
                      <a:pt x="308" y="382"/>
                    </a:lnTo>
                    <a:lnTo>
                      <a:pt x="314" y="382"/>
                    </a:lnTo>
                    <a:lnTo>
                      <a:pt x="316" y="384"/>
                    </a:lnTo>
                    <a:lnTo>
                      <a:pt x="318" y="390"/>
                    </a:lnTo>
                    <a:lnTo>
                      <a:pt x="330" y="388"/>
                    </a:lnTo>
                    <a:lnTo>
                      <a:pt x="350" y="388"/>
                    </a:lnTo>
                    <a:lnTo>
                      <a:pt x="356" y="388"/>
                    </a:lnTo>
                    <a:lnTo>
                      <a:pt x="360" y="388"/>
                    </a:lnTo>
                    <a:lnTo>
                      <a:pt x="362" y="386"/>
                    </a:lnTo>
                    <a:lnTo>
                      <a:pt x="372" y="384"/>
                    </a:lnTo>
                    <a:lnTo>
                      <a:pt x="382" y="386"/>
                    </a:lnTo>
                    <a:lnTo>
                      <a:pt x="398" y="386"/>
                    </a:lnTo>
                    <a:lnTo>
                      <a:pt x="402" y="384"/>
                    </a:lnTo>
                    <a:lnTo>
                      <a:pt x="404" y="382"/>
                    </a:lnTo>
                    <a:lnTo>
                      <a:pt x="406" y="380"/>
                    </a:lnTo>
                    <a:lnTo>
                      <a:pt x="436" y="380"/>
                    </a:lnTo>
                    <a:lnTo>
                      <a:pt x="444" y="378"/>
                    </a:lnTo>
                    <a:lnTo>
                      <a:pt x="454" y="378"/>
                    </a:lnTo>
                    <a:lnTo>
                      <a:pt x="466" y="378"/>
                    </a:lnTo>
                    <a:lnTo>
                      <a:pt x="482" y="380"/>
                    </a:lnTo>
                    <a:lnTo>
                      <a:pt x="492" y="382"/>
                    </a:lnTo>
                    <a:lnTo>
                      <a:pt x="502" y="382"/>
                    </a:lnTo>
                    <a:lnTo>
                      <a:pt x="516" y="378"/>
                    </a:lnTo>
                    <a:lnTo>
                      <a:pt x="522" y="376"/>
                    </a:lnTo>
                    <a:lnTo>
                      <a:pt x="536" y="380"/>
                    </a:lnTo>
                    <a:lnTo>
                      <a:pt x="548" y="382"/>
                    </a:lnTo>
                    <a:lnTo>
                      <a:pt x="558" y="384"/>
                    </a:lnTo>
                    <a:lnTo>
                      <a:pt x="566" y="384"/>
                    </a:lnTo>
                    <a:lnTo>
                      <a:pt x="572" y="380"/>
                    </a:lnTo>
                    <a:lnTo>
                      <a:pt x="590" y="360"/>
                    </a:lnTo>
                    <a:lnTo>
                      <a:pt x="602" y="346"/>
                    </a:lnTo>
                    <a:lnTo>
                      <a:pt x="606" y="338"/>
                    </a:lnTo>
                    <a:lnTo>
                      <a:pt x="608" y="332"/>
                    </a:lnTo>
                    <a:lnTo>
                      <a:pt x="610" y="330"/>
                    </a:lnTo>
                    <a:lnTo>
                      <a:pt x="612" y="326"/>
                    </a:lnTo>
                    <a:lnTo>
                      <a:pt x="612" y="322"/>
                    </a:lnTo>
                    <a:lnTo>
                      <a:pt x="612" y="304"/>
                    </a:lnTo>
                    <a:lnTo>
                      <a:pt x="608" y="286"/>
                    </a:lnTo>
                    <a:lnTo>
                      <a:pt x="606" y="272"/>
                    </a:lnTo>
                    <a:lnTo>
                      <a:pt x="606" y="268"/>
                    </a:lnTo>
                    <a:lnTo>
                      <a:pt x="602" y="264"/>
                    </a:lnTo>
                    <a:lnTo>
                      <a:pt x="592" y="258"/>
                    </a:lnTo>
                    <a:lnTo>
                      <a:pt x="578" y="252"/>
                    </a:lnTo>
                    <a:lnTo>
                      <a:pt x="546" y="228"/>
                    </a:lnTo>
                    <a:lnTo>
                      <a:pt x="518" y="214"/>
                    </a:lnTo>
                    <a:lnTo>
                      <a:pt x="508" y="208"/>
                    </a:lnTo>
                    <a:lnTo>
                      <a:pt x="500" y="204"/>
                    </a:lnTo>
                    <a:lnTo>
                      <a:pt x="498" y="204"/>
                    </a:lnTo>
                    <a:lnTo>
                      <a:pt x="496" y="204"/>
                    </a:lnTo>
                    <a:lnTo>
                      <a:pt x="494" y="206"/>
                    </a:lnTo>
                    <a:lnTo>
                      <a:pt x="488" y="204"/>
                    </a:lnTo>
                    <a:lnTo>
                      <a:pt x="482" y="202"/>
                    </a:lnTo>
                    <a:lnTo>
                      <a:pt x="476" y="202"/>
                    </a:lnTo>
                    <a:lnTo>
                      <a:pt x="466" y="202"/>
                    </a:lnTo>
                    <a:lnTo>
                      <a:pt x="450" y="200"/>
                    </a:lnTo>
                    <a:lnTo>
                      <a:pt x="426" y="194"/>
                    </a:lnTo>
                    <a:lnTo>
                      <a:pt x="414" y="188"/>
                    </a:lnTo>
                    <a:lnTo>
                      <a:pt x="402" y="186"/>
                    </a:lnTo>
                    <a:lnTo>
                      <a:pt x="386" y="182"/>
                    </a:lnTo>
                    <a:lnTo>
                      <a:pt x="376" y="180"/>
                    </a:lnTo>
                    <a:lnTo>
                      <a:pt x="358" y="178"/>
                    </a:lnTo>
                    <a:lnTo>
                      <a:pt x="346" y="176"/>
                    </a:lnTo>
                    <a:lnTo>
                      <a:pt x="334" y="168"/>
                    </a:lnTo>
                    <a:lnTo>
                      <a:pt x="326" y="162"/>
                    </a:lnTo>
                    <a:lnTo>
                      <a:pt x="310" y="158"/>
                    </a:lnTo>
                    <a:lnTo>
                      <a:pt x="268" y="148"/>
                    </a:lnTo>
                    <a:lnTo>
                      <a:pt x="212" y="140"/>
                    </a:lnTo>
                    <a:lnTo>
                      <a:pt x="212" y="142"/>
                    </a:lnTo>
                    <a:lnTo>
                      <a:pt x="210" y="148"/>
                    </a:lnTo>
                    <a:lnTo>
                      <a:pt x="208" y="150"/>
                    </a:lnTo>
                    <a:lnTo>
                      <a:pt x="202" y="152"/>
                    </a:lnTo>
                    <a:lnTo>
                      <a:pt x="190" y="154"/>
                    </a:lnTo>
                    <a:lnTo>
                      <a:pt x="182" y="156"/>
                    </a:lnTo>
                    <a:lnTo>
                      <a:pt x="176" y="158"/>
                    </a:lnTo>
                    <a:lnTo>
                      <a:pt x="174" y="160"/>
                    </a:lnTo>
                    <a:lnTo>
                      <a:pt x="172" y="162"/>
                    </a:lnTo>
                    <a:lnTo>
                      <a:pt x="166" y="164"/>
                    </a:lnTo>
                    <a:lnTo>
                      <a:pt x="158" y="164"/>
                    </a:lnTo>
                    <a:lnTo>
                      <a:pt x="152" y="152"/>
                    </a:lnTo>
                    <a:lnTo>
                      <a:pt x="138" y="150"/>
                    </a:lnTo>
                    <a:lnTo>
                      <a:pt x="126" y="154"/>
                    </a:lnTo>
                    <a:lnTo>
                      <a:pt x="116" y="158"/>
                    </a:lnTo>
                    <a:lnTo>
                      <a:pt x="106" y="146"/>
                    </a:lnTo>
                    <a:lnTo>
                      <a:pt x="106" y="138"/>
                    </a:lnTo>
                    <a:lnTo>
                      <a:pt x="112" y="140"/>
                    </a:lnTo>
                    <a:lnTo>
                      <a:pt x="124" y="142"/>
                    </a:lnTo>
                    <a:lnTo>
                      <a:pt x="128" y="142"/>
                    </a:lnTo>
                    <a:lnTo>
                      <a:pt x="130" y="138"/>
                    </a:lnTo>
                    <a:lnTo>
                      <a:pt x="132" y="122"/>
                    </a:lnTo>
                    <a:lnTo>
                      <a:pt x="132" y="118"/>
                    </a:lnTo>
                    <a:lnTo>
                      <a:pt x="130" y="116"/>
                    </a:lnTo>
                    <a:lnTo>
                      <a:pt x="124" y="118"/>
                    </a:lnTo>
                    <a:lnTo>
                      <a:pt x="114" y="120"/>
                    </a:lnTo>
                    <a:lnTo>
                      <a:pt x="108" y="120"/>
                    </a:lnTo>
                    <a:lnTo>
                      <a:pt x="104" y="120"/>
                    </a:lnTo>
                    <a:lnTo>
                      <a:pt x="92" y="114"/>
                    </a:lnTo>
                    <a:lnTo>
                      <a:pt x="90" y="114"/>
                    </a:lnTo>
                    <a:lnTo>
                      <a:pt x="88" y="122"/>
                    </a:lnTo>
                    <a:lnTo>
                      <a:pt x="86" y="128"/>
                    </a:lnTo>
                    <a:lnTo>
                      <a:pt x="86" y="130"/>
                    </a:lnTo>
                    <a:lnTo>
                      <a:pt x="86" y="132"/>
                    </a:lnTo>
                    <a:lnTo>
                      <a:pt x="88" y="134"/>
                    </a:lnTo>
                    <a:lnTo>
                      <a:pt x="92" y="138"/>
                    </a:lnTo>
                    <a:lnTo>
                      <a:pt x="94" y="144"/>
                    </a:lnTo>
                    <a:lnTo>
                      <a:pt x="76" y="146"/>
                    </a:lnTo>
                    <a:lnTo>
                      <a:pt x="64" y="148"/>
                    </a:lnTo>
                    <a:lnTo>
                      <a:pt x="68" y="162"/>
                    </a:lnTo>
                    <a:lnTo>
                      <a:pt x="64" y="162"/>
                    </a:lnTo>
                    <a:lnTo>
                      <a:pt x="56" y="162"/>
                    </a:lnTo>
                    <a:lnTo>
                      <a:pt x="46" y="162"/>
                    </a:lnTo>
                    <a:lnTo>
                      <a:pt x="36" y="164"/>
                    </a:lnTo>
                    <a:lnTo>
                      <a:pt x="20" y="162"/>
                    </a:lnTo>
                    <a:lnTo>
                      <a:pt x="12" y="168"/>
                    </a:lnTo>
                    <a:lnTo>
                      <a:pt x="6" y="172"/>
                    </a:lnTo>
                    <a:lnTo>
                      <a:pt x="2" y="174"/>
                    </a:lnTo>
                    <a:close/>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sp>
          <p:nvSpPr>
            <p:cNvPr id="112" name="Freeform 111">
              <a:extLst>
                <a:ext uri="{FF2B5EF4-FFF2-40B4-BE49-F238E27FC236}">
                  <a16:creationId xmlns:a16="http://schemas.microsoft.com/office/drawing/2014/main" id="{2A07F9D4-2A7B-2448-B054-EDE8EBF9987A}"/>
                </a:ext>
              </a:extLst>
            </p:cNvPr>
            <p:cNvSpPr>
              <a:spLocks/>
            </p:cNvSpPr>
            <p:nvPr/>
          </p:nvSpPr>
          <p:spPr bwMode="auto">
            <a:xfrm>
              <a:off x="2095500" y="2971800"/>
              <a:ext cx="66675" cy="76200"/>
            </a:xfrm>
            <a:custGeom>
              <a:avLst/>
              <a:gdLst>
                <a:gd name="T0" fmla="*/ 2147483647 w 46"/>
                <a:gd name="T1" fmla="*/ 0 h 60"/>
                <a:gd name="T2" fmla="*/ 2147483647 w 46"/>
                <a:gd name="T3" fmla="*/ 0 h 60"/>
                <a:gd name="T4" fmla="*/ 2147483647 w 46"/>
                <a:gd name="T5" fmla="*/ 2147483647 h 60"/>
                <a:gd name="T6" fmla="*/ 2147483647 w 46"/>
                <a:gd name="T7" fmla="*/ 2147483647 h 60"/>
                <a:gd name="T8" fmla="*/ 2147483647 w 46"/>
                <a:gd name="T9" fmla="*/ 2147483647 h 60"/>
                <a:gd name="T10" fmla="*/ 2147483647 w 46"/>
                <a:gd name="T11" fmla="*/ 2147483647 h 60"/>
                <a:gd name="T12" fmla="*/ 2147483647 w 46"/>
                <a:gd name="T13" fmla="*/ 2147483647 h 60"/>
                <a:gd name="T14" fmla="*/ 2147483647 w 46"/>
                <a:gd name="T15" fmla="*/ 2147483647 h 60"/>
                <a:gd name="T16" fmla="*/ 2147483647 w 46"/>
                <a:gd name="T17" fmla="*/ 2147483647 h 60"/>
                <a:gd name="T18" fmla="*/ 2147483647 w 46"/>
                <a:gd name="T19" fmla="*/ 2147483647 h 60"/>
                <a:gd name="T20" fmla="*/ 2147483647 w 46"/>
                <a:gd name="T21" fmla="*/ 2147483647 h 60"/>
                <a:gd name="T22" fmla="*/ 2147483647 w 46"/>
                <a:gd name="T23" fmla="*/ 2147483647 h 60"/>
                <a:gd name="T24" fmla="*/ 2147483647 w 46"/>
                <a:gd name="T25" fmla="*/ 2147483647 h 60"/>
                <a:gd name="T26" fmla="*/ 2147483647 w 46"/>
                <a:gd name="T27" fmla="*/ 2147483647 h 60"/>
                <a:gd name="T28" fmla="*/ 2147483647 w 46"/>
                <a:gd name="T29" fmla="*/ 2147483647 h 60"/>
                <a:gd name="T30" fmla="*/ 2147483647 w 46"/>
                <a:gd name="T31" fmla="*/ 2147483647 h 60"/>
                <a:gd name="T32" fmla="*/ 2147483647 w 46"/>
                <a:gd name="T33" fmla="*/ 2147483647 h 60"/>
                <a:gd name="T34" fmla="*/ 2147483647 w 46"/>
                <a:gd name="T35" fmla="*/ 2147483647 h 60"/>
                <a:gd name="T36" fmla="*/ 2147483647 w 46"/>
                <a:gd name="T37" fmla="*/ 2147483647 h 60"/>
                <a:gd name="T38" fmla="*/ 2147483647 w 46"/>
                <a:gd name="T39" fmla="*/ 2147483647 h 60"/>
                <a:gd name="T40" fmla="*/ 2147483647 w 46"/>
                <a:gd name="T41" fmla="*/ 2147483647 h 60"/>
                <a:gd name="T42" fmla="*/ 2147483647 w 46"/>
                <a:gd name="T43" fmla="*/ 2147483647 h 60"/>
                <a:gd name="T44" fmla="*/ 2147483647 w 46"/>
                <a:gd name="T45" fmla="*/ 2147483647 h 60"/>
                <a:gd name="T46" fmla="*/ 0 w 46"/>
                <a:gd name="T47" fmla="*/ 2147483647 h 60"/>
                <a:gd name="T48" fmla="*/ 0 w 46"/>
                <a:gd name="T49" fmla="*/ 2147483647 h 60"/>
                <a:gd name="T50" fmla="*/ 0 w 46"/>
                <a:gd name="T51" fmla="*/ 2147483647 h 60"/>
                <a:gd name="T52" fmla="*/ 2147483647 w 46"/>
                <a:gd name="T53" fmla="*/ 2147483647 h 60"/>
                <a:gd name="T54" fmla="*/ 2147483647 w 46"/>
                <a:gd name="T55" fmla="*/ 2147483647 h 60"/>
                <a:gd name="T56" fmla="*/ 2147483647 w 46"/>
                <a:gd name="T57" fmla="*/ 2147483647 h 60"/>
                <a:gd name="T58" fmla="*/ 2147483647 w 46"/>
                <a:gd name="T59" fmla="*/ 2147483647 h 60"/>
                <a:gd name="T60" fmla="*/ 2147483647 w 46"/>
                <a:gd name="T61" fmla="*/ 2147483647 h 60"/>
                <a:gd name="T62" fmla="*/ 2147483647 w 46"/>
                <a:gd name="T63" fmla="*/ 2147483647 h 60"/>
                <a:gd name="T64" fmla="*/ 2147483647 w 46"/>
                <a:gd name="T65" fmla="*/ 2147483647 h 60"/>
                <a:gd name="T66" fmla="*/ 2147483647 w 46"/>
                <a:gd name="T67" fmla="*/ 2147483647 h 60"/>
                <a:gd name="T68" fmla="*/ 2147483647 w 46"/>
                <a:gd name="T69" fmla="*/ 2147483647 h 60"/>
                <a:gd name="T70" fmla="*/ 2147483647 w 46"/>
                <a:gd name="T71" fmla="*/ 0 h 60"/>
                <a:gd name="T72" fmla="*/ 2147483647 w 46"/>
                <a:gd name="T73" fmla="*/ 0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60"/>
                <a:gd name="T113" fmla="*/ 46 w 46"/>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60">
                  <a:moveTo>
                    <a:pt x="22" y="0"/>
                  </a:moveTo>
                  <a:lnTo>
                    <a:pt x="22" y="0"/>
                  </a:lnTo>
                  <a:lnTo>
                    <a:pt x="22" y="6"/>
                  </a:lnTo>
                  <a:lnTo>
                    <a:pt x="26" y="14"/>
                  </a:lnTo>
                  <a:lnTo>
                    <a:pt x="30" y="18"/>
                  </a:lnTo>
                  <a:lnTo>
                    <a:pt x="42" y="26"/>
                  </a:lnTo>
                  <a:lnTo>
                    <a:pt x="46" y="32"/>
                  </a:lnTo>
                  <a:lnTo>
                    <a:pt x="46" y="42"/>
                  </a:lnTo>
                  <a:lnTo>
                    <a:pt x="42" y="46"/>
                  </a:lnTo>
                  <a:lnTo>
                    <a:pt x="38" y="48"/>
                  </a:lnTo>
                  <a:lnTo>
                    <a:pt x="36" y="50"/>
                  </a:lnTo>
                  <a:lnTo>
                    <a:pt x="30" y="50"/>
                  </a:lnTo>
                  <a:lnTo>
                    <a:pt x="26" y="52"/>
                  </a:lnTo>
                  <a:lnTo>
                    <a:pt x="20" y="56"/>
                  </a:lnTo>
                  <a:lnTo>
                    <a:pt x="18" y="60"/>
                  </a:lnTo>
                  <a:lnTo>
                    <a:pt x="8" y="42"/>
                  </a:lnTo>
                  <a:lnTo>
                    <a:pt x="2" y="28"/>
                  </a:lnTo>
                  <a:lnTo>
                    <a:pt x="0" y="22"/>
                  </a:lnTo>
                  <a:lnTo>
                    <a:pt x="0" y="20"/>
                  </a:lnTo>
                  <a:lnTo>
                    <a:pt x="2" y="20"/>
                  </a:lnTo>
                  <a:lnTo>
                    <a:pt x="10" y="20"/>
                  </a:lnTo>
                  <a:lnTo>
                    <a:pt x="14" y="18"/>
                  </a:lnTo>
                  <a:lnTo>
                    <a:pt x="16" y="14"/>
                  </a:lnTo>
                  <a:lnTo>
                    <a:pt x="14" y="12"/>
                  </a:lnTo>
                  <a:lnTo>
                    <a:pt x="14" y="8"/>
                  </a:lnTo>
                  <a:lnTo>
                    <a:pt x="16" y="2"/>
                  </a:lnTo>
                  <a:lnTo>
                    <a:pt x="18" y="0"/>
                  </a:lnTo>
                  <a:lnTo>
                    <a:pt x="22" y="0"/>
                  </a:lnTo>
                  <a:close/>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13" name="Luxembourg">
              <a:extLst>
                <a:ext uri="{FF2B5EF4-FFF2-40B4-BE49-F238E27FC236}">
                  <a16:creationId xmlns:a16="http://schemas.microsoft.com/office/drawing/2014/main" id="{484D559A-F059-CA45-BA7D-325786B68EDC}"/>
                </a:ext>
              </a:extLst>
            </p:cNvPr>
            <p:cNvSpPr>
              <a:spLocks/>
            </p:cNvSpPr>
            <p:nvPr/>
          </p:nvSpPr>
          <p:spPr bwMode="auto">
            <a:xfrm>
              <a:off x="2095500" y="2971800"/>
              <a:ext cx="66675" cy="76200"/>
            </a:xfrm>
            <a:custGeom>
              <a:avLst/>
              <a:gdLst>
                <a:gd name="T0" fmla="*/ 2147483647 w 46"/>
                <a:gd name="T1" fmla="*/ 0 h 60"/>
                <a:gd name="T2" fmla="*/ 2147483647 w 46"/>
                <a:gd name="T3" fmla="*/ 0 h 60"/>
                <a:gd name="T4" fmla="*/ 2147483647 w 46"/>
                <a:gd name="T5" fmla="*/ 2147483647 h 60"/>
                <a:gd name="T6" fmla="*/ 2147483647 w 46"/>
                <a:gd name="T7" fmla="*/ 2147483647 h 60"/>
                <a:gd name="T8" fmla="*/ 2147483647 w 46"/>
                <a:gd name="T9" fmla="*/ 2147483647 h 60"/>
                <a:gd name="T10" fmla="*/ 2147483647 w 46"/>
                <a:gd name="T11" fmla="*/ 2147483647 h 60"/>
                <a:gd name="T12" fmla="*/ 2147483647 w 46"/>
                <a:gd name="T13" fmla="*/ 2147483647 h 60"/>
                <a:gd name="T14" fmla="*/ 2147483647 w 46"/>
                <a:gd name="T15" fmla="*/ 2147483647 h 60"/>
                <a:gd name="T16" fmla="*/ 2147483647 w 46"/>
                <a:gd name="T17" fmla="*/ 2147483647 h 60"/>
                <a:gd name="T18" fmla="*/ 2147483647 w 46"/>
                <a:gd name="T19" fmla="*/ 2147483647 h 60"/>
                <a:gd name="T20" fmla="*/ 2147483647 w 46"/>
                <a:gd name="T21" fmla="*/ 2147483647 h 60"/>
                <a:gd name="T22" fmla="*/ 2147483647 w 46"/>
                <a:gd name="T23" fmla="*/ 2147483647 h 60"/>
                <a:gd name="T24" fmla="*/ 2147483647 w 46"/>
                <a:gd name="T25" fmla="*/ 2147483647 h 60"/>
                <a:gd name="T26" fmla="*/ 2147483647 w 46"/>
                <a:gd name="T27" fmla="*/ 2147483647 h 60"/>
                <a:gd name="T28" fmla="*/ 2147483647 w 46"/>
                <a:gd name="T29" fmla="*/ 2147483647 h 60"/>
                <a:gd name="T30" fmla="*/ 2147483647 w 46"/>
                <a:gd name="T31" fmla="*/ 2147483647 h 60"/>
                <a:gd name="T32" fmla="*/ 2147483647 w 46"/>
                <a:gd name="T33" fmla="*/ 2147483647 h 60"/>
                <a:gd name="T34" fmla="*/ 2147483647 w 46"/>
                <a:gd name="T35" fmla="*/ 2147483647 h 60"/>
                <a:gd name="T36" fmla="*/ 2147483647 w 46"/>
                <a:gd name="T37" fmla="*/ 2147483647 h 60"/>
                <a:gd name="T38" fmla="*/ 2147483647 w 46"/>
                <a:gd name="T39" fmla="*/ 2147483647 h 60"/>
                <a:gd name="T40" fmla="*/ 2147483647 w 46"/>
                <a:gd name="T41" fmla="*/ 2147483647 h 60"/>
                <a:gd name="T42" fmla="*/ 2147483647 w 46"/>
                <a:gd name="T43" fmla="*/ 2147483647 h 60"/>
                <a:gd name="T44" fmla="*/ 2147483647 w 46"/>
                <a:gd name="T45" fmla="*/ 2147483647 h 60"/>
                <a:gd name="T46" fmla="*/ 0 w 46"/>
                <a:gd name="T47" fmla="*/ 2147483647 h 60"/>
                <a:gd name="T48" fmla="*/ 0 w 46"/>
                <a:gd name="T49" fmla="*/ 2147483647 h 60"/>
                <a:gd name="T50" fmla="*/ 0 w 46"/>
                <a:gd name="T51" fmla="*/ 2147483647 h 60"/>
                <a:gd name="T52" fmla="*/ 2147483647 w 46"/>
                <a:gd name="T53" fmla="*/ 2147483647 h 60"/>
                <a:gd name="T54" fmla="*/ 2147483647 w 46"/>
                <a:gd name="T55" fmla="*/ 2147483647 h 60"/>
                <a:gd name="T56" fmla="*/ 2147483647 w 46"/>
                <a:gd name="T57" fmla="*/ 2147483647 h 60"/>
                <a:gd name="T58" fmla="*/ 2147483647 w 46"/>
                <a:gd name="T59" fmla="*/ 2147483647 h 60"/>
                <a:gd name="T60" fmla="*/ 2147483647 w 46"/>
                <a:gd name="T61" fmla="*/ 2147483647 h 60"/>
                <a:gd name="T62" fmla="*/ 2147483647 w 46"/>
                <a:gd name="T63" fmla="*/ 2147483647 h 60"/>
                <a:gd name="T64" fmla="*/ 2147483647 w 46"/>
                <a:gd name="T65" fmla="*/ 2147483647 h 60"/>
                <a:gd name="T66" fmla="*/ 2147483647 w 46"/>
                <a:gd name="T67" fmla="*/ 2147483647 h 60"/>
                <a:gd name="T68" fmla="*/ 2147483647 w 46"/>
                <a:gd name="T69" fmla="*/ 2147483647 h 60"/>
                <a:gd name="T70" fmla="*/ 2147483647 w 46"/>
                <a:gd name="T71" fmla="*/ 0 h 60"/>
                <a:gd name="T72" fmla="*/ 2147483647 w 46"/>
                <a:gd name="T73" fmla="*/ 0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60"/>
                <a:gd name="T113" fmla="*/ 46 w 46"/>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60">
                  <a:moveTo>
                    <a:pt x="22" y="0"/>
                  </a:moveTo>
                  <a:lnTo>
                    <a:pt x="22" y="0"/>
                  </a:lnTo>
                  <a:lnTo>
                    <a:pt x="22" y="6"/>
                  </a:lnTo>
                  <a:lnTo>
                    <a:pt x="26" y="14"/>
                  </a:lnTo>
                  <a:lnTo>
                    <a:pt x="30" y="18"/>
                  </a:lnTo>
                  <a:lnTo>
                    <a:pt x="42" y="26"/>
                  </a:lnTo>
                  <a:lnTo>
                    <a:pt x="46" y="32"/>
                  </a:lnTo>
                  <a:lnTo>
                    <a:pt x="46" y="42"/>
                  </a:lnTo>
                  <a:lnTo>
                    <a:pt x="42" y="46"/>
                  </a:lnTo>
                  <a:lnTo>
                    <a:pt x="38" y="48"/>
                  </a:lnTo>
                  <a:lnTo>
                    <a:pt x="36" y="50"/>
                  </a:lnTo>
                  <a:lnTo>
                    <a:pt x="30" y="50"/>
                  </a:lnTo>
                  <a:lnTo>
                    <a:pt x="26" y="52"/>
                  </a:lnTo>
                  <a:lnTo>
                    <a:pt x="20" y="56"/>
                  </a:lnTo>
                  <a:lnTo>
                    <a:pt x="18" y="60"/>
                  </a:lnTo>
                  <a:lnTo>
                    <a:pt x="8" y="42"/>
                  </a:lnTo>
                  <a:lnTo>
                    <a:pt x="2" y="28"/>
                  </a:lnTo>
                  <a:lnTo>
                    <a:pt x="0" y="22"/>
                  </a:lnTo>
                  <a:lnTo>
                    <a:pt x="0" y="20"/>
                  </a:lnTo>
                  <a:lnTo>
                    <a:pt x="2" y="20"/>
                  </a:lnTo>
                  <a:lnTo>
                    <a:pt x="10" y="20"/>
                  </a:lnTo>
                  <a:lnTo>
                    <a:pt x="14" y="18"/>
                  </a:lnTo>
                  <a:lnTo>
                    <a:pt x="16" y="14"/>
                  </a:lnTo>
                  <a:lnTo>
                    <a:pt x="14" y="12"/>
                  </a:lnTo>
                  <a:lnTo>
                    <a:pt x="14" y="8"/>
                  </a:lnTo>
                  <a:lnTo>
                    <a:pt x="16" y="2"/>
                  </a:lnTo>
                  <a:lnTo>
                    <a:pt x="18" y="0"/>
                  </a:lnTo>
                  <a:lnTo>
                    <a:pt x="22" y="0"/>
                  </a:lnTo>
                </a:path>
              </a:pathLst>
            </a:custGeom>
            <a:solidFill>
              <a:srgbClr val="C0C0C0"/>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sp>
        <p:nvSpPr>
          <p:cNvPr id="134" name="Rectangle 133">
            <a:extLst>
              <a:ext uri="{FF2B5EF4-FFF2-40B4-BE49-F238E27FC236}">
                <a16:creationId xmlns:a16="http://schemas.microsoft.com/office/drawing/2014/main" id="{92E1CC9B-DA96-3049-B40B-C28F6F472772}"/>
              </a:ext>
            </a:extLst>
          </p:cNvPr>
          <p:cNvSpPr/>
          <p:nvPr/>
        </p:nvSpPr>
        <p:spPr>
          <a:xfrm>
            <a:off x="882888" y="1673322"/>
            <a:ext cx="2323326" cy="4690515"/>
          </a:xfrm>
          <a:prstGeom prst="rect">
            <a:avLst/>
          </a:prstGeom>
        </p:spPr>
        <p:txBody>
          <a:bodyPr wrap="square">
            <a:spAutoFit/>
          </a:bodyPr>
          <a:lstStyle/>
          <a:p>
            <a:pPr marL="342900" marR="0" lvl="0" indent="-342900" algn="l" defTabSz="914400" rtl="0" eaLnBrk="0" fontAlgn="auto" latinLnBrk="0" hangingPunct="0">
              <a:lnSpc>
                <a:spcPct val="100000"/>
              </a:lnSpc>
              <a:spcBef>
                <a:spcPct val="20000"/>
              </a:spcBef>
              <a:spcAft>
                <a:spcPts val="0"/>
              </a:spcAft>
              <a:buClr>
                <a:srgbClr val="6D1AFE"/>
              </a:buClr>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Austria</a:t>
            </a:r>
          </a:p>
          <a:p>
            <a:pPr marL="342900" marR="0" lvl="0" indent="-342900" algn="l" defTabSz="914400" rtl="0" eaLnBrk="0" fontAlgn="auto" latinLnBrk="0" hangingPunct="0">
              <a:lnSpc>
                <a:spcPct val="100000"/>
              </a:lnSpc>
              <a:spcBef>
                <a:spcPct val="20000"/>
              </a:spcBef>
              <a:spcAft>
                <a:spcPts val="0"/>
              </a:spcAft>
              <a:buClr>
                <a:srgbClr val="6D1AFE"/>
              </a:buClr>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Belarus </a:t>
            </a:r>
          </a:p>
          <a:p>
            <a:pPr marL="342900" marR="0" lvl="0" indent="-342900" algn="l" defTabSz="914400" rtl="0" eaLnBrk="0" fontAlgn="auto" latinLnBrk="0" hangingPunct="0">
              <a:lnSpc>
                <a:spcPct val="100000"/>
              </a:lnSpc>
              <a:spcBef>
                <a:spcPct val="20000"/>
              </a:spcBef>
              <a:spcAft>
                <a:spcPts val="0"/>
              </a:spcAft>
              <a:buClr>
                <a:srgbClr val="6D1AFE"/>
              </a:buClr>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Belgium</a:t>
            </a:r>
          </a:p>
          <a:p>
            <a:pPr marL="342900" marR="0" lvl="0" indent="-342900" algn="l" defTabSz="914400" rtl="0" eaLnBrk="0" fontAlgn="auto" latinLnBrk="0" hangingPunct="0">
              <a:lnSpc>
                <a:spcPct val="100000"/>
              </a:lnSpc>
              <a:spcBef>
                <a:spcPct val="20000"/>
              </a:spcBef>
              <a:spcAft>
                <a:spcPts val="0"/>
              </a:spcAft>
              <a:buClr>
                <a:srgbClr val="6D1AFE"/>
              </a:buClr>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Bulgaria</a:t>
            </a:r>
          </a:p>
          <a:p>
            <a:pPr marL="342900" marR="0" lvl="0" indent="-342900" algn="l" defTabSz="914400" rtl="0" eaLnBrk="0" fontAlgn="auto" latinLnBrk="0" hangingPunct="0">
              <a:lnSpc>
                <a:spcPct val="100000"/>
              </a:lnSpc>
              <a:spcBef>
                <a:spcPct val="20000"/>
              </a:spcBef>
              <a:spcAft>
                <a:spcPts val="0"/>
              </a:spcAft>
              <a:buClr>
                <a:srgbClr val="6D1AFE"/>
              </a:buClr>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Czech Republic</a:t>
            </a:r>
          </a:p>
          <a:p>
            <a:pPr marL="342900" marR="0" lvl="0" indent="-342900" algn="l" defTabSz="914400" rtl="0" eaLnBrk="0" fontAlgn="auto" latinLnBrk="0" hangingPunct="0">
              <a:lnSpc>
                <a:spcPct val="100000"/>
              </a:lnSpc>
              <a:spcBef>
                <a:spcPct val="20000"/>
              </a:spcBef>
              <a:spcAft>
                <a:spcPts val="0"/>
              </a:spcAft>
              <a:buClr>
                <a:srgbClr val="6D1AFE"/>
              </a:buClr>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Croatia</a:t>
            </a:r>
          </a:p>
          <a:p>
            <a:pPr marL="342900" marR="0" lvl="0" indent="-342900" algn="l" defTabSz="914400" rtl="0" eaLnBrk="0" fontAlgn="auto" latinLnBrk="0" hangingPunct="0">
              <a:lnSpc>
                <a:spcPct val="100000"/>
              </a:lnSpc>
              <a:spcBef>
                <a:spcPct val="20000"/>
              </a:spcBef>
              <a:spcAft>
                <a:spcPts val="0"/>
              </a:spcAft>
              <a:buClr>
                <a:srgbClr val="6D1AFE"/>
              </a:buClr>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Denmark</a:t>
            </a:r>
          </a:p>
          <a:p>
            <a:pPr marL="342900" marR="0" lvl="0" indent="-342900" algn="l" defTabSz="914400" rtl="0" eaLnBrk="0" fontAlgn="auto" latinLnBrk="0" hangingPunct="0">
              <a:lnSpc>
                <a:spcPct val="100000"/>
              </a:lnSpc>
              <a:spcBef>
                <a:spcPct val="20000"/>
              </a:spcBef>
              <a:spcAft>
                <a:spcPts val="0"/>
              </a:spcAft>
              <a:buClr>
                <a:srgbClr val="6D1AFE"/>
              </a:buClr>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Finland</a:t>
            </a:r>
          </a:p>
          <a:p>
            <a:pPr marL="342900" marR="0" lvl="0" indent="-342900" algn="l" defTabSz="914400" rtl="0" eaLnBrk="0" fontAlgn="auto" latinLnBrk="0" hangingPunct="0">
              <a:lnSpc>
                <a:spcPct val="100000"/>
              </a:lnSpc>
              <a:spcBef>
                <a:spcPct val="20000"/>
              </a:spcBef>
              <a:spcAft>
                <a:spcPts val="0"/>
              </a:spcAft>
              <a:buClr>
                <a:srgbClr val="6D1AFE"/>
              </a:buClr>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France</a:t>
            </a:r>
          </a:p>
          <a:p>
            <a:pPr marL="342900" marR="0" lvl="0" indent="-342900" algn="l" defTabSz="914400" rtl="0" eaLnBrk="0" fontAlgn="auto" latinLnBrk="0" hangingPunct="0">
              <a:lnSpc>
                <a:spcPct val="100000"/>
              </a:lnSpc>
              <a:spcBef>
                <a:spcPct val="20000"/>
              </a:spcBef>
              <a:spcAft>
                <a:spcPts val="0"/>
              </a:spcAft>
              <a:buClr>
                <a:srgbClr val="6D1AFE"/>
              </a:buClr>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Germany</a:t>
            </a:r>
          </a:p>
          <a:p>
            <a:pPr marL="342900" marR="0" lvl="0" indent="-342900" algn="l" defTabSz="914400" rtl="0" eaLnBrk="0" fontAlgn="auto" latinLnBrk="0" hangingPunct="0">
              <a:lnSpc>
                <a:spcPct val="100000"/>
              </a:lnSpc>
              <a:spcBef>
                <a:spcPct val="20000"/>
              </a:spcBef>
              <a:spcAft>
                <a:spcPts val="0"/>
              </a:spcAft>
              <a:buClr>
                <a:srgbClr val="6D1AFE"/>
              </a:buClr>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Greece</a:t>
            </a:r>
          </a:p>
          <a:p>
            <a:pPr marL="342900" marR="0" lvl="0" indent="-342900" algn="l" defTabSz="914400" rtl="0" eaLnBrk="0" fontAlgn="auto" latinLnBrk="0" hangingPunct="0">
              <a:lnSpc>
                <a:spcPct val="100000"/>
              </a:lnSpc>
              <a:spcBef>
                <a:spcPct val="20000"/>
              </a:spcBef>
              <a:spcAft>
                <a:spcPts val="0"/>
              </a:spcAft>
              <a:buClr>
                <a:srgbClr val="6D1AFE"/>
              </a:buClr>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Hungary</a:t>
            </a:r>
          </a:p>
          <a:p>
            <a:pPr marL="342900" marR="0" lvl="0" indent="-342900" algn="l" defTabSz="914400" rtl="0" eaLnBrk="0" fontAlgn="auto" latinLnBrk="0" hangingPunct="0">
              <a:lnSpc>
                <a:spcPct val="100000"/>
              </a:lnSpc>
              <a:spcBef>
                <a:spcPct val="20000"/>
              </a:spcBef>
              <a:spcAft>
                <a:spcPts val="0"/>
              </a:spcAft>
              <a:buClr>
                <a:srgbClr val="6D1AFE"/>
              </a:buClr>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Ireland</a:t>
            </a:r>
          </a:p>
          <a:p>
            <a:pPr marL="342900" marR="0" lvl="0" indent="-342900" algn="l" defTabSz="914400" rtl="0" eaLnBrk="0" fontAlgn="auto" latinLnBrk="0" hangingPunct="0">
              <a:lnSpc>
                <a:spcPct val="100000"/>
              </a:lnSpc>
              <a:spcBef>
                <a:spcPct val="20000"/>
              </a:spcBef>
              <a:spcAft>
                <a:spcPts val="0"/>
              </a:spcAft>
              <a:buClr>
                <a:srgbClr val="6D1AFE"/>
              </a:buClr>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Italy</a:t>
            </a:r>
          </a:p>
        </p:txBody>
      </p:sp>
      <p:sp>
        <p:nvSpPr>
          <p:cNvPr id="135" name="Rectangle 134">
            <a:extLst>
              <a:ext uri="{FF2B5EF4-FFF2-40B4-BE49-F238E27FC236}">
                <a16:creationId xmlns:a16="http://schemas.microsoft.com/office/drawing/2014/main" id="{1473AB65-44E9-5E48-A1BE-1FCDF3D434B7}"/>
              </a:ext>
            </a:extLst>
          </p:cNvPr>
          <p:cNvSpPr/>
          <p:nvPr/>
        </p:nvSpPr>
        <p:spPr>
          <a:xfrm>
            <a:off x="3131986" y="1676731"/>
            <a:ext cx="2743200" cy="4690515"/>
          </a:xfrm>
          <a:prstGeom prst="rect">
            <a:avLst/>
          </a:prstGeom>
        </p:spPr>
        <p:txBody>
          <a:bodyPr wrap="square">
            <a:spAutoFit/>
          </a:bodyPr>
          <a:lstStyle/>
          <a:p>
            <a:pPr marL="342900" marR="0" lvl="0" indent="-342900" algn="l" defTabSz="914400" rtl="0" eaLnBrk="0" fontAlgn="auto" latinLnBrk="0" hangingPunct="0">
              <a:lnSpc>
                <a:spcPct val="100000"/>
              </a:lnSpc>
              <a:spcBef>
                <a:spcPct val="20000"/>
              </a:spcBef>
              <a:spcAft>
                <a:spcPts val="0"/>
              </a:spcAft>
              <a:buClr>
                <a:srgbClr val="6D1AFE"/>
              </a:buClr>
              <a:buSzTx/>
              <a:buFontTx/>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Netherlands</a:t>
            </a:r>
          </a:p>
          <a:p>
            <a:pPr marL="342900" marR="0" lvl="0" indent="-342900" algn="l" defTabSz="914400" rtl="0" eaLnBrk="0" fontAlgn="auto" latinLnBrk="0" hangingPunct="0">
              <a:lnSpc>
                <a:spcPct val="100000"/>
              </a:lnSpc>
              <a:spcBef>
                <a:spcPct val="20000"/>
              </a:spcBef>
              <a:spcAft>
                <a:spcPts val="0"/>
              </a:spcAft>
              <a:buClr>
                <a:srgbClr val="6D1AFE"/>
              </a:buClr>
              <a:buSzTx/>
              <a:buFontTx/>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Norway</a:t>
            </a:r>
          </a:p>
          <a:p>
            <a:pPr marL="342900" marR="0" lvl="0" indent="-342900" algn="l" defTabSz="914400" rtl="0" eaLnBrk="0" fontAlgn="auto" latinLnBrk="0" hangingPunct="0">
              <a:lnSpc>
                <a:spcPct val="100000"/>
              </a:lnSpc>
              <a:spcBef>
                <a:spcPct val="20000"/>
              </a:spcBef>
              <a:spcAft>
                <a:spcPts val="0"/>
              </a:spcAft>
              <a:buClr>
                <a:srgbClr val="6D1AFE"/>
              </a:buClr>
              <a:buSzTx/>
              <a:buFontTx/>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Poland</a:t>
            </a:r>
          </a:p>
          <a:p>
            <a:pPr marL="342900" marR="0" lvl="0" indent="-342900" algn="l" defTabSz="914400" rtl="0" eaLnBrk="0" fontAlgn="auto" latinLnBrk="0" hangingPunct="0">
              <a:lnSpc>
                <a:spcPct val="100000"/>
              </a:lnSpc>
              <a:spcBef>
                <a:spcPct val="20000"/>
              </a:spcBef>
              <a:spcAft>
                <a:spcPts val="0"/>
              </a:spcAft>
              <a:buClr>
                <a:srgbClr val="6D1AFE"/>
              </a:buClr>
              <a:buSzTx/>
              <a:buFontTx/>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Russia</a:t>
            </a:r>
          </a:p>
          <a:p>
            <a:pPr marL="342900" marR="0" lvl="0" indent="-342900" algn="l" defTabSz="914400" rtl="0" eaLnBrk="0" fontAlgn="auto" latinLnBrk="0" hangingPunct="0">
              <a:lnSpc>
                <a:spcPct val="100000"/>
              </a:lnSpc>
              <a:spcBef>
                <a:spcPct val="20000"/>
              </a:spcBef>
              <a:spcAft>
                <a:spcPts val="0"/>
              </a:spcAft>
              <a:buClr>
                <a:srgbClr val="6D1AFE"/>
              </a:buClr>
              <a:buSzTx/>
              <a:buFontTx/>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Romania</a:t>
            </a:r>
          </a:p>
          <a:p>
            <a:pPr marL="342900" marR="0" lvl="0" indent="-342900" algn="l" defTabSz="914400" rtl="0" eaLnBrk="0" fontAlgn="auto" latinLnBrk="0" hangingPunct="0">
              <a:lnSpc>
                <a:spcPct val="100000"/>
              </a:lnSpc>
              <a:spcBef>
                <a:spcPct val="20000"/>
              </a:spcBef>
              <a:spcAft>
                <a:spcPts val="0"/>
              </a:spcAft>
              <a:buClr>
                <a:srgbClr val="6D1AFE"/>
              </a:buClr>
              <a:buSzTx/>
              <a:buFontTx/>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Serbia</a:t>
            </a:r>
          </a:p>
          <a:p>
            <a:pPr marL="342900" marR="0" lvl="0" indent="-342900" algn="l" defTabSz="914400" rtl="0" eaLnBrk="0" fontAlgn="auto" latinLnBrk="0" hangingPunct="0">
              <a:lnSpc>
                <a:spcPct val="100000"/>
              </a:lnSpc>
              <a:spcBef>
                <a:spcPct val="20000"/>
              </a:spcBef>
              <a:spcAft>
                <a:spcPts val="0"/>
              </a:spcAft>
              <a:buClr>
                <a:srgbClr val="6D1AFE"/>
              </a:buClr>
              <a:buSzTx/>
              <a:buFontTx/>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Slovakia</a:t>
            </a:r>
          </a:p>
          <a:p>
            <a:pPr marL="342900" marR="0" lvl="0" indent="-342900" algn="l" defTabSz="914400" rtl="0" eaLnBrk="0" fontAlgn="auto" latinLnBrk="0" hangingPunct="0">
              <a:lnSpc>
                <a:spcPct val="100000"/>
              </a:lnSpc>
              <a:spcBef>
                <a:spcPct val="20000"/>
              </a:spcBef>
              <a:spcAft>
                <a:spcPts val="0"/>
              </a:spcAft>
              <a:buClr>
                <a:srgbClr val="6D1AFE"/>
              </a:buClr>
              <a:buSzTx/>
              <a:buFontTx/>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Slovenia</a:t>
            </a:r>
          </a:p>
          <a:p>
            <a:pPr marL="342900" marR="0" lvl="0" indent="-342900" algn="l" defTabSz="914400" rtl="0" eaLnBrk="0" fontAlgn="auto" latinLnBrk="0" hangingPunct="0">
              <a:lnSpc>
                <a:spcPct val="100000"/>
              </a:lnSpc>
              <a:spcBef>
                <a:spcPct val="20000"/>
              </a:spcBef>
              <a:spcAft>
                <a:spcPts val="0"/>
              </a:spcAft>
              <a:buClr>
                <a:srgbClr val="6D1AFE"/>
              </a:buClr>
              <a:buSzTx/>
              <a:buFontTx/>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Spain</a:t>
            </a:r>
          </a:p>
          <a:p>
            <a:pPr marL="342900" marR="0" lvl="0" indent="-342900" algn="l" defTabSz="914400" rtl="0" eaLnBrk="0" fontAlgn="auto" latinLnBrk="0" hangingPunct="0">
              <a:lnSpc>
                <a:spcPct val="100000"/>
              </a:lnSpc>
              <a:spcBef>
                <a:spcPct val="20000"/>
              </a:spcBef>
              <a:spcAft>
                <a:spcPts val="0"/>
              </a:spcAft>
              <a:buClr>
                <a:srgbClr val="6D1AFE"/>
              </a:buClr>
              <a:buSzTx/>
              <a:buFontTx/>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Sweden</a:t>
            </a:r>
          </a:p>
          <a:p>
            <a:pPr marL="342900" marR="0" lvl="0" indent="-342900" algn="l" defTabSz="914400" rtl="0" eaLnBrk="0" fontAlgn="auto" latinLnBrk="0" hangingPunct="0">
              <a:lnSpc>
                <a:spcPct val="100000"/>
              </a:lnSpc>
              <a:spcBef>
                <a:spcPct val="20000"/>
              </a:spcBef>
              <a:spcAft>
                <a:spcPts val="0"/>
              </a:spcAft>
              <a:buClr>
                <a:srgbClr val="6D1AFE"/>
              </a:buClr>
              <a:buSzTx/>
              <a:buFontTx/>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Switzerland</a:t>
            </a:r>
          </a:p>
          <a:p>
            <a:pPr marL="342900" marR="0" lvl="0" indent="-342900" algn="l" defTabSz="914400" rtl="0" eaLnBrk="0" fontAlgn="auto" latinLnBrk="0" hangingPunct="0">
              <a:lnSpc>
                <a:spcPct val="100000"/>
              </a:lnSpc>
              <a:spcBef>
                <a:spcPct val="20000"/>
              </a:spcBef>
              <a:spcAft>
                <a:spcPts val="0"/>
              </a:spcAft>
              <a:buClr>
                <a:srgbClr val="6D1AFE"/>
              </a:buClr>
              <a:buSzTx/>
              <a:buFontTx/>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Turkey</a:t>
            </a:r>
          </a:p>
          <a:p>
            <a:pPr marL="342900" marR="0" lvl="0" indent="-342900" algn="l" defTabSz="914400" rtl="0" eaLnBrk="0" fontAlgn="auto" latinLnBrk="0" hangingPunct="0">
              <a:lnSpc>
                <a:spcPct val="100000"/>
              </a:lnSpc>
              <a:spcBef>
                <a:spcPct val="20000"/>
              </a:spcBef>
              <a:spcAft>
                <a:spcPts val="0"/>
              </a:spcAft>
              <a:buClr>
                <a:srgbClr val="6D1AFE"/>
              </a:buClr>
              <a:buSzTx/>
              <a:buFontTx/>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UK</a:t>
            </a:r>
          </a:p>
          <a:p>
            <a:pPr marL="342900" marR="0" lvl="0" indent="-342900" algn="l" defTabSz="914400" rtl="0" eaLnBrk="0" fontAlgn="auto" latinLnBrk="0" hangingPunct="0">
              <a:lnSpc>
                <a:spcPct val="100000"/>
              </a:lnSpc>
              <a:spcBef>
                <a:spcPct val="20000"/>
              </a:spcBef>
              <a:spcAft>
                <a:spcPts val="0"/>
              </a:spcAft>
              <a:buClr>
                <a:srgbClr val="6D1AFE"/>
              </a:buClr>
              <a:buSzTx/>
              <a:buFontTx/>
              <a:buChar char="•"/>
              <a:tabLst/>
              <a:defRPr/>
            </a:pPr>
            <a:r>
              <a:rPr kumimoji="0" lang="en-GB" sz="18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Arial" panose="020B0604020202020204" pitchFamily="34" charset="0"/>
              </a:rPr>
              <a:t>Ukraine</a:t>
            </a:r>
            <a:endParaRPr kumimoji="0" lang="en-GB" sz="2400" b="0" i="0" u="none" strike="noStrike" kern="1200" cap="none" spc="0" normalizeH="0" baseline="0" noProof="0" dirty="0">
              <a:ln>
                <a:noFill/>
              </a:ln>
              <a:solidFill>
                <a:prstClr val="black"/>
              </a:solidFill>
              <a:effectLst/>
              <a:uLnTx/>
              <a:uFillTx/>
              <a:latin typeface="Source Sans Pro" panose="020B0503030403020204" pitchFamily="34" charset="0"/>
              <a:ea typeface="Open Sans Condensed" pitchFamily="34" charset="0"/>
              <a:cs typeface="Open Sans Condensed" pitchFamily="34" charset="0"/>
            </a:endParaRPr>
          </a:p>
        </p:txBody>
      </p:sp>
      <p:sp>
        <p:nvSpPr>
          <p:cNvPr id="136" name="Ukraine">
            <a:extLst>
              <a:ext uri="{FF2B5EF4-FFF2-40B4-BE49-F238E27FC236}">
                <a16:creationId xmlns:a16="http://schemas.microsoft.com/office/drawing/2014/main" id="{F63B3017-9A7E-984A-AE44-2CBAA1BD0BC9}"/>
              </a:ext>
            </a:extLst>
          </p:cNvPr>
          <p:cNvSpPr>
            <a:spLocks/>
          </p:cNvSpPr>
          <p:nvPr/>
        </p:nvSpPr>
        <p:spPr bwMode="auto">
          <a:xfrm>
            <a:off x="10296517" y="2911771"/>
            <a:ext cx="1805306" cy="1331817"/>
          </a:xfrm>
          <a:custGeom>
            <a:avLst/>
            <a:gdLst>
              <a:gd name="T0" fmla="*/ 2147483647 w 1098"/>
              <a:gd name="T1" fmla="*/ 2147483647 h 766"/>
              <a:gd name="T2" fmla="*/ 2147483647 w 1098"/>
              <a:gd name="T3" fmla="*/ 2147483647 h 766"/>
              <a:gd name="T4" fmla="*/ 2147483647 w 1098"/>
              <a:gd name="T5" fmla="*/ 2147483647 h 766"/>
              <a:gd name="T6" fmla="*/ 2147483647 w 1098"/>
              <a:gd name="T7" fmla="*/ 2147483647 h 766"/>
              <a:gd name="T8" fmla="*/ 2147483647 w 1098"/>
              <a:gd name="T9" fmla="*/ 2147483647 h 766"/>
              <a:gd name="T10" fmla="*/ 2147483647 w 1098"/>
              <a:gd name="T11" fmla="*/ 2147483647 h 766"/>
              <a:gd name="T12" fmla="*/ 2147483647 w 1098"/>
              <a:gd name="T13" fmla="*/ 2147483647 h 766"/>
              <a:gd name="T14" fmla="*/ 2147483647 w 1098"/>
              <a:gd name="T15" fmla="*/ 2147483647 h 766"/>
              <a:gd name="T16" fmla="*/ 2147483647 w 1098"/>
              <a:gd name="T17" fmla="*/ 2147483647 h 766"/>
              <a:gd name="T18" fmla="*/ 0 w 1098"/>
              <a:gd name="T19" fmla="*/ 2147483647 h 766"/>
              <a:gd name="T20" fmla="*/ 2147483647 w 1098"/>
              <a:gd name="T21" fmla="*/ 2147483647 h 766"/>
              <a:gd name="T22" fmla="*/ 2147483647 w 1098"/>
              <a:gd name="T23" fmla="*/ 2147483647 h 766"/>
              <a:gd name="T24" fmla="*/ 2147483647 w 1098"/>
              <a:gd name="T25" fmla="*/ 2147483647 h 766"/>
              <a:gd name="T26" fmla="*/ 2147483647 w 1098"/>
              <a:gd name="T27" fmla="*/ 2147483647 h 766"/>
              <a:gd name="T28" fmla="*/ 2147483647 w 1098"/>
              <a:gd name="T29" fmla="*/ 2147483647 h 766"/>
              <a:gd name="T30" fmla="*/ 2147483647 w 1098"/>
              <a:gd name="T31" fmla="*/ 2147483647 h 766"/>
              <a:gd name="T32" fmla="*/ 2147483647 w 1098"/>
              <a:gd name="T33" fmla="*/ 2147483647 h 766"/>
              <a:gd name="T34" fmla="*/ 2147483647 w 1098"/>
              <a:gd name="T35" fmla="*/ 2147483647 h 766"/>
              <a:gd name="T36" fmla="*/ 2147483647 w 1098"/>
              <a:gd name="T37" fmla="*/ 2147483647 h 766"/>
              <a:gd name="T38" fmla="*/ 2147483647 w 1098"/>
              <a:gd name="T39" fmla="*/ 2147483647 h 766"/>
              <a:gd name="T40" fmla="*/ 2147483647 w 1098"/>
              <a:gd name="T41" fmla="*/ 2147483647 h 766"/>
              <a:gd name="T42" fmla="*/ 2147483647 w 1098"/>
              <a:gd name="T43" fmla="*/ 0 h 766"/>
              <a:gd name="T44" fmla="*/ 2147483647 w 1098"/>
              <a:gd name="T45" fmla="*/ 2147483647 h 766"/>
              <a:gd name="T46" fmla="*/ 2147483647 w 1098"/>
              <a:gd name="T47" fmla="*/ 2147483647 h 766"/>
              <a:gd name="T48" fmla="*/ 2147483647 w 1098"/>
              <a:gd name="T49" fmla="*/ 2147483647 h 766"/>
              <a:gd name="T50" fmla="*/ 2147483647 w 1098"/>
              <a:gd name="T51" fmla="*/ 2147483647 h 766"/>
              <a:gd name="T52" fmla="*/ 2147483647 w 1098"/>
              <a:gd name="T53" fmla="*/ 2147483647 h 766"/>
              <a:gd name="T54" fmla="*/ 2147483647 w 1098"/>
              <a:gd name="T55" fmla="*/ 2147483647 h 766"/>
              <a:gd name="T56" fmla="*/ 2147483647 w 1098"/>
              <a:gd name="T57" fmla="*/ 2147483647 h 766"/>
              <a:gd name="T58" fmla="*/ 2147483647 w 1098"/>
              <a:gd name="T59" fmla="*/ 2147483647 h 766"/>
              <a:gd name="T60" fmla="*/ 2147483647 w 1098"/>
              <a:gd name="T61" fmla="*/ 2147483647 h 766"/>
              <a:gd name="T62" fmla="*/ 2147483647 w 1098"/>
              <a:gd name="T63" fmla="*/ 2147483647 h 766"/>
              <a:gd name="T64" fmla="*/ 2147483647 w 1098"/>
              <a:gd name="T65" fmla="*/ 2147483647 h 766"/>
              <a:gd name="T66" fmla="*/ 2147483647 w 1098"/>
              <a:gd name="T67" fmla="*/ 2147483647 h 766"/>
              <a:gd name="T68" fmla="*/ 2147483647 w 1098"/>
              <a:gd name="T69" fmla="*/ 2147483647 h 766"/>
              <a:gd name="T70" fmla="*/ 2147483647 w 1098"/>
              <a:gd name="T71" fmla="*/ 2147483647 h 766"/>
              <a:gd name="T72" fmla="*/ 2147483647 w 1098"/>
              <a:gd name="T73" fmla="*/ 2147483647 h 766"/>
              <a:gd name="T74" fmla="*/ 2147483647 w 1098"/>
              <a:gd name="T75" fmla="*/ 2147483647 h 766"/>
              <a:gd name="T76" fmla="*/ 2147483647 w 1098"/>
              <a:gd name="T77" fmla="*/ 2147483647 h 766"/>
              <a:gd name="T78" fmla="*/ 2147483647 w 1098"/>
              <a:gd name="T79" fmla="*/ 2147483647 h 766"/>
              <a:gd name="T80" fmla="*/ 2147483647 w 1098"/>
              <a:gd name="T81" fmla="*/ 2147483647 h 766"/>
              <a:gd name="T82" fmla="*/ 2147483647 w 1098"/>
              <a:gd name="T83" fmla="*/ 2147483647 h 766"/>
              <a:gd name="T84" fmla="*/ 2147483647 w 1098"/>
              <a:gd name="T85" fmla="*/ 2147483647 h 766"/>
              <a:gd name="T86" fmla="*/ 2147483647 w 1098"/>
              <a:gd name="T87" fmla="*/ 2147483647 h 766"/>
              <a:gd name="T88" fmla="*/ 2147483647 w 1098"/>
              <a:gd name="T89" fmla="*/ 2147483647 h 766"/>
              <a:gd name="T90" fmla="*/ 2147483647 w 1098"/>
              <a:gd name="T91" fmla="*/ 2147483647 h 766"/>
              <a:gd name="T92" fmla="*/ 2147483647 w 1098"/>
              <a:gd name="T93" fmla="*/ 2147483647 h 766"/>
              <a:gd name="T94" fmla="*/ 2147483647 w 1098"/>
              <a:gd name="T95" fmla="*/ 2147483647 h 766"/>
              <a:gd name="T96" fmla="*/ 2147483647 w 1098"/>
              <a:gd name="T97" fmla="*/ 2147483647 h 766"/>
              <a:gd name="T98" fmla="*/ 2147483647 w 1098"/>
              <a:gd name="T99" fmla="*/ 2147483647 h 766"/>
              <a:gd name="T100" fmla="*/ 2147483647 w 1098"/>
              <a:gd name="T101" fmla="*/ 2147483647 h 766"/>
              <a:gd name="T102" fmla="*/ 2147483647 w 1098"/>
              <a:gd name="T103" fmla="*/ 2147483647 h 766"/>
              <a:gd name="T104" fmla="*/ 2147483647 w 1098"/>
              <a:gd name="T105" fmla="*/ 2147483647 h 766"/>
              <a:gd name="T106" fmla="*/ 2147483647 w 1098"/>
              <a:gd name="T107" fmla="*/ 2147483647 h 766"/>
              <a:gd name="T108" fmla="*/ 2147483647 w 1098"/>
              <a:gd name="T109" fmla="*/ 2147483647 h 766"/>
              <a:gd name="T110" fmla="*/ 2147483647 w 1098"/>
              <a:gd name="T111" fmla="*/ 2147483647 h 766"/>
              <a:gd name="T112" fmla="*/ 2147483647 w 1098"/>
              <a:gd name="T113" fmla="*/ 2147483647 h 766"/>
              <a:gd name="T114" fmla="*/ 2147483647 w 1098"/>
              <a:gd name="T115" fmla="*/ 2147483647 h 766"/>
              <a:gd name="T116" fmla="*/ 2147483647 w 1098"/>
              <a:gd name="T117" fmla="*/ 2147483647 h 766"/>
              <a:gd name="T118" fmla="*/ 2147483647 w 1098"/>
              <a:gd name="T119" fmla="*/ 2147483647 h 766"/>
              <a:gd name="T120" fmla="*/ 2147483647 w 1098"/>
              <a:gd name="T121" fmla="*/ 2147483647 h 766"/>
              <a:gd name="T122" fmla="*/ 2147483647 w 1098"/>
              <a:gd name="T123" fmla="*/ 2147483647 h 7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98"/>
              <a:gd name="T187" fmla="*/ 0 h 766"/>
              <a:gd name="T188" fmla="*/ 1098 w 1098"/>
              <a:gd name="T189" fmla="*/ 766 h 7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98" h="766">
                <a:moveTo>
                  <a:pt x="452" y="756"/>
                </a:moveTo>
                <a:lnTo>
                  <a:pt x="456" y="754"/>
                </a:lnTo>
                <a:lnTo>
                  <a:pt x="456" y="746"/>
                </a:lnTo>
                <a:lnTo>
                  <a:pt x="468" y="744"/>
                </a:lnTo>
                <a:lnTo>
                  <a:pt x="470" y="742"/>
                </a:lnTo>
                <a:lnTo>
                  <a:pt x="472" y="738"/>
                </a:lnTo>
                <a:lnTo>
                  <a:pt x="474" y="736"/>
                </a:lnTo>
                <a:lnTo>
                  <a:pt x="470" y="732"/>
                </a:lnTo>
                <a:lnTo>
                  <a:pt x="468" y="728"/>
                </a:lnTo>
                <a:lnTo>
                  <a:pt x="468" y="724"/>
                </a:lnTo>
                <a:lnTo>
                  <a:pt x="470" y="718"/>
                </a:lnTo>
                <a:lnTo>
                  <a:pt x="474" y="712"/>
                </a:lnTo>
                <a:lnTo>
                  <a:pt x="476" y="708"/>
                </a:lnTo>
                <a:lnTo>
                  <a:pt x="476" y="696"/>
                </a:lnTo>
                <a:lnTo>
                  <a:pt x="488" y="690"/>
                </a:lnTo>
                <a:lnTo>
                  <a:pt x="490" y="670"/>
                </a:lnTo>
                <a:lnTo>
                  <a:pt x="478" y="658"/>
                </a:lnTo>
                <a:lnTo>
                  <a:pt x="478" y="642"/>
                </a:lnTo>
                <a:lnTo>
                  <a:pt x="482" y="636"/>
                </a:lnTo>
                <a:lnTo>
                  <a:pt x="486" y="634"/>
                </a:lnTo>
                <a:lnTo>
                  <a:pt x="488" y="634"/>
                </a:lnTo>
                <a:lnTo>
                  <a:pt x="490" y="634"/>
                </a:lnTo>
                <a:lnTo>
                  <a:pt x="494" y="638"/>
                </a:lnTo>
                <a:lnTo>
                  <a:pt x="496" y="642"/>
                </a:lnTo>
                <a:lnTo>
                  <a:pt x="498" y="648"/>
                </a:lnTo>
                <a:lnTo>
                  <a:pt x="502" y="638"/>
                </a:lnTo>
                <a:lnTo>
                  <a:pt x="506" y="638"/>
                </a:lnTo>
                <a:lnTo>
                  <a:pt x="512" y="634"/>
                </a:lnTo>
                <a:lnTo>
                  <a:pt x="520" y="640"/>
                </a:lnTo>
                <a:lnTo>
                  <a:pt x="524" y="630"/>
                </a:lnTo>
                <a:lnTo>
                  <a:pt x="536" y="638"/>
                </a:lnTo>
                <a:lnTo>
                  <a:pt x="552" y="628"/>
                </a:lnTo>
                <a:lnTo>
                  <a:pt x="536" y="620"/>
                </a:lnTo>
                <a:lnTo>
                  <a:pt x="538" y="614"/>
                </a:lnTo>
                <a:lnTo>
                  <a:pt x="538" y="608"/>
                </a:lnTo>
                <a:lnTo>
                  <a:pt x="536" y="602"/>
                </a:lnTo>
                <a:lnTo>
                  <a:pt x="530" y="596"/>
                </a:lnTo>
                <a:lnTo>
                  <a:pt x="524" y="592"/>
                </a:lnTo>
                <a:lnTo>
                  <a:pt x="514" y="590"/>
                </a:lnTo>
                <a:lnTo>
                  <a:pt x="510" y="590"/>
                </a:lnTo>
                <a:lnTo>
                  <a:pt x="506" y="588"/>
                </a:lnTo>
                <a:lnTo>
                  <a:pt x="502" y="584"/>
                </a:lnTo>
                <a:lnTo>
                  <a:pt x="502" y="574"/>
                </a:lnTo>
                <a:lnTo>
                  <a:pt x="494" y="568"/>
                </a:lnTo>
                <a:lnTo>
                  <a:pt x="498" y="560"/>
                </a:lnTo>
                <a:lnTo>
                  <a:pt x="500" y="556"/>
                </a:lnTo>
                <a:lnTo>
                  <a:pt x="498" y="554"/>
                </a:lnTo>
                <a:lnTo>
                  <a:pt x="496" y="552"/>
                </a:lnTo>
                <a:lnTo>
                  <a:pt x="490" y="554"/>
                </a:lnTo>
                <a:lnTo>
                  <a:pt x="486" y="554"/>
                </a:lnTo>
                <a:lnTo>
                  <a:pt x="480" y="556"/>
                </a:lnTo>
                <a:lnTo>
                  <a:pt x="468" y="546"/>
                </a:lnTo>
                <a:lnTo>
                  <a:pt x="458" y="540"/>
                </a:lnTo>
                <a:lnTo>
                  <a:pt x="460" y="504"/>
                </a:lnTo>
                <a:lnTo>
                  <a:pt x="454" y="500"/>
                </a:lnTo>
                <a:lnTo>
                  <a:pt x="450" y="498"/>
                </a:lnTo>
                <a:lnTo>
                  <a:pt x="446" y="498"/>
                </a:lnTo>
                <a:lnTo>
                  <a:pt x="442" y="502"/>
                </a:lnTo>
                <a:lnTo>
                  <a:pt x="440" y="502"/>
                </a:lnTo>
                <a:lnTo>
                  <a:pt x="432" y="496"/>
                </a:lnTo>
                <a:lnTo>
                  <a:pt x="426" y="490"/>
                </a:lnTo>
                <a:lnTo>
                  <a:pt x="410" y="490"/>
                </a:lnTo>
                <a:lnTo>
                  <a:pt x="410" y="494"/>
                </a:lnTo>
                <a:lnTo>
                  <a:pt x="408" y="498"/>
                </a:lnTo>
                <a:lnTo>
                  <a:pt x="402" y="496"/>
                </a:lnTo>
                <a:lnTo>
                  <a:pt x="400" y="494"/>
                </a:lnTo>
                <a:lnTo>
                  <a:pt x="400" y="492"/>
                </a:lnTo>
                <a:lnTo>
                  <a:pt x="398" y="492"/>
                </a:lnTo>
                <a:lnTo>
                  <a:pt x="396" y="496"/>
                </a:lnTo>
                <a:lnTo>
                  <a:pt x="390" y="488"/>
                </a:lnTo>
                <a:lnTo>
                  <a:pt x="382" y="488"/>
                </a:lnTo>
                <a:lnTo>
                  <a:pt x="380" y="488"/>
                </a:lnTo>
                <a:lnTo>
                  <a:pt x="378" y="486"/>
                </a:lnTo>
                <a:lnTo>
                  <a:pt x="376" y="484"/>
                </a:lnTo>
                <a:lnTo>
                  <a:pt x="370" y="482"/>
                </a:lnTo>
                <a:lnTo>
                  <a:pt x="356" y="478"/>
                </a:lnTo>
                <a:lnTo>
                  <a:pt x="350" y="476"/>
                </a:lnTo>
                <a:lnTo>
                  <a:pt x="344" y="478"/>
                </a:lnTo>
                <a:lnTo>
                  <a:pt x="338" y="480"/>
                </a:lnTo>
                <a:lnTo>
                  <a:pt x="334" y="484"/>
                </a:lnTo>
                <a:lnTo>
                  <a:pt x="326" y="492"/>
                </a:lnTo>
                <a:lnTo>
                  <a:pt x="322" y="492"/>
                </a:lnTo>
                <a:lnTo>
                  <a:pt x="320" y="492"/>
                </a:lnTo>
                <a:lnTo>
                  <a:pt x="314" y="492"/>
                </a:lnTo>
                <a:lnTo>
                  <a:pt x="310" y="492"/>
                </a:lnTo>
                <a:lnTo>
                  <a:pt x="308" y="494"/>
                </a:lnTo>
                <a:lnTo>
                  <a:pt x="302" y="494"/>
                </a:lnTo>
                <a:lnTo>
                  <a:pt x="296" y="496"/>
                </a:lnTo>
                <a:lnTo>
                  <a:pt x="294" y="496"/>
                </a:lnTo>
                <a:lnTo>
                  <a:pt x="292" y="500"/>
                </a:lnTo>
                <a:lnTo>
                  <a:pt x="292" y="502"/>
                </a:lnTo>
                <a:lnTo>
                  <a:pt x="290" y="502"/>
                </a:lnTo>
                <a:lnTo>
                  <a:pt x="284" y="502"/>
                </a:lnTo>
                <a:lnTo>
                  <a:pt x="282" y="504"/>
                </a:lnTo>
                <a:lnTo>
                  <a:pt x="282" y="512"/>
                </a:lnTo>
                <a:lnTo>
                  <a:pt x="284" y="512"/>
                </a:lnTo>
                <a:lnTo>
                  <a:pt x="278" y="514"/>
                </a:lnTo>
                <a:lnTo>
                  <a:pt x="274" y="516"/>
                </a:lnTo>
                <a:lnTo>
                  <a:pt x="270" y="522"/>
                </a:lnTo>
                <a:lnTo>
                  <a:pt x="268" y="534"/>
                </a:lnTo>
                <a:lnTo>
                  <a:pt x="266" y="538"/>
                </a:lnTo>
                <a:lnTo>
                  <a:pt x="264" y="542"/>
                </a:lnTo>
                <a:lnTo>
                  <a:pt x="258" y="548"/>
                </a:lnTo>
                <a:lnTo>
                  <a:pt x="254" y="552"/>
                </a:lnTo>
                <a:lnTo>
                  <a:pt x="230" y="558"/>
                </a:lnTo>
                <a:lnTo>
                  <a:pt x="216" y="566"/>
                </a:lnTo>
                <a:lnTo>
                  <a:pt x="212" y="570"/>
                </a:lnTo>
                <a:lnTo>
                  <a:pt x="208" y="576"/>
                </a:lnTo>
                <a:lnTo>
                  <a:pt x="206" y="580"/>
                </a:lnTo>
                <a:lnTo>
                  <a:pt x="204" y="584"/>
                </a:lnTo>
                <a:lnTo>
                  <a:pt x="196" y="586"/>
                </a:lnTo>
                <a:lnTo>
                  <a:pt x="188" y="586"/>
                </a:lnTo>
                <a:lnTo>
                  <a:pt x="186" y="584"/>
                </a:lnTo>
                <a:lnTo>
                  <a:pt x="152" y="572"/>
                </a:lnTo>
                <a:lnTo>
                  <a:pt x="96" y="580"/>
                </a:lnTo>
                <a:lnTo>
                  <a:pt x="78" y="572"/>
                </a:lnTo>
                <a:lnTo>
                  <a:pt x="78" y="576"/>
                </a:lnTo>
                <a:lnTo>
                  <a:pt x="64" y="582"/>
                </a:lnTo>
                <a:lnTo>
                  <a:pt x="58" y="582"/>
                </a:lnTo>
                <a:lnTo>
                  <a:pt x="56" y="580"/>
                </a:lnTo>
                <a:lnTo>
                  <a:pt x="52" y="582"/>
                </a:lnTo>
                <a:lnTo>
                  <a:pt x="48" y="584"/>
                </a:lnTo>
                <a:lnTo>
                  <a:pt x="42" y="584"/>
                </a:lnTo>
                <a:lnTo>
                  <a:pt x="38" y="580"/>
                </a:lnTo>
                <a:lnTo>
                  <a:pt x="30" y="568"/>
                </a:lnTo>
                <a:lnTo>
                  <a:pt x="26" y="564"/>
                </a:lnTo>
                <a:lnTo>
                  <a:pt x="22" y="566"/>
                </a:lnTo>
                <a:lnTo>
                  <a:pt x="18" y="566"/>
                </a:lnTo>
                <a:lnTo>
                  <a:pt x="16" y="564"/>
                </a:lnTo>
                <a:lnTo>
                  <a:pt x="2" y="556"/>
                </a:lnTo>
                <a:lnTo>
                  <a:pt x="0" y="556"/>
                </a:lnTo>
                <a:lnTo>
                  <a:pt x="2" y="548"/>
                </a:lnTo>
                <a:lnTo>
                  <a:pt x="4" y="536"/>
                </a:lnTo>
                <a:lnTo>
                  <a:pt x="6" y="532"/>
                </a:lnTo>
                <a:lnTo>
                  <a:pt x="10" y="528"/>
                </a:lnTo>
                <a:lnTo>
                  <a:pt x="12" y="528"/>
                </a:lnTo>
                <a:lnTo>
                  <a:pt x="12" y="524"/>
                </a:lnTo>
                <a:lnTo>
                  <a:pt x="12" y="520"/>
                </a:lnTo>
                <a:lnTo>
                  <a:pt x="12" y="502"/>
                </a:lnTo>
                <a:lnTo>
                  <a:pt x="20" y="490"/>
                </a:lnTo>
                <a:lnTo>
                  <a:pt x="30" y="490"/>
                </a:lnTo>
                <a:lnTo>
                  <a:pt x="36" y="488"/>
                </a:lnTo>
                <a:lnTo>
                  <a:pt x="38" y="486"/>
                </a:lnTo>
                <a:lnTo>
                  <a:pt x="40" y="484"/>
                </a:lnTo>
                <a:lnTo>
                  <a:pt x="38" y="482"/>
                </a:lnTo>
                <a:lnTo>
                  <a:pt x="36" y="480"/>
                </a:lnTo>
                <a:lnTo>
                  <a:pt x="32" y="478"/>
                </a:lnTo>
                <a:lnTo>
                  <a:pt x="28" y="472"/>
                </a:lnTo>
                <a:lnTo>
                  <a:pt x="24" y="462"/>
                </a:lnTo>
                <a:lnTo>
                  <a:pt x="20" y="442"/>
                </a:lnTo>
                <a:lnTo>
                  <a:pt x="34" y="408"/>
                </a:lnTo>
                <a:lnTo>
                  <a:pt x="50" y="364"/>
                </a:lnTo>
                <a:lnTo>
                  <a:pt x="54" y="356"/>
                </a:lnTo>
                <a:lnTo>
                  <a:pt x="58" y="352"/>
                </a:lnTo>
                <a:lnTo>
                  <a:pt x="62" y="350"/>
                </a:lnTo>
                <a:lnTo>
                  <a:pt x="66" y="346"/>
                </a:lnTo>
                <a:lnTo>
                  <a:pt x="70" y="340"/>
                </a:lnTo>
                <a:lnTo>
                  <a:pt x="74" y="340"/>
                </a:lnTo>
                <a:lnTo>
                  <a:pt x="78" y="340"/>
                </a:lnTo>
                <a:lnTo>
                  <a:pt x="84" y="338"/>
                </a:lnTo>
                <a:lnTo>
                  <a:pt x="86" y="336"/>
                </a:lnTo>
                <a:lnTo>
                  <a:pt x="86" y="334"/>
                </a:lnTo>
                <a:lnTo>
                  <a:pt x="84" y="330"/>
                </a:lnTo>
                <a:lnTo>
                  <a:pt x="82" y="324"/>
                </a:lnTo>
                <a:lnTo>
                  <a:pt x="80" y="320"/>
                </a:lnTo>
                <a:lnTo>
                  <a:pt x="78" y="314"/>
                </a:lnTo>
                <a:lnTo>
                  <a:pt x="76" y="310"/>
                </a:lnTo>
                <a:lnTo>
                  <a:pt x="74" y="306"/>
                </a:lnTo>
                <a:lnTo>
                  <a:pt x="76" y="302"/>
                </a:lnTo>
                <a:lnTo>
                  <a:pt x="80" y="298"/>
                </a:lnTo>
                <a:lnTo>
                  <a:pt x="78" y="296"/>
                </a:lnTo>
                <a:lnTo>
                  <a:pt x="74" y="292"/>
                </a:lnTo>
                <a:lnTo>
                  <a:pt x="70" y="288"/>
                </a:lnTo>
                <a:lnTo>
                  <a:pt x="70" y="284"/>
                </a:lnTo>
                <a:lnTo>
                  <a:pt x="66" y="280"/>
                </a:lnTo>
                <a:lnTo>
                  <a:pt x="64" y="278"/>
                </a:lnTo>
                <a:lnTo>
                  <a:pt x="62" y="274"/>
                </a:lnTo>
                <a:lnTo>
                  <a:pt x="60" y="272"/>
                </a:lnTo>
                <a:lnTo>
                  <a:pt x="56" y="268"/>
                </a:lnTo>
                <a:lnTo>
                  <a:pt x="52" y="264"/>
                </a:lnTo>
                <a:lnTo>
                  <a:pt x="50" y="260"/>
                </a:lnTo>
                <a:lnTo>
                  <a:pt x="48" y="254"/>
                </a:lnTo>
                <a:lnTo>
                  <a:pt x="44" y="250"/>
                </a:lnTo>
                <a:lnTo>
                  <a:pt x="36" y="240"/>
                </a:lnTo>
                <a:lnTo>
                  <a:pt x="38" y="236"/>
                </a:lnTo>
                <a:lnTo>
                  <a:pt x="40" y="228"/>
                </a:lnTo>
                <a:lnTo>
                  <a:pt x="62" y="228"/>
                </a:lnTo>
                <a:lnTo>
                  <a:pt x="70" y="224"/>
                </a:lnTo>
                <a:lnTo>
                  <a:pt x="76" y="220"/>
                </a:lnTo>
                <a:lnTo>
                  <a:pt x="76" y="216"/>
                </a:lnTo>
                <a:lnTo>
                  <a:pt x="76" y="212"/>
                </a:lnTo>
                <a:lnTo>
                  <a:pt x="74" y="204"/>
                </a:lnTo>
                <a:lnTo>
                  <a:pt x="76" y="200"/>
                </a:lnTo>
                <a:lnTo>
                  <a:pt x="78" y="196"/>
                </a:lnTo>
                <a:lnTo>
                  <a:pt x="80" y="194"/>
                </a:lnTo>
                <a:lnTo>
                  <a:pt x="106" y="188"/>
                </a:lnTo>
                <a:lnTo>
                  <a:pt x="126" y="182"/>
                </a:lnTo>
                <a:lnTo>
                  <a:pt x="140" y="180"/>
                </a:lnTo>
                <a:lnTo>
                  <a:pt x="164" y="176"/>
                </a:lnTo>
                <a:lnTo>
                  <a:pt x="178" y="174"/>
                </a:lnTo>
                <a:lnTo>
                  <a:pt x="182" y="172"/>
                </a:lnTo>
                <a:lnTo>
                  <a:pt x="192" y="172"/>
                </a:lnTo>
                <a:lnTo>
                  <a:pt x="210" y="172"/>
                </a:lnTo>
                <a:lnTo>
                  <a:pt x="226" y="170"/>
                </a:lnTo>
                <a:lnTo>
                  <a:pt x="234" y="172"/>
                </a:lnTo>
                <a:lnTo>
                  <a:pt x="236" y="174"/>
                </a:lnTo>
                <a:lnTo>
                  <a:pt x="242" y="178"/>
                </a:lnTo>
                <a:lnTo>
                  <a:pt x="246" y="182"/>
                </a:lnTo>
                <a:lnTo>
                  <a:pt x="252" y="182"/>
                </a:lnTo>
                <a:lnTo>
                  <a:pt x="266" y="180"/>
                </a:lnTo>
                <a:lnTo>
                  <a:pt x="274" y="178"/>
                </a:lnTo>
                <a:lnTo>
                  <a:pt x="276" y="192"/>
                </a:lnTo>
                <a:lnTo>
                  <a:pt x="284" y="176"/>
                </a:lnTo>
                <a:lnTo>
                  <a:pt x="296" y="176"/>
                </a:lnTo>
                <a:lnTo>
                  <a:pt x="298" y="168"/>
                </a:lnTo>
                <a:lnTo>
                  <a:pt x="302" y="162"/>
                </a:lnTo>
                <a:lnTo>
                  <a:pt x="304" y="164"/>
                </a:lnTo>
                <a:lnTo>
                  <a:pt x="308" y="174"/>
                </a:lnTo>
                <a:lnTo>
                  <a:pt x="312" y="178"/>
                </a:lnTo>
                <a:lnTo>
                  <a:pt x="316" y="178"/>
                </a:lnTo>
                <a:lnTo>
                  <a:pt x="320" y="176"/>
                </a:lnTo>
                <a:lnTo>
                  <a:pt x="324" y="172"/>
                </a:lnTo>
                <a:lnTo>
                  <a:pt x="330" y="170"/>
                </a:lnTo>
                <a:lnTo>
                  <a:pt x="332" y="170"/>
                </a:lnTo>
                <a:lnTo>
                  <a:pt x="334" y="172"/>
                </a:lnTo>
                <a:lnTo>
                  <a:pt x="342" y="182"/>
                </a:lnTo>
                <a:lnTo>
                  <a:pt x="344" y="184"/>
                </a:lnTo>
                <a:lnTo>
                  <a:pt x="346" y="184"/>
                </a:lnTo>
                <a:lnTo>
                  <a:pt x="344" y="170"/>
                </a:lnTo>
                <a:lnTo>
                  <a:pt x="346" y="162"/>
                </a:lnTo>
                <a:lnTo>
                  <a:pt x="348" y="158"/>
                </a:lnTo>
                <a:lnTo>
                  <a:pt x="350" y="158"/>
                </a:lnTo>
                <a:lnTo>
                  <a:pt x="358" y="160"/>
                </a:lnTo>
                <a:lnTo>
                  <a:pt x="366" y="166"/>
                </a:lnTo>
                <a:lnTo>
                  <a:pt x="378" y="174"/>
                </a:lnTo>
                <a:lnTo>
                  <a:pt x="378" y="172"/>
                </a:lnTo>
                <a:lnTo>
                  <a:pt x="382" y="168"/>
                </a:lnTo>
                <a:lnTo>
                  <a:pt x="388" y="162"/>
                </a:lnTo>
                <a:lnTo>
                  <a:pt x="392" y="162"/>
                </a:lnTo>
                <a:lnTo>
                  <a:pt x="398" y="162"/>
                </a:lnTo>
                <a:lnTo>
                  <a:pt x="404" y="164"/>
                </a:lnTo>
                <a:lnTo>
                  <a:pt x="408" y="162"/>
                </a:lnTo>
                <a:lnTo>
                  <a:pt x="416" y="160"/>
                </a:lnTo>
                <a:lnTo>
                  <a:pt x="420" y="154"/>
                </a:lnTo>
                <a:lnTo>
                  <a:pt x="424" y="152"/>
                </a:lnTo>
                <a:lnTo>
                  <a:pt x="428" y="154"/>
                </a:lnTo>
                <a:lnTo>
                  <a:pt x="434" y="160"/>
                </a:lnTo>
                <a:lnTo>
                  <a:pt x="440" y="166"/>
                </a:lnTo>
                <a:lnTo>
                  <a:pt x="444" y="160"/>
                </a:lnTo>
                <a:lnTo>
                  <a:pt x="446" y="154"/>
                </a:lnTo>
                <a:lnTo>
                  <a:pt x="446" y="150"/>
                </a:lnTo>
                <a:lnTo>
                  <a:pt x="446" y="148"/>
                </a:lnTo>
                <a:lnTo>
                  <a:pt x="442" y="144"/>
                </a:lnTo>
                <a:lnTo>
                  <a:pt x="440" y="138"/>
                </a:lnTo>
                <a:lnTo>
                  <a:pt x="438" y="132"/>
                </a:lnTo>
                <a:lnTo>
                  <a:pt x="438" y="128"/>
                </a:lnTo>
                <a:lnTo>
                  <a:pt x="444" y="112"/>
                </a:lnTo>
                <a:lnTo>
                  <a:pt x="446" y="102"/>
                </a:lnTo>
                <a:lnTo>
                  <a:pt x="446" y="96"/>
                </a:lnTo>
                <a:lnTo>
                  <a:pt x="446" y="92"/>
                </a:lnTo>
                <a:lnTo>
                  <a:pt x="450" y="88"/>
                </a:lnTo>
                <a:lnTo>
                  <a:pt x="454" y="86"/>
                </a:lnTo>
                <a:lnTo>
                  <a:pt x="458" y="84"/>
                </a:lnTo>
                <a:lnTo>
                  <a:pt x="462" y="82"/>
                </a:lnTo>
                <a:lnTo>
                  <a:pt x="468" y="76"/>
                </a:lnTo>
                <a:lnTo>
                  <a:pt x="472" y="70"/>
                </a:lnTo>
                <a:lnTo>
                  <a:pt x="488" y="68"/>
                </a:lnTo>
                <a:lnTo>
                  <a:pt x="496" y="72"/>
                </a:lnTo>
                <a:lnTo>
                  <a:pt x="504" y="74"/>
                </a:lnTo>
                <a:lnTo>
                  <a:pt x="506" y="72"/>
                </a:lnTo>
                <a:lnTo>
                  <a:pt x="510" y="70"/>
                </a:lnTo>
                <a:lnTo>
                  <a:pt x="518" y="60"/>
                </a:lnTo>
                <a:lnTo>
                  <a:pt x="520" y="52"/>
                </a:lnTo>
                <a:lnTo>
                  <a:pt x="520" y="36"/>
                </a:lnTo>
                <a:lnTo>
                  <a:pt x="550" y="36"/>
                </a:lnTo>
                <a:lnTo>
                  <a:pt x="554" y="26"/>
                </a:lnTo>
                <a:lnTo>
                  <a:pt x="560" y="20"/>
                </a:lnTo>
                <a:lnTo>
                  <a:pt x="564" y="18"/>
                </a:lnTo>
                <a:lnTo>
                  <a:pt x="570" y="16"/>
                </a:lnTo>
                <a:lnTo>
                  <a:pt x="584" y="16"/>
                </a:lnTo>
                <a:lnTo>
                  <a:pt x="588" y="14"/>
                </a:lnTo>
                <a:lnTo>
                  <a:pt x="590" y="12"/>
                </a:lnTo>
                <a:lnTo>
                  <a:pt x="592" y="6"/>
                </a:lnTo>
                <a:lnTo>
                  <a:pt x="596" y="2"/>
                </a:lnTo>
                <a:lnTo>
                  <a:pt x="600" y="0"/>
                </a:lnTo>
                <a:lnTo>
                  <a:pt x="602" y="0"/>
                </a:lnTo>
                <a:lnTo>
                  <a:pt x="604" y="2"/>
                </a:lnTo>
                <a:lnTo>
                  <a:pt x="618" y="22"/>
                </a:lnTo>
                <a:lnTo>
                  <a:pt x="626" y="32"/>
                </a:lnTo>
                <a:lnTo>
                  <a:pt x="630" y="36"/>
                </a:lnTo>
                <a:lnTo>
                  <a:pt x="646" y="38"/>
                </a:lnTo>
                <a:lnTo>
                  <a:pt x="654" y="42"/>
                </a:lnTo>
                <a:lnTo>
                  <a:pt x="654" y="44"/>
                </a:lnTo>
                <a:lnTo>
                  <a:pt x="652" y="46"/>
                </a:lnTo>
                <a:lnTo>
                  <a:pt x="644" y="52"/>
                </a:lnTo>
                <a:lnTo>
                  <a:pt x="640" y="58"/>
                </a:lnTo>
                <a:lnTo>
                  <a:pt x="638" y="66"/>
                </a:lnTo>
                <a:lnTo>
                  <a:pt x="644" y="68"/>
                </a:lnTo>
                <a:lnTo>
                  <a:pt x="648" y="70"/>
                </a:lnTo>
                <a:lnTo>
                  <a:pt x="650" y="74"/>
                </a:lnTo>
                <a:lnTo>
                  <a:pt x="654" y="82"/>
                </a:lnTo>
                <a:lnTo>
                  <a:pt x="658" y="86"/>
                </a:lnTo>
                <a:lnTo>
                  <a:pt x="660" y="88"/>
                </a:lnTo>
                <a:lnTo>
                  <a:pt x="662" y="88"/>
                </a:lnTo>
                <a:lnTo>
                  <a:pt x="662" y="92"/>
                </a:lnTo>
                <a:lnTo>
                  <a:pt x="662" y="94"/>
                </a:lnTo>
                <a:lnTo>
                  <a:pt x="666" y="96"/>
                </a:lnTo>
                <a:lnTo>
                  <a:pt x="680" y="96"/>
                </a:lnTo>
                <a:lnTo>
                  <a:pt x="694" y="92"/>
                </a:lnTo>
                <a:lnTo>
                  <a:pt x="702" y="90"/>
                </a:lnTo>
                <a:lnTo>
                  <a:pt x="706" y="90"/>
                </a:lnTo>
                <a:lnTo>
                  <a:pt x="710" y="90"/>
                </a:lnTo>
                <a:lnTo>
                  <a:pt x="714" y="92"/>
                </a:lnTo>
                <a:lnTo>
                  <a:pt x="728" y="100"/>
                </a:lnTo>
                <a:lnTo>
                  <a:pt x="728" y="98"/>
                </a:lnTo>
                <a:lnTo>
                  <a:pt x="730" y="98"/>
                </a:lnTo>
                <a:lnTo>
                  <a:pt x="734" y="100"/>
                </a:lnTo>
                <a:lnTo>
                  <a:pt x="738" y="108"/>
                </a:lnTo>
                <a:lnTo>
                  <a:pt x="746" y="124"/>
                </a:lnTo>
                <a:lnTo>
                  <a:pt x="748" y="132"/>
                </a:lnTo>
                <a:lnTo>
                  <a:pt x="750" y="142"/>
                </a:lnTo>
                <a:lnTo>
                  <a:pt x="754" y="148"/>
                </a:lnTo>
                <a:lnTo>
                  <a:pt x="758" y="150"/>
                </a:lnTo>
                <a:lnTo>
                  <a:pt x="764" y="148"/>
                </a:lnTo>
                <a:lnTo>
                  <a:pt x="770" y="146"/>
                </a:lnTo>
                <a:lnTo>
                  <a:pt x="780" y="140"/>
                </a:lnTo>
                <a:lnTo>
                  <a:pt x="792" y="138"/>
                </a:lnTo>
                <a:lnTo>
                  <a:pt x="800" y="136"/>
                </a:lnTo>
                <a:lnTo>
                  <a:pt x="802" y="140"/>
                </a:lnTo>
                <a:lnTo>
                  <a:pt x="806" y="142"/>
                </a:lnTo>
                <a:lnTo>
                  <a:pt x="820" y="142"/>
                </a:lnTo>
                <a:lnTo>
                  <a:pt x="830" y="140"/>
                </a:lnTo>
                <a:lnTo>
                  <a:pt x="838" y="136"/>
                </a:lnTo>
                <a:lnTo>
                  <a:pt x="842" y="132"/>
                </a:lnTo>
                <a:lnTo>
                  <a:pt x="844" y="128"/>
                </a:lnTo>
                <a:lnTo>
                  <a:pt x="848" y="120"/>
                </a:lnTo>
                <a:lnTo>
                  <a:pt x="854" y="114"/>
                </a:lnTo>
                <a:lnTo>
                  <a:pt x="860" y="110"/>
                </a:lnTo>
                <a:lnTo>
                  <a:pt x="864" y="110"/>
                </a:lnTo>
                <a:lnTo>
                  <a:pt x="870" y="112"/>
                </a:lnTo>
                <a:lnTo>
                  <a:pt x="878" y="118"/>
                </a:lnTo>
                <a:lnTo>
                  <a:pt x="886" y="124"/>
                </a:lnTo>
                <a:lnTo>
                  <a:pt x="892" y="130"/>
                </a:lnTo>
                <a:lnTo>
                  <a:pt x="896" y="134"/>
                </a:lnTo>
                <a:lnTo>
                  <a:pt x="900" y="136"/>
                </a:lnTo>
                <a:lnTo>
                  <a:pt x="912" y="136"/>
                </a:lnTo>
                <a:lnTo>
                  <a:pt x="918" y="136"/>
                </a:lnTo>
                <a:lnTo>
                  <a:pt x="922" y="132"/>
                </a:lnTo>
                <a:lnTo>
                  <a:pt x="926" y="128"/>
                </a:lnTo>
                <a:lnTo>
                  <a:pt x="926" y="124"/>
                </a:lnTo>
                <a:lnTo>
                  <a:pt x="928" y="122"/>
                </a:lnTo>
                <a:lnTo>
                  <a:pt x="936" y="122"/>
                </a:lnTo>
                <a:lnTo>
                  <a:pt x="950" y="122"/>
                </a:lnTo>
                <a:lnTo>
                  <a:pt x="956" y="122"/>
                </a:lnTo>
                <a:lnTo>
                  <a:pt x="964" y="120"/>
                </a:lnTo>
                <a:lnTo>
                  <a:pt x="974" y="122"/>
                </a:lnTo>
                <a:lnTo>
                  <a:pt x="984" y="122"/>
                </a:lnTo>
                <a:lnTo>
                  <a:pt x="988" y="120"/>
                </a:lnTo>
                <a:lnTo>
                  <a:pt x="992" y="118"/>
                </a:lnTo>
                <a:lnTo>
                  <a:pt x="996" y="118"/>
                </a:lnTo>
                <a:lnTo>
                  <a:pt x="1000" y="120"/>
                </a:lnTo>
                <a:lnTo>
                  <a:pt x="1006" y="122"/>
                </a:lnTo>
                <a:lnTo>
                  <a:pt x="1012" y="126"/>
                </a:lnTo>
                <a:lnTo>
                  <a:pt x="1016" y="126"/>
                </a:lnTo>
                <a:lnTo>
                  <a:pt x="1022" y="122"/>
                </a:lnTo>
                <a:lnTo>
                  <a:pt x="1026" y="120"/>
                </a:lnTo>
                <a:lnTo>
                  <a:pt x="1032" y="116"/>
                </a:lnTo>
                <a:lnTo>
                  <a:pt x="1040" y="112"/>
                </a:lnTo>
                <a:lnTo>
                  <a:pt x="1044" y="112"/>
                </a:lnTo>
                <a:lnTo>
                  <a:pt x="1046" y="114"/>
                </a:lnTo>
                <a:lnTo>
                  <a:pt x="1050" y="120"/>
                </a:lnTo>
                <a:lnTo>
                  <a:pt x="1050" y="126"/>
                </a:lnTo>
                <a:lnTo>
                  <a:pt x="1050" y="130"/>
                </a:lnTo>
                <a:lnTo>
                  <a:pt x="1052" y="136"/>
                </a:lnTo>
                <a:lnTo>
                  <a:pt x="1064" y="152"/>
                </a:lnTo>
                <a:lnTo>
                  <a:pt x="1068" y="160"/>
                </a:lnTo>
                <a:lnTo>
                  <a:pt x="1068" y="164"/>
                </a:lnTo>
                <a:lnTo>
                  <a:pt x="1066" y="166"/>
                </a:lnTo>
                <a:lnTo>
                  <a:pt x="1050" y="176"/>
                </a:lnTo>
                <a:lnTo>
                  <a:pt x="1044" y="180"/>
                </a:lnTo>
                <a:lnTo>
                  <a:pt x="1044" y="182"/>
                </a:lnTo>
                <a:lnTo>
                  <a:pt x="1046" y="184"/>
                </a:lnTo>
                <a:lnTo>
                  <a:pt x="1052" y="188"/>
                </a:lnTo>
                <a:lnTo>
                  <a:pt x="1060" y="190"/>
                </a:lnTo>
                <a:lnTo>
                  <a:pt x="1066" y="190"/>
                </a:lnTo>
                <a:lnTo>
                  <a:pt x="1068" y="190"/>
                </a:lnTo>
                <a:lnTo>
                  <a:pt x="1068" y="188"/>
                </a:lnTo>
                <a:lnTo>
                  <a:pt x="1068" y="186"/>
                </a:lnTo>
                <a:lnTo>
                  <a:pt x="1070" y="184"/>
                </a:lnTo>
                <a:lnTo>
                  <a:pt x="1076" y="180"/>
                </a:lnTo>
                <a:lnTo>
                  <a:pt x="1078" y="180"/>
                </a:lnTo>
                <a:lnTo>
                  <a:pt x="1080" y="182"/>
                </a:lnTo>
                <a:lnTo>
                  <a:pt x="1078" y="186"/>
                </a:lnTo>
                <a:lnTo>
                  <a:pt x="1074" y="192"/>
                </a:lnTo>
                <a:lnTo>
                  <a:pt x="1070" y="196"/>
                </a:lnTo>
                <a:lnTo>
                  <a:pt x="1064" y="198"/>
                </a:lnTo>
                <a:lnTo>
                  <a:pt x="1060" y="220"/>
                </a:lnTo>
                <a:lnTo>
                  <a:pt x="1066" y="218"/>
                </a:lnTo>
                <a:lnTo>
                  <a:pt x="1070" y="218"/>
                </a:lnTo>
                <a:lnTo>
                  <a:pt x="1074" y="220"/>
                </a:lnTo>
                <a:lnTo>
                  <a:pt x="1088" y="236"/>
                </a:lnTo>
                <a:lnTo>
                  <a:pt x="1094" y="240"/>
                </a:lnTo>
                <a:lnTo>
                  <a:pt x="1098" y="242"/>
                </a:lnTo>
                <a:lnTo>
                  <a:pt x="1098" y="246"/>
                </a:lnTo>
                <a:lnTo>
                  <a:pt x="1094" y="258"/>
                </a:lnTo>
                <a:lnTo>
                  <a:pt x="1090" y="266"/>
                </a:lnTo>
                <a:lnTo>
                  <a:pt x="1090" y="270"/>
                </a:lnTo>
                <a:lnTo>
                  <a:pt x="1092" y="272"/>
                </a:lnTo>
                <a:lnTo>
                  <a:pt x="1098" y="286"/>
                </a:lnTo>
                <a:lnTo>
                  <a:pt x="1096" y="288"/>
                </a:lnTo>
                <a:lnTo>
                  <a:pt x="1080" y="292"/>
                </a:lnTo>
                <a:lnTo>
                  <a:pt x="1074" y="294"/>
                </a:lnTo>
                <a:lnTo>
                  <a:pt x="1062" y="300"/>
                </a:lnTo>
                <a:lnTo>
                  <a:pt x="1052" y="304"/>
                </a:lnTo>
                <a:lnTo>
                  <a:pt x="1044" y="308"/>
                </a:lnTo>
                <a:lnTo>
                  <a:pt x="1044" y="312"/>
                </a:lnTo>
                <a:lnTo>
                  <a:pt x="1044" y="322"/>
                </a:lnTo>
                <a:lnTo>
                  <a:pt x="1042" y="330"/>
                </a:lnTo>
                <a:lnTo>
                  <a:pt x="1032" y="338"/>
                </a:lnTo>
                <a:lnTo>
                  <a:pt x="1024" y="348"/>
                </a:lnTo>
                <a:lnTo>
                  <a:pt x="1022" y="352"/>
                </a:lnTo>
                <a:lnTo>
                  <a:pt x="1022" y="356"/>
                </a:lnTo>
                <a:lnTo>
                  <a:pt x="1024" y="366"/>
                </a:lnTo>
                <a:lnTo>
                  <a:pt x="1028" y="372"/>
                </a:lnTo>
                <a:lnTo>
                  <a:pt x="1032" y="374"/>
                </a:lnTo>
                <a:lnTo>
                  <a:pt x="1030" y="396"/>
                </a:lnTo>
                <a:lnTo>
                  <a:pt x="1030" y="398"/>
                </a:lnTo>
                <a:lnTo>
                  <a:pt x="1028" y="400"/>
                </a:lnTo>
                <a:lnTo>
                  <a:pt x="1022" y="400"/>
                </a:lnTo>
                <a:lnTo>
                  <a:pt x="1002" y="400"/>
                </a:lnTo>
                <a:lnTo>
                  <a:pt x="998" y="404"/>
                </a:lnTo>
                <a:lnTo>
                  <a:pt x="996" y="406"/>
                </a:lnTo>
                <a:lnTo>
                  <a:pt x="994" y="416"/>
                </a:lnTo>
                <a:lnTo>
                  <a:pt x="988" y="434"/>
                </a:lnTo>
                <a:lnTo>
                  <a:pt x="982" y="434"/>
                </a:lnTo>
                <a:lnTo>
                  <a:pt x="978" y="436"/>
                </a:lnTo>
                <a:lnTo>
                  <a:pt x="974" y="438"/>
                </a:lnTo>
                <a:lnTo>
                  <a:pt x="968" y="446"/>
                </a:lnTo>
                <a:lnTo>
                  <a:pt x="962" y="454"/>
                </a:lnTo>
                <a:lnTo>
                  <a:pt x="960" y="464"/>
                </a:lnTo>
                <a:lnTo>
                  <a:pt x="958" y="462"/>
                </a:lnTo>
                <a:lnTo>
                  <a:pt x="954" y="462"/>
                </a:lnTo>
                <a:lnTo>
                  <a:pt x="948" y="464"/>
                </a:lnTo>
                <a:lnTo>
                  <a:pt x="938" y="470"/>
                </a:lnTo>
                <a:lnTo>
                  <a:pt x="932" y="478"/>
                </a:lnTo>
                <a:lnTo>
                  <a:pt x="932" y="480"/>
                </a:lnTo>
                <a:lnTo>
                  <a:pt x="930" y="482"/>
                </a:lnTo>
                <a:lnTo>
                  <a:pt x="922" y="482"/>
                </a:lnTo>
                <a:lnTo>
                  <a:pt x="912" y="482"/>
                </a:lnTo>
                <a:lnTo>
                  <a:pt x="908" y="484"/>
                </a:lnTo>
                <a:lnTo>
                  <a:pt x="902" y="500"/>
                </a:lnTo>
                <a:lnTo>
                  <a:pt x="890" y="518"/>
                </a:lnTo>
                <a:lnTo>
                  <a:pt x="888" y="526"/>
                </a:lnTo>
                <a:lnTo>
                  <a:pt x="886" y="532"/>
                </a:lnTo>
                <a:lnTo>
                  <a:pt x="882" y="546"/>
                </a:lnTo>
                <a:lnTo>
                  <a:pt x="878" y="554"/>
                </a:lnTo>
                <a:lnTo>
                  <a:pt x="870" y="560"/>
                </a:lnTo>
                <a:lnTo>
                  <a:pt x="874" y="554"/>
                </a:lnTo>
                <a:lnTo>
                  <a:pt x="880" y="540"/>
                </a:lnTo>
                <a:lnTo>
                  <a:pt x="880" y="532"/>
                </a:lnTo>
                <a:lnTo>
                  <a:pt x="880" y="528"/>
                </a:lnTo>
                <a:lnTo>
                  <a:pt x="878" y="528"/>
                </a:lnTo>
                <a:lnTo>
                  <a:pt x="876" y="526"/>
                </a:lnTo>
                <a:lnTo>
                  <a:pt x="872" y="526"/>
                </a:lnTo>
                <a:lnTo>
                  <a:pt x="872" y="534"/>
                </a:lnTo>
                <a:lnTo>
                  <a:pt x="868" y="546"/>
                </a:lnTo>
                <a:lnTo>
                  <a:pt x="864" y="552"/>
                </a:lnTo>
                <a:lnTo>
                  <a:pt x="856" y="556"/>
                </a:lnTo>
                <a:lnTo>
                  <a:pt x="854" y="558"/>
                </a:lnTo>
                <a:lnTo>
                  <a:pt x="854" y="560"/>
                </a:lnTo>
                <a:lnTo>
                  <a:pt x="854" y="564"/>
                </a:lnTo>
                <a:lnTo>
                  <a:pt x="864" y="570"/>
                </a:lnTo>
                <a:lnTo>
                  <a:pt x="868" y="574"/>
                </a:lnTo>
                <a:lnTo>
                  <a:pt x="872" y="576"/>
                </a:lnTo>
                <a:lnTo>
                  <a:pt x="874" y="580"/>
                </a:lnTo>
                <a:lnTo>
                  <a:pt x="872" y="582"/>
                </a:lnTo>
                <a:lnTo>
                  <a:pt x="868" y="584"/>
                </a:lnTo>
                <a:lnTo>
                  <a:pt x="868" y="586"/>
                </a:lnTo>
                <a:lnTo>
                  <a:pt x="866" y="584"/>
                </a:lnTo>
                <a:lnTo>
                  <a:pt x="860" y="580"/>
                </a:lnTo>
                <a:lnTo>
                  <a:pt x="856" y="578"/>
                </a:lnTo>
                <a:lnTo>
                  <a:pt x="850" y="574"/>
                </a:lnTo>
                <a:lnTo>
                  <a:pt x="848" y="572"/>
                </a:lnTo>
                <a:lnTo>
                  <a:pt x="848" y="570"/>
                </a:lnTo>
                <a:lnTo>
                  <a:pt x="852" y="568"/>
                </a:lnTo>
                <a:lnTo>
                  <a:pt x="852" y="566"/>
                </a:lnTo>
                <a:lnTo>
                  <a:pt x="850" y="564"/>
                </a:lnTo>
                <a:lnTo>
                  <a:pt x="846" y="564"/>
                </a:lnTo>
                <a:lnTo>
                  <a:pt x="844" y="574"/>
                </a:lnTo>
                <a:lnTo>
                  <a:pt x="842" y="578"/>
                </a:lnTo>
                <a:lnTo>
                  <a:pt x="842" y="576"/>
                </a:lnTo>
                <a:lnTo>
                  <a:pt x="840" y="572"/>
                </a:lnTo>
                <a:lnTo>
                  <a:pt x="840" y="568"/>
                </a:lnTo>
                <a:lnTo>
                  <a:pt x="840" y="564"/>
                </a:lnTo>
                <a:lnTo>
                  <a:pt x="838" y="564"/>
                </a:lnTo>
                <a:lnTo>
                  <a:pt x="832" y="564"/>
                </a:lnTo>
                <a:lnTo>
                  <a:pt x="828" y="568"/>
                </a:lnTo>
                <a:lnTo>
                  <a:pt x="826" y="570"/>
                </a:lnTo>
                <a:lnTo>
                  <a:pt x="824" y="572"/>
                </a:lnTo>
                <a:lnTo>
                  <a:pt x="822" y="570"/>
                </a:lnTo>
                <a:lnTo>
                  <a:pt x="820" y="568"/>
                </a:lnTo>
                <a:lnTo>
                  <a:pt x="816" y="570"/>
                </a:lnTo>
                <a:lnTo>
                  <a:pt x="810" y="572"/>
                </a:lnTo>
                <a:lnTo>
                  <a:pt x="810" y="574"/>
                </a:lnTo>
                <a:lnTo>
                  <a:pt x="806" y="574"/>
                </a:lnTo>
                <a:lnTo>
                  <a:pt x="800" y="572"/>
                </a:lnTo>
                <a:lnTo>
                  <a:pt x="796" y="572"/>
                </a:lnTo>
                <a:lnTo>
                  <a:pt x="794" y="570"/>
                </a:lnTo>
                <a:lnTo>
                  <a:pt x="790" y="572"/>
                </a:lnTo>
                <a:lnTo>
                  <a:pt x="784" y="574"/>
                </a:lnTo>
                <a:lnTo>
                  <a:pt x="786" y="576"/>
                </a:lnTo>
                <a:lnTo>
                  <a:pt x="788" y="578"/>
                </a:lnTo>
                <a:lnTo>
                  <a:pt x="794" y="580"/>
                </a:lnTo>
                <a:lnTo>
                  <a:pt x="804" y="586"/>
                </a:lnTo>
                <a:lnTo>
                  <a:pt x="808" y="588"/>
                </a:lnTo>
                <a:lnTo>
                  <a:pt x="810" y="586"/>
                </a:lnTo>
                <a:lnTo>
                  <a:pt x="814" y="586"/>
                </a:lnTo>
                <a:lnTo>
                  <a:pt x="816" y="584"/>
                </a:lnTo>
                <a:lnTo>
                  <a:pt x="816" y="582"/>
                </a:lnTo>
                <a:lnTo>
                  <a:pt x="816" y="580"/>
                </a:lnTo>
                <a:lnTo>
                  <a:pt x="830" y="586"/>
                </a:lnTo>
                <a:lnTo>
                  <a:pt x="836" y="586"/>
                </a:lnTo>
                <a:lnTo>
                  <a:pt x="840" y="582"/>
                </a:lnTo>
                <a:lnTo>
                  <a:pt x="842" y="582"/>
                </a:lnTo>
                <a:lnTo>
                  <a:pt x="844" y="584"/>
                </a:lnTo>
                <a:lnTo>
                  <a:pt x="846" y="588"/>
                </a:lnTo>
                <a:lnTo>
                  <a:pt x="848" y="598"/>
                </a:lnTo>
                <a:lnTo>
                  <a:pt x="852" y="586"/>
                </a:lnTo>
                <a:lnTo>
                  <a:pt x="854" y="584"/>
                </a:lnTo>
                <a:lnTo>
                  <a:pt x="856" y="584"/>
                </a:lnTo>
                <a:lnTo>
                  <a:pt x="860" y="586"/>
                </a:lnTo>
                <a:lnTo>
                  <a:pt x="862" y="592"/>
                </a:lnTo>
                <a:lnTo>
                  <a:pt x="866" y="600"/>
                </a:lnTo>
                <a:lnTo>
                  <a:pt x="870" y="604"/>
                </a:lnTo>
                <a:lnTo>
                  <a:pt x="872" y="604"/>
                </a:lnTo>
                <a:lnTo>
                  <a:pt x="878" y="602"/>
                </a:lnTo>
                <a:lnTo>
                  <a:pt x="884" y="602"/>
                </a:lnTo>
                <a:lnTo>
                  <a:pt x="890" y="606"/>
                </a:lnTo>
                <a:lnTo>
                  <a:pt x="892" y="608"/>
                </a:lnTo>
                <a:lnTo>
                  <a:pt x="894" y="610"/>
                </a:lnTo>
                <a:lnTo>
                  <a:pt x="896" y="620"/>
                </a:lnTo>
                <a:lnTo>
                  <a:pt x="898" y="624"/>
                </a:lnTo>
                <a:lnTo>
                  <a:pt x="900" y="624"/>
                </a:lnTo>
                <a:lnTo>
                  <a:pt x="904" y="626"/>
                </a:lnTo>
                <a:lnTo>
                  <a:pt x="908" y="626"/>
                </a:lnTo>
                <a:lnTo>
                  <a:pt x="912" y="626"/>
                </a:lnTo>
                <a:lnTo>
                  <a:pt x="916" y="626"/>
                </a:lnTo>
                <a:lnTo>
                  <a:pt x="918" y="622"/>
                </a:lnTo>
                <a:lnTo>
                  <a:pt x="926" y="616"/>
                </a:lnTo>
                <a:lnTo>
                  <a:pt x="934" y="614"/>
                </a:lnTo>
                <a:lnTo>
                  <a:pt x="938" y="612"/>
                </a:lnTo>
                <a:lnTo>
                  <a:pt x="940" y="598"/>
                </a:lnTo>
                <a:lnTo>
                  <a:pt x="942" y="600"/>
                </a:lnTo>
                <a:lnTo>
                  <a:pt x="950" y="606"/>
                </a:lnTo>
                <a:lnTo>
                  <a:pt x="954" y="608"/>
                </a:lnTo>
                <a:lnTo>
                  <a:pt x="956" y="606"/>
                </a:lnTo>
                <a:lnTo>
                  <a:pt x="958" y="600"/>
                </a:lnTo>
                <a:lnTo>
                  <a:pt x="962" y="596"/>
                </a:lnTo>
                <a:lnTo>
                  <a:pt x="966" y="592"/>
                </a:lnTo>
                <a:lnTo>
                  <a:pt x="972" y="592"/>
                </a:lnTo>
                <a:lnTo>
                  <a:pt x="982" y="586"/>
                </a:lnTo>
                <a:lnTo>
                  <a:pt x="990" y="584"/>
                </a:lnTo>
                <a:lnTo>
                  <a:pt x="992" y="584"/>
                </a:lnTo>
                <a:lnTo>
                  <a:pt x="994" y="586"/>
                </a:lnTo>
                <a:lnTo>
                  <a:pt x="996" y="590"/>
                </a:lnTo>
                <a:lnTo>
                  <a:pt x="996" y="592"/>
                </a:lnTo>
                <a:lnTo>
                  <a:pt x="996" y="596"/>
                </a:lnTo>
                <a:lnTo>
                  <a:pt x="994" y="598"/>
                </a:lnTo>
                <a:lnTo>
                  <a:pt x="992" y="600"/>
                </a:lnTo>
                <a:lnTo>
                  <a:pt x="990" y="604"/>
                </a:lnTo>
                <a:lnTo>
                  <a:pt x="990" y="614"/>
                </a:lnTo>
                <a:lnTo>
                  <a:pt x="990" y="618"/>
                </a:lnTo>
                <a:lnTo>
                  <a:pt x="986" y="622"/>
                </a:lnTo>
                <a:lnTo>
                  <a:pt x="978" y="628"/>
                </a:lnTo>
                <a:lnTo>
                  <a:pt x="970" y="636"/>
                </a:lnTo>
                <a:lnTo>
                  <a:pt x="964" y="642"/>
                </a:lnTo>
                <a:lnTo>
                  <a:pt x="960" y="644"/>
                </a:lnTo>
                <a:lnTo>
                  <a:pt x="954" y="642"/>
                </a:lnTo>
                <a:lnTo>
                  <a:pt x="946" y="642"/>
                </a:lnTo>
                <a:lnTo>
                  <a:pt x="936" y="640"/>
                </a:lnTo>
                <a:lnTo>
                  <a:pt x="926" y="642"/>
                </a:lnTo>
                <a:lnTo>
                  <a:pt x="920" y="646"/>
                </a:lnTo>
                <a:lnTo>
                  <a:pt x="920" y="648"/>
                </a:lnTo>
                <a:lnTo>
                  <a:pt x="922" y="650"/>
                </a:lnTo>
                <a:lnTo>
                  <a:pt x="926" y="652"/>
                </a:lnTo>
                <a:lnTo>
                  <a:pt x="930" y="656"/>
                </a:lnTo>
                <a:lnTo>
                  <a:pt x="916" y="660"/>
                </a:lnTo>
                <a:lnTo>
                  <a:pt x="914" y="662"/>
                </a:lnTo>
                <a:lnTo>
                  <a:pt x="914" y="664"/>
                </a:lnTo>
                <a:lnTo>
                  <a:pt x="916" y="668"/>
                </a:lnTo>
                <a:lnTo>
                  <a:pt x="916" y="674"/>
                </a:lnTo>
                <a:lnTo>
                  <a:pt x="916" y="678"/>
                </a:lnTo>
                <a:lnTo>
                  <a:pt x="914" y="680"/>
                </a:lnTo>
                <a:lnTo>
                  <a:pt x="908" y="680"/>
                </a:lnTo>
                <a:lnTo>
                  <a:pt x="902" y="680"/>
                </a:lnTo>
                <a:lnTo>
                  <a:pt x="894" y="684"/>
                </a:lnTo>
                <a:lnTo>
                  <a:pt x="884" y="690"/>
                </a:lnTo>
                <a:lnTo>
                  <a:pt x="876" y="698"/>
                </a:lnTo>
                <a:lnTo>
                  <a:pt x="872" y="704"/>
                </a:lnTo>
                <a:lnTo>
                  <a:pt x="872" y="708"/>
                </a:lnTo>
                <a:lnTo>
                  <a:pt x="870" y="714"/>
                </a:lnTo>
                <a:lnTo>
                  <a:pt x="868" y="722"/>
                </a:lnTo>
                <a:lnTo>
                  <a:pt x="864" y="730"/>
                </a:lnTo>
                <a:lnTo>
                  <a:pt x="856" y="738"/>
                </a:lnTo>
                <a:lnTo>
                  <a:pt x="848" y="744"/>
                </a:lnTo>
                <a:lnTo>
                  <a:pt x="840" y="746"/>
                </a:lnTo>
                <a:lnTo>
                  <a:pt x="830" y="744"/>
                </a:lnTo>
                <a:lnTo>
                  <a:pt x="820" y="740"/>
                </a:lnTo>
                <a:lnTo>
                  <a:pt x="810" y="736"/>
                </a:lnTo>
                <a:lnTo>
                  <a:pt x="806" y="732"/>
                </a:lnTo>
                <a:lnTo>
                  <a:pt x="806" y="730"/>
                </a:lnTo>
                <a:lnTo>
                  <a:pt x="810" y="730"/>
                </a:lnTo>
                <a:lnTo>
                  <a:pt x="818" y="732"/>
                </a:lnTo>
                <a:lnTo>
                  <a:pt x="820" y="732"/>
                </a:lnTo>
                <a:lnTo>
                  <a:pt x="818" y="730"/>
                </a:lnTo>
                <a:lnTo>
                  <a:pt x="816" y="728"/>
                </a:lnTo>
                <a:lnTo>
                  <a:pt x="816" y="718"/>
                </a:lnTo>
                <a:lnTo>
                  <a:pt x="816" y="714"/>
                </a:lnTo>
                <a:lnTo>
                  <a:pt x="816" y="708"/>
                </a:lnTo>
                <a:lnTo>
                  <a:pt x="812" y="696"/>
                </a:lnTo>
                <a:lnTo>
                  <a:pt x="804" y="680"/>
                </a:lnTo>
                <a:lnTo>
                  <a:pt x="802" y="678"/>
                </a:lnTo>
                <a:lnTo>
                  <a:pt x="800" y="678"/>
                </a:lnTo>
                <a:lnTo>
                  <a:pt x="796" y="678"/>
                </a:lnTo>
                <a:lnTo>
                  <a:pt x="794" y="680"/>
                </a:lnTo>
                <a:lnTo>
                  <a:pt x="790" y="682"/>
                </a:lnTo>
                <a:lnTo>
                  <a:pt x="784" y="680"/>
                </a:lnTo>
                <a:lnTo>
                  <a:pt x="778" y="678"/>
                </a:lnTo>
                <a:lnTo>
                  <a:pt x="774" y="676"/>
                </a:lnTo>
                <a:lnTo>
                  <a:pt x="770" y="674"/>
                </a:lnTo>
                <a:lnTo>
                  <a:pt x="766" y="676"/>
                </a:lnTo>
                <a:lnTo>
                  <a:pt x="756" y="678"/>
                </a:lnTo>
                <a:lnTo>
                  <a:pt x="742" y="680"/>
                </a:lnTo>
                <a:lnTo>
                  <a:pt x="734" y="680"/>
                </a:lnTo>
                <a:lnTo>
                  <a:pt x="732" y="680"/>
                </a:lnTo>
                <a:lnTo>
                  <a:pt x="732" y="676"/>
                </a:lnTo>
                <a:lnTo>
                  <a:pt x="734" y="672"/>
                </a:lnTo>
                <a:lnTo>
                  <a:pt x="738" y="666"/>
                </a:lnTo>
                <a:lnTo>
                  <a:pt x="752" y="648"/>
                </a:lnTo>
                <a:lnTo>
                  <a:pt x="758" y="638"/>
                </a:lnTo>
                <a:lnTo>
                  <a:pt x="760" y="632"/>
                </a:lnTo>
                <a:lnTo>
                  <a:pt x="762" y="630"/>
                </a:lnTo>
                <a:lnTo>
                  <a:pt x="764" y="628"/>
                </a:lnTo>
                <a:lnTo>
                  <a:pt x="768" y="626"/>
                </a:lnTo>
                <a:lnTo>
                  <a:pt x="776" y="622"/>
                </a:lnTo>
                <a:lnTo>
                  <a:pt x="782" y="616"/>
                </a:lnTo>
                <a:lnTo>
                  <a:pt x="784" y="614"/>
                </a:lnTo>
                <a:lnTo>
                  <a:pt x="786" y="612"/>
                </a:lnTo>
                <a:lnTo>
                  <a:pt x="794" y="610"/>
                </a:lnTo>
                <a:lnTo>
                  <a:pt x="794" y="608"/>
                </a:lnTo>
                <a:lnTo>
                  <a:pt x="796" y="606"/>
                </a:lnTo>
                <a:lnTo>
                  <a:pt x="798" y="602"/>
                </a:lnTo>
                <a:lnTo>
                  <a:pt x="792" y="604"/>
                </a:lnTo>
                <a:lnTo>
                  <a:pt x="784" y="604"/>
                </a:lnTo>
                <a:lnTo>
                  <a:pt x="782" y="596"/>
                </a:lnTo>
                <a:lnTo>
                  <a:pt x="782" y="584"/>
                </a:lnTo>
                <a:lnTo>
                  <a:pt x="782" y="582"/>
                </a:lnTo>
                <a:lnTo>
                  <a:pt x="780" y="584"/>
                </a:lnTo>
                <a:lnTo>
                  <a:pt x="780" y="594"/>
                </a:lnTo>
                <a:lnTo>
                  <a:pt x="778" y="596"/>
                </a:lnTo>
                <a:lnTo>
                  <a:pt x="774" y="596"/>
                </a:lnTo>
                <a:lnTo>
                  <a:pt x="768" y="596"/>
                </a:lnTo>
                <a:lnTo>
                  <a:pt x="766" y="598"/>
                </a:lnTo>
                <a:lnTo>
                  <a:pt x="762" y="598"/>
                </a:lnTo>
                <a:lnTo>
                  <a:pt x="760" y="596"/>
                </a:lnTo>
                <a:lnTo>
                  <a:pt x="758" y="592"/>
                </a:lnTo>
                <a:lnTo>
                  <a:pt x="756" y="588"/>
                </a:lnTo>
                <a:lnTo>
                  <a:pt x="754" y="586"/>
                </a:lnTo>
                <a:lnTo>
                  <a:pt x="752" y="588"/>
                </a:lnTo>
                <a:lnTo>
                  <a:pt x="752" y="592"/>
                </a:lnTo>
                <a:lnTo>
                  <a:pt x="750" y="596"/>
                </a:lnTo>
                <a:lnTo>
                  <a:pt x="746" y="598"/>
                </a:lnTo>
                <a:lnTo>
                  <a:pt x="742" y="602"/>
                </a:lnTo>
                <a:lnTo>
                  <a:pt x="730" y="610"/>
                </a:lnTo>
                <a:lnTo>
                  <a:pt x="718" y="616"/>
                </a:lnTo>
                <a:lnTo>
                  <a:pt x="708" y="618"/>
                </a:lnTo>
                <a:lnTo>
                  <a:pt x="700" y="618"/>
                </a:lnTo>
                <a:lnTo>
                  <a:pt x="694" y="616"/>
                </a:lnTo>
                <a:lnTo>
                  <a:pt x="688" y="614"/>
                </a:lnTo>
                <a:lnTo>
                  <a:pt x="688" y="612"/>
                </a:lnTo>
                <a:lnTo>
                  <a:pt x="688" y="610"/>
                </a:lnTo>
                <a:lnTo>
                  <a:pt x="688" y="608"/>
                </a:lnTo>
                <a:lnTo>
                  <a:pt x="682" y="606"/>
                </a:lnTo>
                <a:lnTo>
                  <a:pt x="674" y="604"/>
                </a:lnTo>
                <a:lnTo>
                  <a:pt x="668" y="606"/>
                </a:lnTo>
                <a:lnTo>
                  <a:pt x="660" y="608"/>
                </a:lnTo>
                <a:lnTo>
                  <a:pt x="658" y="608"/>
                </a:lnTo>
                <a:lnTo>
                  <a:pt x="658" y="606"/>
                </a:lnTo>
                <a:lnTo>
                  <a:pt x="662" y="604"/>
                </a:lnTo>
                <a:lnTo>
                  <a:pt x="666" y="602"/>
                </a:lnTo>
                <a:lnTo>
                  <a:pt x="668" y="600"/>
                </a:lnTo>
                <a:lnTo>
                  <a:pt x="670" y="598"/>
                </a:lnTo>
                <a:lnTo>
                  <a:pt x="674" y="594"/>
                </a:lnTo>
                <a:lnTo>
                  <a:pt x="672" y="592"/>
                </a:lnTo>
                <a:lnTo>
                  <a:pt x="670" y="592"/>
                </a:lnTo>
                <a:lnTo>
                  <a:pt x="660" y="592"/>
                </a:lnTo>
                <a:lnTo>
                  <a:pt x="654" y="590"/>
                </a:lnTo>
                <a:lnTo>
                  <a:pt x="652" y="592"/>
                </a:lnTo>
                <a:lnTo>
                  <a:pt x="648" y="596"/>
                </a:lnTo>
                <a:lnTo>
                  <a:pt x="644" y="596"/>
                </a:lnTo>
                <a:lnTo>
                  <a:pt x="640" y="592"/>
                </a:lnTo>
                <a:lnTo>
                  <a:pt x="636" y="588"/>
                </a:lnTo>
                <a:lnTo>
                  <a:pt x="648" y="586"/>
                </a:lnTo>
                <a:lnTo>
                  <a:pt x="650" y="584"/>
                </a:lnTo>
                <a:lnTo>
                  <a:pt x="670" y="580"/>
                </a:lnTo>
                <a:lnTo>
                  <a:pt x="692" y="576"/>
                </a:lnTo>
                <a:lnTo>
                  <a:pt x="704" y="558"/>
                </a:lnTo>
                <a:lnTo>
                  <a:pt x="696" y="564"/>
                </a:lnTo>
                <a:lnTo>
                  <a:pt x="692" y="568"/>
                </a:lnTo>
                <a:lnTo>
                  <a:pt x="688" y="574"/>
                </a:lnTo>
                <a:lnTo>
                  <a:pt x="684" y="576"/>
                </a:lnTo>
                <a:lnTo>
                  <a:pt x="680" y="578"/>
                </a:lnTo>
                <a:lnTo>
                  <a:pt x="674" y="576"/>
                </a:lnTo>
                <a:lnTo>
                  <a:pt x="666" y="574"/>
                </a:lnTo>
                <a:lnTo>
                  <a:pt x="660" y="570"/>
                </a:lnTo>
                <a:lnTo>
                  <a:pt x="658" y="564"/>
                </a:lnTo>
                <a:lnTo>
                  <a:pt x="658" y="554"/>
                </a:lnTo>
                <a:lnTo>
                  <a:pt x="656" y="546"/>
                </a:lnTo>
                <a:lnTo>
                  <a:pt x="654" y="540"/>
                </a:lnTo>
                <a:lnTo>
                  <a:pt x="648" y="540"/>
                </a:lnTo>
                <a:lnTo>
                  <a:pt x="640" y="530"/>
                </a:lnTo>
                <a:lnTo>
                  <a:pt x="636" y="524"/>
                </a:lnTo>
                <a:lnTo>
                  <a:pt x="642" y="530"/>
                </a:lnTo>
                <a:lnTo>
                  <a:pt x="644" y="536"/>
                </a:lnTo>
                <a:lnTo>
                  <a:pt x="644" y="540"/>
                </a:lnTo>
                <a:lnTo>
                  <a:pt x="646" y="544"/>
                </a:lnTo>
                <a:lnTo>
                  <a:pt x="648" y="546"/>
                </a:lnTo>
                <a:lnTo>
                  <a:pt x="652" y="548"/>
                </a:lnTo>
                <a:lnTo>
                  <a:pt x="656" y="562"/>
                </a:lnTo>
                <a:lnTo>
                  <a:pt x="658" y="570"/>
                </a:lnTo>
                <a:lnTo>
                  <a:pt x="658" y="572"/>
                </a:lnTo>
                <a:lnTo>
                  <a:pt x="656" y="576"/>
                </a:lnTo>
                <a:lnTo>
                  <a:pt x="636" y="584"/>
                </a:lnTo>
                <a:lnTo>
                  <a:pt x="634" y="560"/>
                </a:lnTo>
                <a:lnTo>
                  <a:pt x="630" y="564"/>
                </a:lnTo>
                <a:lnTo>
                  <a:pt x="630" y="574"/>
                </a:lnTo>
                <a:lnTo>
                  <a:pt x="628" y="582"/>
                </a:lnTo>
                <a:lnTo>
                  <a:pt x="626" y="588"/>
                </a:lnTo>
                <a:lnTo>
                  <a:pt x="596" y="604"/>
                </a:lnTo>
                <a:lnTo>
                  <a:pt x="596" y="612"/>
                </a:lnTo>
                <a:lnTo>
                  <a:pt x="596" y="618"/>
                </a:lnTo>
                <a:lnTo>
                  <a:pt x="592" y="624"/>
                </a:lnTo>
                <a:lnTo>
                  <a:pt x="590" y="628"/>
                </a:lnTo>
                <a:lnTo>
                  <a:pt x="592" y="630"/>
                </a:lnTo>
                <a:lnTo>
                  <a:pt x="592" y="634"/>
                </a:lnTo>
                <a:lnTo>
                  <a:pt x="590" y="642"/>
                </a:lnTo>
                <a:lnTo>
                  <a:pt x="584" y="656"/>
                </a:lnTo>
                <a:lnTo>
                  <a:pt x="572" y="680"/>
                </a:lnTo>
                <a:lnTo>
                  <a:pt x="568" y="684"/>
                </a:lnTo>
                <a:lnTo>
                  <a:pt x="564" y="684"/>
                </a:lnTo>
                <a:lnTo>
                  <a:pt x="560" y="682"/>
                </a:lnTo>
                <a:lnTo>
                  <a:pt x="558" y="692"/>
                </a:lnTo>
                <a:lnTo>
                  <a:pt x="554" y="692"/>
                </a:lnTo>
                <a:lnTo>
                  <a:pt x="554" y="694"/>
                </a:lnTo>
                <a:lnTo>
                  <a:pt x="554" y="698"/>
                </a:lnTo>
                <a:lnTo>
                  <a:pt x="552" y="706"/>
                </a:lnTo>
                <a:lnTo>
                  <a:pt x="552" y="708"/>
                </a:lnTo>
                <a:lnTo>
                  <a:pt x="548" y="708"/>
                </a:lnTo>
                <a:lnTo>
                  <a:pt x="544" y="708"/>
                </a:lnTo>
                <a:lnTo>
                  <a:pt x="542" y="704"/>
                </a:lnTo>
                <a:lnTo>
                  <a:pt x="538" y="700"/>
                </a:lnTo>
                <a:lnTo>
                  <a:pt x="538" y="704"/>
                </a:lnTo>
                <a:lnTo>
                  <a:pt x="540" y="708"/>
                </a:lnTo>
                <a:lnTo>
                  <a:pt x="542" y="712"/>
                </a:lnTo>
                <a:lnTo>
                  <a:pt x="542" y="716"/>
                </a:lnTo>
                <a:lnTo>
                  <a:pt x="542" y="718"/>
                </a:lnTo>
                <a:lnTo>
                  <a:pt x="540" y="722"/>
                </a:lnTo>
                <a:lnTo>
                  <a:pt x="542" y="728"/>
                </a:lnTo>
                <a:lnTo>
                  <a:pt x="546" y="730"/>
                </a:lnTo>
                <a:lnTo>
                  <a:pt x="550" y="730"/>
                </a:lnTo>
                <a:lnTo>
                  <a:pt x="554" y="728"/>
                </a:lnTo>
                <a:lnTo>
                  <a:pt x="554" y="726"/>
                </a:lnTo>
                <a:lnTo>
                  <a:pt x="556" y="730"/>
                </a:lnTo>
                <a:lnTo>
                  <a:pt x="556" y="738"/>
                </a:lnTo>
                <a:lnTo>
                  <a:pt x="556" y="748"/>
                </a:lnTo>
                <a:lnTo>
                  <a:pt x="558" y="754"/>
                </a:lnTo>
                <a:lnTo>
                  <a:pt x="552" y="744"/>
                </a:lnTo>
                <a:lnTo>
                  <a:pt x="542" y="730"/>
                </a:lnTo>
                <a:lnTo>
                  <a:pt x="538" y="728"/>
                </a:lnTo>
                <a:lnTo>
                  <a:pt x="534" y="728"/>
                </a:lnTo>
                <a:lnTo>
                  <a:pt x="526" y="734"/>
                </a:lnTo>
                <a:lnTo>
                  <a:pt x="514" y="748"/>
                </a:lnTo>
                <a:lnTo>
                  <a:pt x="504" y="756"/>
                </a:lnTo>
                <a:lnTo>
                  <a:pt x="502" y="758"/>
                </a:lnTo>
                <a:lnTo>
                  <a:pt x="502" y="762"/>
                </a:lnTo>
                <a:lnTo>
                  <a:pt x="500" y="762"/>
                </a:lnTo>
                <a:lnTo>
                  <a:pt x="500" y="764"/>
                </a:lnTo>
                <a:lnTo>
                  <a:pt x="494" y="764"/>
                </a:lnTo>
                <a:lnTo>
                  <a:pt x="480" y="766"/>
                </a:lnTo>
                <a:lnTo>
                  <a:pt x="472" y="764"/>
                </a:lnTo>
                <a:lnTo>
                  <a:pt x="468" y="762"/>
                </a:lnTo>
                <a:lnTo>
                  <a:pt x="460" y="758"/>
                </a:lnTo>
                <a:lnTo>
                  <a:pt x="452" y="756"/>
                </a:lnTo>
              </a:path>
            </a:pathLst>
          </a:custGeom>
          <a:solidFill>
            <a:srgbClr val="6D1AFE"/>
          </a:solidFill>
          <a:ln w="3175">
            <a:solidFill>
              <a:srgbClr val="FFFFFF"/>
            </a:solidFill>
            <a:round/>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138" name="Title 137">
            <a:extLst>
              <a:ext uri="{FF2B5EF4-FFF2-40B4-BE49-F238E27FC236}">
                <a16:creationId xmlns:a16="http://schemas.microsoft.com/office/drawing/2014/main" id="{32A41673-631C-4141-A0F5-681A604264AA}"/>
              </a:ext>
            </a:extLst>
          </p:cNvPr>
          <p:cNvSpPr>
            <a:spLocks noGrp="1"/>
          </p:cNvSpPr>
          <p:nvPr>
            <p:ph type="title"/>
          </p:nvPr>
        </p:nvSpPr>
        <p:spPr/>
        <p:txBody>
          <a:bodyPr>
            <a:normAutofit/>
          </a:bodyPr>
          <a:lstStyle/>
          <a:p>
            <a:r>
              <a:rPr lang="en-US" sz="2800" dirty="0"/>
              <a:t>Report Coverage- Analysis of 28 markets in Europe</a:t>
            </a:r>
          </a:p>
        </p:txBody>
      </p:sp>
    </p:spTree>
    <p:extLst>
      <p:ext uri="{BB962C8B-B14F-4D97-AF65-F5344CB8AC3E}">
        <p14:creationId xmlns:p14="http://schemas.microsoft.com/office/powerpoint/2010/main" val="510603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F90D86-899A-BD4E-BDE6-0A9A6E119D98}"/>
              </a:ext>
            </a:extLst>
          </p:cNvPr>
          <p:cNvSpPr txBox="1"/>
          <p:nvPr/>
        </p:nvSpPr>
        <p:spPr>
          <a:xfrm>
            <a:off x="6655982" y="2615609"/>
            <a:ext cx="4284920" cy="101566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MARKETS</a:t>
            </a:r>
          </a:p>
        </p:txBody>
      </p:sp>
    </p:spTree>
    <p:extLst>
      <p:ext uri="{BB962C8B-B14F-4D97-AF65-F5344CB8AC3E}">
        <p14:creationId xmlns:p14="http://schemas.microsoft.com/office/powerpoint/2010/main" val="376579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0F3DE-1D40-F844-B57F-DDEB9B17AFEB}"/>
              </a:ext>
            </a:extLst>
          </p:cNvPr>
          <p:cNvSpPr>
            <a:spLocks noGrp="1"/>
          </p:cNvSpPr>
          <p:nvPr>
            <p:ph type="title"/>
          </p:nvPr>
        </p:nvSpPr>
        <p:spPr/>
        <p:txBody>
          <a:bodyPr/>
          <a:lstStyle/>
          <a:p>
            <a:r>
              <a:rPr lang="en-US" dirty="0"/>
              <a:t>Key findings – Markets </a:t>
            </a:r>
          </a:p>
        </p:txBody>
      </p:sp>
      <p:sp>
        <p:nvSpPr>
          <p:cNvPr id="3" name="Content Placeholder 2">
            <a:extLst>
              <a:ext uri="{FF2B5EF4-FFF2-40B4-BE49-F238E27FC236}">
                <a16:creationId xmlns:a16="http://schemas.microsoft.com/office/drawing/2014/main" id="{174AD8DB-C59E-E84B-808D-FBA13BD783D5}"/>
              </a:ext>
            </a:extLst>
          </p:cNvPr>
          <p:cNvSpPr>
            <a:spLocks noGrp="1"/>
          </p:cNvSpPr>
          <p:nvPr>
            <p:ph idx="1"/>
          </p:nvPr>
        </p:nvSpPr>
        <p:spPr>
          <a:xfrm>
            <a:off x="243395" y="1604657"/>
            <a:ext cx="11110405" cy="4351338"/>
          </a:xfrm>
        </p:spPr>
        <p:txBody>
          <a:bodyPr>
            <a:noAutofit/>
          </a:bodyPr>
          <a:lstStyle/>
          <a:p>
            <a:pPr>
              <a:lnSpc>
                <a:spcPct val="120000"/>
              </a:lnSpc>
            </a:pPr>
            <a:r>
              <a:rPr lang="en-US" sz="1400" dirty="0"/>
              <a:t>Digital ad spend in Europe grew by 6.3% in 2020 to €69.4bn. This is despite the severe economic headwinds caused by the Covid-19 pandemic. It is the slowest growth on record since inception of the IAB Europe </a:t>
            </a:r>
            <a:r>
              <a:rPr lang="en-US" sz="1400" dirty="0" err="1"/>
              <a:t>Adex</a:t>
            </a:r>
            <a:r>
              <a:rPr lang="en-US" sz="1400" dirty="0"/>
              <a:t> Benchmark Study in 2006, notably lower than during the 2008/2009 financial crisis. </a:t>
            </a:r>
          </a:p>
          <a:p>
            <a:pPr>
              <a:lnSpc>
                <a:spcPct val="120000"/>
              </a:lnSpc>
            </a:pPr>
            <a:r>
              <a:rPr lang="en-US" sz="1400" dirty="0"/>
              <a:t>IAB Europe forecasts have continually improved during 2020 as it became evident that digital advertising was navigating the pandemic better than expected. This was driven by the explosion of online consumption such as streaming video and gaming and a rapid shift towards e-commerce. Unlike in previous recessions, advertisers – in particular SMEs – did not go dark but continued to invest in order to drive their digital offerings or adjust goods and services to lifestyle changes caused by the pandemic. While performance-based advertising dominated until Q3, brand spending in particular on video rebounded strongly in Q4.</a:t>
            </a:r>
          </a:p>
          <a:p>
            <a:pPr>
              <a:lnSpc>
                <a:spcPct val="120000"/>
              </a:lnSpc>
            </a:pPr>
            <a:r>
              <a:rPr lang="en-US" sz="1400" dirty="0"/>
              <a:t>Turkey led growth with 34.8% vs 2019, followed by other CEE markets. The fastest growing Western European market was Germany, up 10.4%.</a:t>
            </a:r>
          </a:p>
          <a:p>
            <a:pPr>
              <a:lnSpc>
                <a:spcPct val="120000"/>
              </a:lnSpc>
            </a:pPr>
            <a:r>
              <a:rPr lang="en-US" sz="1400" dirty="0"/>
              <a:t>Digital’s share of all media advertising increased in all markets under study, often by mid-single percentage points, as other media channels suffered.  Digital now commands more than 50% of all media ad spend in 13 out of 28 markets included in this study. </a:t>
            </a:r>
          </a:p>
          <a:p>
            <a:pPr>
              <a:lnSpc>
                <a:spcPct val="120000"/>
              </a:lnSpc>
            </a:pPr>
            <a:r>
              <a:rPr lang="en-US" sz="1400" dirty="0"/>
              <a:t>Digital Ad spend per capita was €87 on average, with UK (€338) and Sweden (€260) topping the list.</a:t>
            </a:r>
          </a:p>
        </p:txBody>
      </p:sp>
    </p:spTree>
    <p:extLst>
      <p:ext uri="{BB962C8B-B14F-4D97-AF65-F5344CB8AC3E}">
        <p14:creationId xmlns:p14="http://schemas.microsoft.com/office/powerpoint/2010/main" val="2151948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7075-E45B-F740-A1E2-129F641B2675}"/>
              </a:ext>
            </a:extLst>
          </p:cNvPr>
          <p:cNvSpPr>
            <a:spLocks noGrp="1"/>
          </p:cNvSpPr>
          <p:nvPr>
            <p:ph type="title"/>
          </p:nvPr>
        </p:nvSpPr>
        <p:spPr/>
        <p:txBody>
          <a:bodyPr/>
          <a:lstStyle/>
          <a:p>
            <a:r>
              <a:rPr lang="en-US" dirty="0"/>
              <a:t>Improvement of market expectations throughout 2020</a:t>
            </a:r>
          </a:p>
        </p:txBody>
      </p:sp>
      <p:graphicFrame>
        <p:nvGraphicFramePr>
          <p:cNvPr id="4" name="Content Placeholder 3">
            <a:extLst>
              <a:ext uri="{FF2B5EF4-FFF2-40B4-BE49-F238E27FC236}">
                <a16:creationId xmlns:a16="http://schemas.microsoft.com/office/drawing/2014/main" id="{A787F06A-5315-3245-8530-3C319C9ECF13}"/>
              </a:ext>
            </a:extLst>
          </p:cNvPr>
          <p:cNvGraphicFramePr>
            <a:graphicFrameLocks noGrp="1"/>
          </p:cNvGraphicFramePr>
          <p:nvPr>
            <p:ph idx="1"/>
            <p:extLst>
              <p:ext uri="{D42A27DB-BD31-4B8C-83A1-F6EECF244321}">
                <p14:modId xmlns:p14="http://schemas.microsoft.com/office/powerpoint/2010/main" val="30919438"/>
              </p:ext>
            </p:extLst>
          </p:nvPr>
        </p:nvGraphicFramePr>
        <p:xfrm>
          <a:off x="243394" y="1798088"/>
          <a:ext cx="5383212" cy="4572306"/>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2">
            <a:extLst>
              <a:ext uri="{FF2B5EF4-FFF2-40B4-BE49-F238E27FC236}">
                <a16:creationId xmlns:a16="http://schemas.microsoft.com/office/drawing/2014/main" id="{F2116D9B-2E5B-F14D-8DB4-AC6DFBD134C5}"/>
              </a:ext>
            </a:extLst>
          </p:cNvPr>
          <p:cNvSpPr txBox="1">
            <a:spLocks/>
          </p:cNvSpPr>
          <p:nvPr/>
        </p:nvSpPr>
        <p:spPr>
          <a:xfrm>
            <a:off x="6096000" y="2459328"/>
            <a:ext cx="5003799" cy="3492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b="1">
                <a:solidFill>
                  <a:schemeClr val="accent1"/>
                </a:solidFill>
              </a:rPr>
              <a:t>€69.4bn </a:t>
            </a:r>
          </a:p>
          <a:p>
            <a:pPr marL="0" indent="0" algn="ctr">
              <a:buFont typeface="Arial" panose="020B0604020202020204" pitchFamily="34" charset="0"/>
              <a:buNone/>
            </a:pPr>
            <a:r>
              <a:rPr lang="en-US" sz="9600" b="1" i="1">
                <a:solidFill>
                  <a:schemeClr val="accent1"/>
                </a:solidFill>
              </a:rPr>
              <a:t>(+6.3%)</a:t>
            </a:r>
          </a:p>
        </p:txBody>
      </p:sp>
      <p:sp>
        <p:nvSpPr>
          <p:cNvPr id="3" name="TextBox 2">
            <a:extLst>
              <a:ext uri="{FF2B5EF4-FFF2-40B4-BE49-F238E27FC236}">
                <a16:creationId xmlns:a16="http://schemas.microsoft.com/office/drawing/2014/main" id="{7DC1F2F0-D403-C047-849F-268F88EEE3E2}"/>
              </a:ext>
            </a:extLst>
          </p:cNvPr>
          <p:cNvSpPr txBox="1"/>
          <p:nvPr/>
        </p:nvSpPr>
        <p:spPr>
          <a:xfrm>
            <a:off x="243393" y="6370394"/>
            <a:ext cx="4317589" cy="246221"/>
          </a:xfrm>
          <a:prstGeom prst="rect">
            <a:avLst/>
          </a:prstGeom>
          <a:noFill/>
        </p:spPr>
        <p:txBody>
          <a:bodyPr wrap="square" rtlCol="0">
            <a:spAutoFit/>
          </a:bodyPr>
          <a:lstStyle/>
          <a:p>
            <a:r>
              <a:rPr lang="en-US" sz="1000" i="1"/>
              <a:t>Source: IAB Europe forecasts &amp; actuals</a:t>
            </a:r>
          </a:p>
        </p:txBody>
      </p:sp>
    </p:spTree>
    <p:extLst>
      <p:ext uri="{BB962C8B-B14F-4D97-AF65-F5344CB8AC3E}">
        <p14:creationId xmlns:p14="http://schemas.microsoft.com/office/powerpoint/2010/main" val="2838344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A5189-4E5C-5943-9748-186CA51C5B03}"/>
              </a:ext>
            </a:extLst>
          </p:cNvPr>
          <p:cNvSpPr>
            <a:spLocks noGrp="1"/>
          </p:cNvSpPr>
          <p:nvPr>
            <p:ph type="title"/>
          </p:nvPr>
        </p:nvSpPr>
        <p:spPr/>
        <p:txBody>
          <a:bodyPr>
            <a:normAutofit fontScale="90000"/>
          </a:bodyPr>
          <a:lstStyle/>
          <a:p>
            <a:r>
              <a:rPr lang="en-US" dirty="0">
                <a:latin typeface="Source Sans Pro" panose="020B0503030403020204" pitchFamily="34" charset="0"/>
                <a:ea typeface="Source Sans Pro" panose="020B0503030403020204" pitchFamily="34" charset="0"/>
                <a:cs typeface="Futura Medium" panose="020B0602020204020303" pitchFamily="34" charset="-79"/>
              </a:rPr>
              <a:t>Digital advertising growth slowest since first Adex study – but still strong performance in exceptionally tough macro conditions</a:t>
            </a:r>
            <a:endParaRPr lang="en-US">
              <a:latin typeface="Source Sans Pro" panose="020B0503030403020204" pitchFamily="34" charset="0"/>
              <a:ea typeface="Source Sans Pro" panose="020B0503030403020204" pitchFamily="34" charset="0"/>
            </a:endParaRPr>
          </a:p>
        </p:txBody>
      </p:sp>
      <p:graphicFrame>
        <p:nvGraphicFramePr>
          <p:cNvPr id="4" name="Content Placeholder 3">
            <a:extLst>
              <a:ext uri="{FF2B5EF4-FFF2-40B4-BE49-F238E27FC236}">
                <a16:creationId xmlns:a16="http://schemas.microsoft.com/office/drawing/2014/main" id="{B20A90ED-38B2-A349-9FBA-7BE86ABE6D95}"/>
              </a:ext>
            </a:extLst>
          </p:cNvPr>
          <p:cNvGraphicFramePr>
            <a:graphicFrameLocks noGrp="1"/>
          </p:cNvGraphicFramePr>
          <p:nvPr>
            <p:ph idx="1"/>
            <p:extLst>
              <p:ext uri="{D42A27DB-BD31-4B8C-83A1-F6EECF244321}">
                <p14:modId xmlns:p14="http://schemas.microsoft.com/office/powerpoint/2010/main" val="3773225697"/>
              </p:ext>
            </p:extLst>
          </p:nvPr>
        </p:nvGraphicFramePr>
        <p:xfrm>
          <a:off x="329974" y="1825625"/>
          <a:ext cx="11110912" cy="4351338"/>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Arrow Connector 12">
            <a:extLst>
              <a:ext uri="{FF2B5EF4-FFF2-40B4-BE49-F238E27FC236}">
                <a16:creationId xmlns:a16="http://schemas.microsoft.com/office/drawing/2014/main" id="{6051F74A-59F3-7242-8E61-FE10AEEA5CB5}"/>
              </a:ext>
            </a:extLst>
          </p:cNvPr>
          <p:cNvCxnSpPr>
            <a:cxnSpLocks/>
          </p:cNvCxnSpPr>
          <p:nvPr/>
        </p:nvCxnSpPr>
        <p:spPr>
          <a:xfrm flipV="1">
            <a:off x="10132873" y="2547257"/>
            <a:ext cx="752841" cy="76200"/>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ADE5CD4-C156-DC40-B1EA-CAFF27035470}"/>
              </a:ext>
            </a:extLst>
          </p:cNvPr>
          <p:cNvCxnSpPr>
            <a:cxnSpLocks/>
          </p:cNvCxnSpPr>
          <p:nvPr/>
        </p:nvCxnSpPr>
        <p:spPr>
          <a:xfrm flipV="1">
            <a:off x="1012371" y="2623457"/>
            <a:ext cx="9120502" cy="2558143"/>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B71A3AE-C84D-D64B-8C32-7C2151554956}"/>
              </a:ext>
            </a:extLst>
          </p:cNvPr>
          <p:cNvSpPr txBox="1"/>
          <p:nvPr/>
        </p:nvSpPr>
        <p:spPr>
          <a:xfrm rot="20660954">
            <a:off x="4717740" y="3185373"/>
            <a:ext cx="3806613" cy="307777"/>
          </a:xfrm>
          <a:prstGeom prst="rect">
            <a:avLst/>
          </a:prstGeom>
          <a:solidFill>
            <a:schemeClr val="accent6">
              <a:lumMod val="20000"/>
              <a:lumOff val="80000"/>
            </a:schemeClr>
          </a:solidFill>
        </p:spPr>
        <p:txBody>
          <a:bodyPr wrap="square" rtlCol="0">
            <a:spAutoFit/>
          </a:bodyPr>
          <a:lstStyle/>
          <a:p>
            <a:pPr algn="ctr"/>
            <a:r>
              <a:rPr lang="en-GB" sz="1400" b="1"/>
              <a:t>Average annual growth rate 2006-2019: +19.5% </a:t>
            </a:r>
            <a:endParaRPr lang="en-GB" sz="1400">
              <a:effectLst/>
            </a:endParaRPr>
          </a:p>
        </p:txBody>
      </p:sp>
      <p:sp>
        <p:nvSpPr>
          <p:cNvPr id="36" name="TextBox 35">
            <a:extLst>
              <a:ext uri="{FF2B5EF4-FFF2-40B4-BE49-F238E27FC236}">
                <a16:creationId xmlns:a16="http://schemas.microsoft.com/office/drawing/2014/main" id="{9A45F713-EC22-3F43-BE39-D42E4A87916A}"/>
              </a:ext>
            </a:extLst>
          </p:cNvPr>
          <p:cNvSpPr txBox="1"/>
          <p:nvPr/>
        </p:nvSpPr>
        <p:spPr>
          <a:xfrm rot="21217215">
            <a:off x="10119045" y="2177124"/>
            <a:ext cx="670604" cy="307777"/>
          </a:xfrm>
          <a:prstGeom prst="rect">
            <a:avLst/>
          </a:prstGeom>
          <a:solidFill>
            <a:schemeClr val="accent6">
              <a:lumMod val="20000"/>
              <a:lumOff val="80000"/>
            </a:schemeClr>
          </a:solidFill>
        </p:spPr>
        <p:txBody>
          <a:bodyPr wrap="square" rtlCol="0">
            <a:spAutoFit/>
          </a:bodyPr>
          <a:lstStyle/>
          <a:p>
            <a:pPr algn="ctr"/>
            <a:r>
              <a:rPr lang="en-GB" sz="1400" b="1"/>
              <a:t>+6.3% </a:t>
            </a:r>
            <a:endParaRPr lang="en-GB" sz="1400">
              <a:effectLst/>
            </a:endParaRPr>
          </a:p>
        </p:txBody>
      </p:sp>
      <p:cxnSp>
        <p:nvCxnSpPr>
          <p:cNvPr id="40" name="Straight Arrow Connector 39">
            <a:extLst>
              <a:ext uri="{FF2B5EF4-FFF2-40B4-BE49-F238E27FC236}">
                <a16:creationId xmlns:a16="http://schemas.microsoft.com/office/drawing/2014/main" id="{B71C805D-3432-9C4F-9722-9B59A0F1B2FF}"/>
              </a:ext>
            </a:extLst>
          </p:cNvPr>
          <p:cNvCxnSpPr>
            <a:cxnSpLocks/>
          </p:cNvCxnSpPr>
          <p:nvPr/>
        </p:nvCxnSpPr>
        <p:spPr>
          <a:xfrm flipV="1">
            <a:off x="3145971" y="3004457"/>
            <a:ext cx="0" cy="1573612"/>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2BBD2A9-FA84-3D4C-85C9-2EB2B463B0FF}"/>
              </a:ext>
            </a:extLst>
          </p:cNvPr>
          <p:cNvSpPr txBox="1"/>
          <p:nvPr/>
        </p:nvSpPr>
        <p:spPr>
          <a:xfrm>
            <a:off x="1832547" y="2645554"/>
            <a:ext cx="2626848" cy="307777"/>
          </a:xfrm>
          <a:prstGeom prst="rect">
            <a:avLst/>
          </a:prstGeom>
          <a:solidFill>
            <a:schemeClr val="accent6">
              <a:lumMod val="20000"/>
              <a:lumOff val="80000"/>
            </a:schemeClr>
          </a:solidFill>
        </p:spPr>
        <p:txBody>
          <a:bodyPr wrap="square" rtlCol="0">
            <a:spAutoFit/>
          </a:bodyPr>
          <a:lstStyle/>
          <a:p>
            <a:pPr algn="ctr"/>
            <a:r>
              <a:rPr lang="en-GB" sz="1400" b="1">
                <a:effectLst/>
              </a:rPr>
              <a:t>2008/2009 financial crisis: +8.9%</a:t>
            </a:r>
          </a:p>
        </p:txBody>
      </p:sp>
      <p:sp>
        <p:nvSpPr>
          <p:cNvPr id="46" name="Rectangle 45">
            <a:extLst>
              <a:ext uri="{FF2B5EF4-FFF2-40B4-BE49-F238E27FC236}">
                <a16:creationId xmlns:a16="http://schemas.microsoft.com/office/drawing/2014/main" id="{BBD33BD9-4F7E-9946-B8FA-7FDEF2DEC910}"/>
              </a:ext>
            </a:extLst>
          </p:cNvPr>
          <p:cNvSpPr/>
          <p:nvPr/>
        </p:nvSpPr>
        <p:spPr>
          <a:xfrm>
            <a:off x="460603" y="6176963"/>
            <a:ext cx="1498826" cy="396165"/>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Digital share of all media advertising: </a:t>
            </a:r>
          </a:p>
        </p:txBody>
      </p:sp>
      <p:sp>
        <p:nvSpPr>
          <p:cNvPr id="49" name="Rectangle 48">
            <a:extLst>
              <a:ext uri="{FF2B5EF4-FFF2-40B4-BE49-F238E27FC236}">
                <a16:creationId xmlns:a16="http://schemas.microsoft.com/office/drawing/2014/main" id="{421EAFFD-8C98-2B47-B666-04CAED1149F0}"/>
              </a:ext>
            </a:extLst>
          </p:cNvPr>
          <p:cNvSpPr/>
          <p:nvPr/>
        </p:nvSpPr>
        <p:spPr>
          <a:xfrm>
            <a:off x="2785140" y="6176961"/>
            <a:ext cx="721661" cy="396165"/>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19.2%</a:t>
            </a:r>
          </a:p>
        </p:txBody>
      </p:sp>
      <p:sp>
        <p:nvSpPr>
          <p:cNvPr id="50" name="Rectangle 49">
            <a:extLst>
              <a:ext uri="{FF2B5EF4-FFF2-40B4-BE49-F238E27FC236}">
                <a16:creationId xmlns:a16="http://schemas.microsoft.com/office/drawing/2014/main" id="{1473D2C8-A6E6-2C40-B775-217E1E352748}"/>
              </a:ext>
            </a:extLst>
          </p:cNvPr>
          <p:cNvSpPr/>
          <p:nvPr/>
        </p:nvSpPr>
        <p:spPr>
          <a:xfrm>
            <a:off x="10509293" y="6166076"/>
            <a:ext cx="721661" cy="396165"/>
          </a:xfrm>
          <a:prstGeom prst="rect">
            <a:avLst/>
          </a:prstGeom>
          <a:solidFill>
            <a:schemeClr val="accent5"/>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56.5%</a:t>
            </a:r>
          </a:p>
        </p:txBody>
      </p:sp>
      <p:cxnSp>
        <p:nvCxnSpPr>
          <p:cNvPr id="52" name="Straight Connector 51">
            <a:extLst>
              <a:ext uri="{FF2B5EF4-FFF2-40B4-BE49-F238E27FC236}">
                <a16:creationId xmlns:a16="http://schemas.microsoft.com/office/drawing/2014/main" id="{94725FE3-221C-BD44-B16D-656BAFA85A02}"/>
              </a:ext>
            </a:extLst>
          </p:cNvPr>
          <p:cNvCxnSpPr>
            <a:stCxn id="46" idx="3"/>
            <a:endCxn id="49" idx="1"/>
          </p:cNvCxnSpPr>
          <p:nvPr/>
        </p:nvCxnSpPr>
        <p:spPr>
          <a:xfrm flipV="1">
            <a:off x="1959429" y="6375044"/>
            <a:ext cx="825711" cy="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4A25706-5160-F343-8E16-531181F52A51}"/>
              </a:ext>
            </a:extLst>
          </p:cNvPr>
          <p:cNvCxnSpPr>
            <a:cxnSpLocks/>
            <a:stCxn id="49" idx="3"/>
            <a:endCxn id="50" idx="1"/>
          </p:cNvCxnSpPr>
          <p:nvPr/>
        </p:nvCxnSpPr>
        <p:spPr>
          <a:xfrm flipV="1">
            <a:off x="3506801" y="6364159"/>
            <a:ext cx="7002492" cy="1088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165731"/>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6D1AFE"/>
      </a:accent1>
      <a:accent2>
        <a:srgbClr val="21325E"/>
      </a:accent2>
      <a:accent3>
        <a:srgbClr val="3C3C3B"/>
      </a:accent3>
      <a:accent4>
        <a:srgbClr val="8E94FE"/>
      </a:accent4>
      <a:accent5>
        <a:srgbClr val="74DEFF"/>
      </a:accent5>
      <a:accent6>
        <a:srgbClr val="DE4AC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6D1AFE"/>
      </a:accent1>
      <a:accent2>
        <a:srgbClr val="21325E"/>
      </a:accent2>
      <a:accent3>
        <a:srgbClr val="3C3C3B"/>
      </a:accent3>
      <a:accent4>
        <a:srgbClr val="8E94FE"/>
      </a:accent4>
      <a:accent5>
        <a:srgbClr val="74DEFF"/>
      </a:accent5>
      <a:accent6>
        <a:srgbClr val="DE4AC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5935</TotalTime>
  <Words>3602</Words>
  <Application>Microsoft Office PowerPoint</Application>
  <PresentationFormat>Widescreen</PresentationFormat>
  <Paragraphs>480</Paragraphs>
  <Slides>47</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47</vt:i4>
      </vt:variant>
    </vt:vector>
  </HeadingPairs>
  <TitlesOfParts>
    <vt:vector size="58" baseType="lpstr">
      <vt:lpstr>Arial</vt:lpstr>
      <vt:lpstr>Calibri</vt:lpstr>
      <vt:lpstr>Calibri Light</vt:lpstr>
      <vt:lpstr>Futura bk</vt:lpstr>
      <vt:lpstr>Futura Bk Book</vt:lpstr>
      <vt:lpstr>Futura Medium</vt:lpstr>
      <vt:lpstr>Open Sans</vt:lpstr>
      <vt:lpstr>Source Sans Pro</vt:lpstr>
      <vt:lpstr>1_Office Theme</vt:lpstr>
      <vt:lpstr>Custom Design</vt:lpstr>
      <vt:lpstr>Office Theme</vt:lpstr>
      <vt:lpstr>PowerPoint Presentation</vt:lpstr>
      <vt:lpstr>Contents</vt:lpstr>
      <vt:lpstr>Introduction</vt:lpstr>
      <vt:lpstr>About the data</vt:lpstr>
      <vt:lpstr>Report Coverage- Analysis of 28 markets in Europe</vt:lpstr>
      <vt:lpstr>PowerPoint Presentation</vt:lpstr>
      <vt:lpstr>Key findings – Markets </vt:lpstr>
      <vt:lpstr>Improvement of market expectations throughout 2020</vt:lpstr>
      <vt:lpstr>Digital advertising growth slowest since first Adex study – but still strong performance in exceptionally tough macro conditions</vt:lpstr>
      <vt:lpstr>Top 3 markets have over 50% share of total European digital ad spend</vt:lpstr>
      <vt:lpstr>Zoom-in reveals nuances in size between markets</vt:lpstr>
      <vt:lpstr>24 out of 28 markets posted growth, some even double-digit</vt:lpstr>
      <vt:lpstr>6 markets deliver over ¾ of revenue gains 2020 vs 2019</vt:lpstr>
      <vt:lpstr>Acceleration: digital ads gain share of all-media advertising during pandemic</vt:lpstr>
      <vt:lpstr>12 markets’ digital ad spend per capita is above the European average </vt:lpstr>
      <vt:lpstr>Market overview by size, maturity &amp; growth</vt:lpstr>
      <vt:lpstr>PowerPoint Presentation</vt:lpstr>
      <vt:lpstr>Key findings – Formats </vt:lpstr>
      <vt:lpstr>Multi-speed growth: different dynamics across formats</vt:lpstr>
      <vt:lpstr>Display has the highest share of digital ad spend, but is split between social and other display which exhibit different growth characteristics</vt:lpstr>
      <vt:lpstr>Display could accelerate share gains in 2020…</vt:lpstr>
      <vt:lpstr>…but this is partly driven by share gains for social</vt:lpstr>
      <vt:lpstr>Social commands 50.2% of all display spend in Europe</vt:lpstr>
      <vt:lpstr>High single-digit growth for display is driven by video</vt:lpstr>
      <vt:lpstr>Outside of social: sectoral shift towards video – audio nascent but growing</vt:lpstr>
      <vt:lpstr>50.6% of display spend is now programmatic</vt:lpstr>
      <vt:lpstr>Video was the fastest growing segment within social  </vt:lpstr>
      <vt:lpstr>Display is over 50% of digital ad spend in a majority of markets</vt:lpstr>
      <vt:lpstr>13 markets recorded double-digit growth in display…</vt:lpstr>
      <vt:lpstr>…video (+16.3%) is a crucial driver, growing 3.4x vs other display…</vt:lpstr>
      <vt:lpstr>…and it now exceeds half of total display spend in 4 markets</vt:lpstr>
      <vt:lpstr>Over 2/3 of digital video ad spend is generated by 5 markets</vt:lpstr>
      <vt:lpstr>Digital audio: UK largest market, France leads growth and Sweden ahead in terms of share</vt:lpstr>
      <vt:lpstr>CEE markets top Paid-For Search growth</vt:lpstr>
      <vt:lpstr>UK dominates Paid-for Search, which is over 50% of digital ad spend in 3 European markets </vt:lpstr>
      <vt:lpstr>Only 8 market posted growth in the Classifieds, Directories &amp; Affiliate category</vt:lpstr>
      <vt:lpstr>In 15 markets the share of Classifieds, Directories &amp; Affiliate is below 10% of spend; UK spend lead is narrower than in other formats </vt:lpstr>
      <vt:lpstr>Digital ad spend is over 50% mobile; desktop spend declines as mobile grows double digit</vt:lpstr>
      <vt:lpstr>PowerPoint Presentation</vt:lpstr>
      <vt:lpstr>Closing Remarks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Moritz Knapp</dc:creator>
  <cp:lastModifiedBy> </cp:lastModifiedBy>
  <cp:revision>114</cp:revision>
  <dcterms:created xsi:type="dcterms:W3CDTF">2021-05-25T07:05:34Z</dcterms:created>
  <dcterms:modified xsi:type="dcterms:W3CDTF">2021-06-29T12:17:11Z</dcterms:modified>
</cp:coreProperties>
</file>